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70" r:id="rId2"/>
    <p:sldId id="273" r:id="rId3"/>
    <p:sldId id="298" r:id="rId4"/>
    <p:sldId id="285" r:id="rId5"/>
    <p:sldId id="286" r:id="rId6"/>
    <p:sldId id="287" r:id="rId7"/>
    <p:sldId id="288" r:id="rId8"/>
    <p:sldId id="289" r:id="rId9"/>
    <p:sldId id="290" r:id="rId10"/>
    <p:sldId id="291" r:id="rId11"/>
    <p:sldId id="292" r:id="rId12"/>
    <p:sldId id="299" r:id="rId13"/>
    <p:sldId id="293" r:id="rId14"/>
    <p:sldId id="294" r:id="rId15"/>
    <p:sldId id="295" r:id="rId16"/>
    <p:sldId id="296" r:id="rId17"/>
    <p:sldId id="297" r:id="rId18"/>
    <p:sldId id="276" r:id="rId19"/>
    <p:sldId id="300" r:id="rId20"/>
  </p:sldIdLst>
  <p:sldSz cx="9144000" cy="6858000" type="screen4x3"/>
  <p:notesSz cx="6865938" cy="9996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FFEC"/>
    <a:srgbClr val="0AA745"/>
    <a:srgbClr val="00AB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p:scale>
          <a:sx n="100" d="100"/>
          <a:sy n="100" d="100"/>
        </p:scale>
        <p:origin x="1350" y="-156"/>
      </p:cViewPr>
      <p:guideLst>
        <p:guide orient="horz" pos="960"/>
        <p:guide orient="horz" pos="1296"/>
        <p:guide orient="horz" pos="3600"/>
        <p:guide pos="2928"/>
        <p:guide pos="5568"/>
        <p:guide pos="192"/>
        <p:guide pos="3072"/>
        <p:guide pos="432"/>
        <p:guide pos="1248"/>
        <p:guide pos="5280"/>
      </p:guideLst>
    </p:cSldViewPr>
  </p:slideViewPr>
  <p:notesTextViewPr>
    <p:cViewPr>
      <p:scale>
        <a:sx n="100" d="100"/>
        <a:sy n="100" d="100"/>
      </p:scale>
      <p:origin x="0" y="0"/>
    </p:cViewPr>
  </p:notesTextViewPr>
  <p:sorterViewPr>
    <p:cViewPr>
      <p:scale>
        <a:sx n="100" d="100"/>
        <a:sy n="100" d="100"/>
      </p:scale>
      <p:origin x="0" y="8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240" cy="499824"/>
          </a:xfrm>
          <a:prstGeom prst="rect">
            <a:avLst/>
          </a:prstGeom>
        </p:spPr>
        <p:txBody>
          <a:bodyPr vert="horz" lIns="96350" tIns="48175" rIns="96350" bIns="48175" rtlCol="0"/>
          <a:lstStyle>
            <a:lvl1pPr algn="l">
              <a:defRPr sz="1300"/>
            </a:lvl1pPr>
          </a:lstStyle>
          <a:p>
            <a:endParaRPr lang="en-US"/>
          </a:p>
        </p:txBody>
      </p:sp>
      <p:sp>
        <p:nvSpPr>
          <p:cNvPr id="3" name="Date Placeholder 2"/>
          <p:cNvSpPr>
            <a:spLocks noGrp="1"/>
          </p:cNvSpPr>
          <p:nvPr>
            <p:ph type="dt" sz="quarter" idx="1"/>
          </p:nvPr>
        </p:nvSpPr>
        <p:spPr>
          <a:xfrm>
            <a:off x="3889109" y="0"/>
            <a:ext cx="2975240" cy="499824"/>
          </a:xfrm>
          <a:prstGeom prst="rect">
            <a:avLst/>
          </a:prstGeom>
        </p:spPr>
        <p:txBody>
          <a:bodyPr vert="horz" lIns="96350" tIns="48175" rIns="96350" bIns="48175" rtlCol="0"/>
          <a:lstStyle>
            <a:lvl1pPr algn="r">
              <a:defRPr sz="1300"/>
            </a:lvl1pPr>
          </a:lstStyle>
          <a:p>
            <a:fld id="{A6A76C11-5F0D-416D-B1D4-2807967AFC65}" type="datetimeFigureOut">
              <a:rPr lang="en-US" smtClean="0"/>
              <a:t>9/17/2015</a:t>
            </a:fld>
            <a:endParaRPr lang="en-US"/>
          </a:p>
        </p:txBody>
      </p:sp>
      <p:sp>
        <p:nvSpPr>
          <p:cNvPr id="4" name="Footer Placeholder 3"/>
          <p:cNvSpPr>
            <a:spLocks noGrp="1"/>
          </p:cNvSpPr>
          <p:nvPr>
            <p:ph type="ftr" sz="quarter" idx="2"/>
          </p:nvPr>
        </p:nvSpPr>
        <p:spPr>
          <a:xfrm>
            <a:off x="0" y="9494929"/>
            <a:ext cx="2975240" cy="499824"/>
          </a:xfrm>
          <a:prstGeom prst="rect">
            <a:avLst/>
          </a:prstGeom>
        </p:spPr>
        <p:txBody>
          <a:bodyPr vert="horz" lIns="96350" tIns="48175" rIns="96350" bIns="48175" rtlCol="0" anchor="b"/>
          <a:lstStyle>
            <a:lvl1pPr algn="l">
              <a:defRPr sz="1300"/>
            </a:lvl1pPr>
          </a:lstStyle>
          <a:p>
            <a:endParaRPr lang="en-US"/>
          </a:p>
        </p:txBody>
      </p:sp>
      <p:sp>
        <p:nvSpPr>
          <p:cNvPr id="5" name="Slide Number Placeholder 4"/>
          <p:cNvSpPr>
            <a:spLocks noGrp="1"/>
          </p:cNvSpPr>
          <p:nvPr>
            <p:ph type="sldNum" sz="quarter" idx="3"/>
          </p:nvPr>
        </p:nvSpPr>
        <p:spPr>
          <a:xfrm>
            <a:off x="3889109" y="9494929"/>
            <a:ext cx="2975240" cy="499824"/>
          </a:xfrm>
          <a:prstGeom prst="rect">
            <a:avLst/>
          </a:prstGeom>
        </p:spPr>
        <p:txBody>
          <a:bodyPr vert="horz" lIns="96350" tIns="48175" rIns="96350" bIns="48175" rtlCol="0" anchor="b"/>
          <a:lstStyle>
            <a:lvl1pPr algn="r">
              <a:defRPr sz="1300"/>
            </a:lvl1pPr>
          </a:lstStyle>
          <a:p>
            <a:fld id="{AA539EA3-1398-4A76-B6E0-6A046A369364}" type="slidenum">
              <a:rPr lang="en-US" smtClean="0"/>
              <a:t>‹#›</a:t>
            </a:fld>
            <a:endParaRPr lang="en-US"/>
          </a:p>
        </p:txBody>
      </p:sp>
    </p:spTree>
    <p:extLst>
      <p:ext uri="{BB962C8B-B14F-4D97-AF65-F5344CB8AC3E}">
        <p14:creationId xmlns:p14="http://schemas.microsoft.com/office/powerpoint/2010/main" val="15605104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240" cy="499824"/>
          </a:xfrm>
          <a:prstGeom prst="rect">
            <a:avLst/>
          </a:prstGeom>
        </p:spPr>
        <p:txBody>
          <a:bodyPr vert="horz" lIns="96350" tIns="48175" rIns="96350" bIns="48175" rtlCol="0"/>
          <a:lstStyle>
            <a:lvl1pPr algn="l">
              <a:defRPr sz="1300"/>
            </a:lvl1pPr>
          </a:lstStyle>
          <a:p>
            <a:endParaRPr lang="en-GB" dirty="0"/>
          </a:p>
        </p:txBody>
      </p:sp>
      <p:sp>
        <p:nvSpPr>
          <p:cNvPr id="3" name="Date Placeholder 2"/>
          <p:cNvSpPr>
            <a:spLocks noGrp="1"/>
          </p:cNvSpPr>
          <p:nvPr>
            <p:ph type="dt" idx="1"/>
          </p:nvPr>
        </p:nvSpPr>
        <p:spPr>
          <a:xfrm>
            <a:off x="3889109" y="0"/>
            <a:ext cx="2975240" cy="499824"/>
          </a:xfrm>
          <a:prstGeom prst="rect">
            <a:avLst/>
          </a:prstGeom>
        </p:spPr>
        <p:txBody>
          <a:bodyPr vert="horz" lIns="96350" tIns="48175" rIns="96350" bIns="48175" rtlCol="0"/>
          <a:lstStyle>
            <a:lvl1pPr algn="r">
              <a:defRPr sz="1300"/>
            </a:lvl1pPr>
          </a:lstStyle>
          <a:p>
            <a:fld id="{B45C118F-36F5-43CF-98EA-3CE53A9EDCDF}" type="datetimeFigureOut">
              <a:rPr lang="en-GB" smtClean="0"/>
              <a:t>17/09/2015</a:t>
            </a:fld>
            <a:endParaRPr lang="en-GB" dirty="0"/>
          </a:p>
        </p:txBody>
      </p:sp>
      <p:sp>
        <p:nvSpPr>
          <p:cNvPr id="4" name="Slide Image Placeholder 3"/>
          <p:cNvSpPr>
            <a:spLocks noGrp="1" noRot="1" noChangeAspect="1"/>
          </p:cNvSpPr>
          <p:nvPr>
            <p:ph type="sldImg" idx="2"/>
          </p:nvPr>
        </p:nvSpPr>
        <p:spPr>
          <a:xfrm>
            <a:off x="933450" y="749300"/>
            <a:ext cx="4999038" cy="3749675"/>
          </a:xfrm>
          <a:prstGeom prst="rect">
            <a:avLst/>
          </a:prstGeom>
          <a:noFill/>
          <a:ln w="12700">
            <a:solidFill>
              <a:prstClr val="black"/>
            </a:solidFill>
          </a:ln>
        </p:spPr>
        <p:txBody>
          <a:bodyPr vert="horz" lIns="96350" tIns="48175" rIns="96350" bIns="48175" rtlCol="0" anchor="ctr"/>
          <a:lstStyle/>
          <a:p>
            <a:endParaRPr lang="en-GB" dirty="0"/>
          </a:p>
        </p:txBody>
      </p:sp>
      <p:sp>
        <p:nvSpPr>
          <p:cNvPr id="5" name="Notes Placeholder 4"/>
          <p:cNvSpPr>
            <a:spLocks noGrp="1"/>
          </p:cNvSpPr>
          <p:nvPr>
            <p:ph type="body" sz="quarter" idx="3"/>
          </p:nvPr>
        </p:nvSpPr>
        <p:spPr>
          <a:xfrm>
            <a:off x="686594" y="4748332"/>
            <a:ext cx="5492750" cy="4498420"/>
          </a:xfrm>
          <a:prstGeom prst="rect">
            <a:avLst/>
          </a:prstGeom>
        </p:spPr>
        <p:txBody>
          <a:bodyPr vert="horz" lIns="96350" tIns="48175" rIns="96350" bIns="4817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94929"/>
            <a:ext cx="2975240" cy="499824"/>
          </a:xfrm>
          <a:prstGeom prst="rect">
            <a:avLst/>
          </a:prstGeom>
        </p:spPr>
        <p:txBody>
          <a:bodyPr vert="horz" lIns="96350" tIns="48175" rIns="96350" bIns="48175" rtlCol="0" anchor="b"/>
          <a:lstStyle>
            <a:lvl1pPr algn="l">
              <a:defRPr sz="1300"/>
            </a:lvl1pPr>
          </a:lstStyle>
          <a:p>
            <a:endParaRPr lang="en-GB" dirty="0"/>
          </a:p>
        </p:txBody>
      </p:sp>
      <p:sp>
        <p:nvSpPr>
          <p:cNvPr id="7" name="Slide Number Placeholder 6"/>
          <p:cNvSpPr>
            <a:spLocks noGrp="1"/>
          </p:cNvSpPr>
          <p:nvPr>
            <p:ph type="sldNum" sz="quarter" idx="5"/>
          </p:nvPr>
        </p:nvSpPr>
        <p:spPr>
          <a:xfrm>
            <a:off x="3889109" y="9494929"/>
            <a:ext cx="2975240" cy="499824"/>
          </a:xfrm>
          <a:prstGeom prst="rect">
            <a:avLst/>
          </a:prstGeom>
        </p:spPr>
        <p:txBody>
          <a:bodyPr vert="horz" lIns="96350" tIns="48175" rIns="96350" bIns="48175" rtlCol="0" anchor="b"/>
          <a:lstStyle>
            <a:lvl1pPr algn="r">
              <a:defRPr sz="1300"/>
            </a:lvl1pPr>
          </a:lstStyle>
          <a:p>
            <a:fld id="{D3E83EEF-59A8-43FF-99E7-86DC65FD8144}" type="slidenum">
              <a:rPr lang="en-GB" smtClean="0"/>
              <a:t>‹#›</a:t>
            </a:fld>
            <a:endParaRPr lang="en-GB" dirty="0"/>
          </a:p>
        </p:txBody>
      </p:sp>
    </p:spTree>
    <p:extLst>
      <p:ext uri="{BB962C8B-B14F-4D97-AF65-F5344CB8AC3E}">
        <p14:creationId xmlns:p14="http://schemas.microsoft.com/office/powerpoint/2010/main" val="415880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E83EEF-59A8-43FF-99E7-86DC65FD8144}" type="slidenum">
              <a:rPr lang="en-GB" smtClean="0"/>
              <a:t>1</a:t>
            </a:fld>
            <a:endParaRPr lang="en-GB" dirty="0"/>
          </a:p>
        </p:txBody>
      </p:sp>
    </p:spTree>
    <p:extLst>
      <p:ext uri="{BB962C8B-B14F-4D97-AF65-F5344CB8AC3E}">
        <p14:creationId xmlns:p14="http://schemas.microsoft.com/office/powerpoint/2010/main" val="1048741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3E83EEF-59A8-43FF-99E7-86DC65FD8144}" type="slidenum">
              <a:rPr lang="en-GB" smtClean="0"/>
              <a:t>2</a:t>
            </a:fld>
            <a:endParaRPr lang="en-GB" dirty="0"/>
          </a:p>
        </p:txBody>
      </p:sp>
    </p:spTree>
    <p:extLst>
      <p:ext uri="{BB962C8B-B14F-4D97-AF65-F5344CB8AC3E}">
        <p14:creationId xmlns:p14="http://schemas.microsoft.com/office/powerpoint/2010/main" val="10487418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green">
    <p:bg>
      <p:bgPr>
        <a:solidFill>
          <a:schemeClr val="accent1"/>
        </a:solidFill>
        <a:effectLst/>
      </p:bgPr>
    </p:bg>
    <p:spTree>
      <p:nvGrpSpPr>
        <p:cNvPr id="1" name=""/>
        <p:cNvGrpSpPr/>
        <p:nvPr/>
      </p:nvGrpSpPr>
      <p:grpSpPr>
        <a:xfrm>
          <a:off x="0" y="0"/>
          <a:ext cx="0" cy="0"/>
          <a:chOff x="0" y="0"/>
          <a:chExt cx="0" cy="0"/>
        </a:xfrm>
      </p:grpSpPr>
      <p:sp>
        <p:nvSpPr>
          <p:cNvPr id="9" name="Title Placeholder 1"/>
          <p:cNvSpPr>
            <a:spLocks noGrp="1"/>
          </p:cNvSpPr>
          <p:nvPr>
            <p:ph type="title" hasCustomPrompt="1"/>
          </p:nvPr>
        </p:nvSpPr>
        <p:spPr>
          <a:xfrm>
            <a:off x="685801" y="1884789"/>
            <a:ext cx="5257800" cy="1477962"/>
          </a:xfrm>
          <a:prstGeom prst="rect">
            <a:avLst/>
          </a:prstGeom>
        </p:spPr>
        <p:txBody>
          <a:bodyPr vert="horz" lIns="91440" tIns="45720" rIns="91440" bIns="45720" rtlCol="0" anchor="ctr">
            <a:noAutofit/>
          </a:bodyPr>
          <a:lstStyle>
            <a:lvl1pPr>
              <a:defRPr baseline="0">
                <a:solidFill>
                  <a:schemeClr val="bg1"/>
                </a:solidFill>
              </a:defRPr>
            </a:lvl1pPr>
          </a:lstStyle>
          <a:p>
            <a:r>
              <a:rPr lang="en-US" dirty="0" smtClean="0"/>
              <a:t>Insert your title here</a:t>
            </a:r>
            <a:br>
              <a:rPr lang="en-US" dirty="0" smtClean="0"/>
            </a:br>
            <a:r>
              <a:rPr lang="en-US" dirty="0" smtClean="0"/>
              <a:t>Two lines maximum</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5562600"/>
            <a:ext cx="1094442" cy="633559"/>
          </a:xfrm>
          <a:prstGeom prst="rect">
            <a:avLst/>
          </a:prstGeom>
        </p:spPr>
      </p:pic>
      <p:grpSp>
        <p:nvGrpSpPr>
          <p:cNvPr id="15" name="Group 14"/>
          <p:cNvGrpSpPr/>
          <p:nvPr userDrawn="1"/>
        </p:nvGrpSpPr>
        <p:grpSpPr>
          <a:xfrm>
            <a:off x="6019800" y="2195512"/>
            <a:ext cx="3124200" cy="2270659"/>
            <a:chOff x="6019800" y="2195512"/>
            <a:chExt cx="3124200" cy="2270659"/>
          </a:xfrm>
        </p:grpSpPr>
        <p:sp>
          <p:nvSpPr>
            <p:cNvPr id="8" name="Freeform 5"/>
            <p:cNvSpPr>
              <a:spLocks/>
            </p:cNvSpPr>
            <p:nvPr userDrawn="1"/>
          </p:nvSpPr>
          <p:spPr bwMode="auto">
            <a:xfrm>
              <a:off x="6019800" y="2195512"/>
              <a:ext cx="3122713" cy="856516"/>
            </a:xfrm>
            <a:custGeom>
              <a:avLst/>
              <a:gdLst>
                <a:gd name="T0" fmla="*/ 0 w 4199"/>
                <a:gd name="T1" fmla="*/ 6 h 1151"/>
                <a:gd name="T2" fmla="*/ 1 w 4199"/>
                <a:gd name="T3" fmla="*/ 1151 h 1151"/>
                <a:gd name="T4" fmla="*/ 4199 w 4199"/>
                <a:gd name="T5" fmla="*/ 1144 h 1151"/>
                <a:gd name="T6" fmla="*/ 4199 w 4199"/>
                <a:gd name="T7" fmla="*/ 0 h 1151"/>
                <a:gd name="T8" fmla="*/ 0 w 4199"/>
                <a:gd name="T9" fmla="*/ 6 h 1151"/>
              </a:gdLst>
              <a:ahLst/>
              <a:cxnLst>
                <a:cxn ang="0">
                  <a:pos x="T0" y="T1"/>
                </a:cxn>
                <a:cxn ang="0">
                  <a:pos x="T2" y="T3"/>
                </a:cxn>
                <a:cxn ang="0">
                  <a:pos x="T4" y="T5"/>
                </a:cxn>
                <a:cxn ang="0">
                  <a:pos x="T6" y="T7"/>
                </a:cxn>
                <a:cxn ang="0">
                  <a:pos x="T8" y="T9"/>
                </a:cxn>
              </a:cxnLst>
              <a:rect l="0" t="0" r="r" b="b"/>
              <a:pathLst>
                <a:path w="4199" h="1151">
                  <a:moveTo>
                    <a:pt x="0" y="6"/>
                  </a:moveTo>
                  <a:lnTo>
                    <a:pt x="1" y="1151"/>
                  </a:lnTo>
                  <a:lnTo>
                    <a:pt x="4199" y="1144"/>
                  </a:lnTo>
                  <a:lnTo>
                    <a:pt x="4199" y="0"/>
                  </a:lnTo>
                  <a:lnTo>
                    <a:pt x="0"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6"/>
            <p:cNvSpPr>
              <a:spLocks/>
            </p:cNvSpPr>
            <p:nvPr userDrawn="1"/>
          </p:nvSpPr>
          <p:spPr bwMode="auto">
            <a:xfrm>
              <a:off x="6021287" y="3609655"/>
              <a:ext cx="3122713" cy="856516"/>
            </a:xfrm>
            <a:custGeom>
              <a:avLst/>
              <a:gdLst>
                <a:gd name="T0" fmla="*/ 1 w 4199"/>
                <a:gd name="T1" fmla="*/ 1153 h 1153"/>
                <a:gd name="T2" fmla="*/ 4199 w 4199"/>
                <a:gd name="T3" fmla="*/ 1147 h 1153"/>
                <a:gd name="T4" fmla="*/ 4199 w 4199"/>
                <a:gd name="T5" fmla="*/ 0 h 1153"/>
                <a:gd name="T6" fmla="*/ 0 w 4199"/>
                <a:gd name="T7" fmla="*/ 5 h 1153"/>
                <a:gd name="T8" fmla="*/ 1 w 4199"/>
                <a:gd name="T9" fmla="*/ 1153 h 1153"/>
              </a:gdLst>
              <a:ahLst/>
              <a:cxnLst>
                <a:cxn ang="0">
                  <a:pos x="T0" y="T1"/>
                </a:cxn>
                <a:cxn ang="0">
                  <a:pos x="T2" y="T3"/>
                </a:cxn>
                <a:cxn ang="0">
                  <a:pos x="T4" y="T5"/>
                </a:cxn>
                <a:cxn ang="0">
                  <a:pos x="T6" y="T7"/>
                </a:cxn>
                <a:cxn ang="0">
                  <a:pos x="T8" y="T9"/>
                </a:cxn>
              </a:cxnLst>
              <a:rect l="0" t="0" r="r" b="b"/>
              <a:pathLst>
                <a:path w="4199" h="1153">
                  <a:moveTo>
                    <a:pt x="1" y="1153"/>
                  </a:moveTo>
                  <a:lnTo>
                    <a:pt x="4199" y="1147"/>
                  </a:lnTo>
                  <a:lnTo>
                    <a:pt x="4199" y="0"/>
                  </a:lnTo>
                  <a:lnTo>
                    <a:pt x="0" y="5"/>
                  </a:lnTo>
                  <a:lnTo>
                    <a:pt x="1" y="115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13" name="TextBox 12"/>
          <p:cNvSpPr txBox="1"/>
          <p:nvPr userDrawn="1"/>
        </p:nvSpPr>
        <p:spPr>
          <a:xfrm>
            <a:off x="685800" y="5995972"/>
            <a:ext cx="3048000" cy="107722"/>
          </a:xfrm>
          <a:prstGeom prst="rect">
            <a:avLst/>
          </a:prstGeom>
          <a:noFill/>
        </p:spPr>
        <p:txBody>
          <a:bodyPr wrap="square" lIns="0" tIns="0" rIns="0" bIns="0" rtlCol="0">
            <a:spAutoFit/>
          </a:bodyPr>
          <a:lstStyle/>
          <a:p>
            <a:r>
              <a:rPr lang="en-GB" sz="700" dirty="0" smtClean="0">
                <a:solidFill>
                  <a:schemeClr val="bg1"/>
                </a:solidFill>
              </a:rPr>
              <a:t>AAT is a registered charity. No. 1050724</a:t>
            </a:r>
            <a:endParaRPr lang="en-GB" sz="700" dirty="0">
              <a:solidFill>
                <a:schemeClr val="bg1"/>
              </a:solidFill>
            </a:endParaRPr>
          </a:p>
        </p:txBody>
      </p:sp>
      <p:sp>
        <p:nvSpPr>
          <p:cNvPr id="4" name="Text Placeholder 3"/>
          <p:cNvSpPr>
            <a:spLocks noGrp="1"/>
          </p:cNvSpPr>
          <p:nvPr userDrawn="1">
            <p:ph type="body" sz="quarter" idx="10" hasCustomPrompt="1"/>
          </p:nvPr>
        </p:nvSpPr>
        <p:spPr>
          <a:xfrm>
            <a:off x="685800" y="3609655"/>
            <a:ext cx="3505200" cy="609398"/>
          </a:xfrm>
        </p:spPr>
        <p:txBody>
          <a:bodyPr/>
          <a:lstStyle>
            <a:lvl1pPr marL="0" indent="0" algn="l" defTabSz="914400" rtl="0" eaLnBrk="1" latinLnBrk="0" hangingPunct="1">
              <a:spcBef>
                <a:spcPct val="20000"/>
              </a:spcBef>
              <a:buFont typeface="Arial" pitchFamily="34" charset="0"/>
              <a:buNone/>
              <a:defRPr lang="en-US" sz="1800" b="1" kern="1200" dirty="0" smtClean="0">
                <a:solidFill>
                  <a:schemeClr val="bg1"/>
                </a:solidFill>
                <a:latin typeface="Arial" pitchFamily="34" charset="0"/>
                <a:ea typeface="+mn-ea"/>
                <a:cs typeface="Arial" pitchFamily="34" charset="0"/>
              </a:defRPr>
            </a:lvl1pPr>
            <a:lvl2pPr marL="0" indent="0" algn="l" defTabSz="914400" rtl="0" eaLnBrk="1" latinLnBrk="0" hangingPunct="1">
              <a:spcBef>
                <a:spcPct val="20000"/>
              </a:spcBef>
              <a:buFont typeface="Arial" pitchFamily="34" charset="0"/>
              <a:buNone/>
              <a:defRPr lang="en-US" sz="1800" b="1" kern="1200" dirty="0" smtClean="0">
                <a:solidFill>
                  <a:schemeClr val="bg1"/>
                </a:solidFill>
                <a:latin typeface="Arial" pitchFamily="34" charset="0"/>
                <a:ea typeface="+mn-ea"/>
                <a:cs typeface="Arial" pitchFamily="34" charset="0"/>
              </a:defRPr>
            </a:lvl2pPr>
            <a:lvl3pPr marL="0" indent="0" algn="l" defTabSz="914400" rtl="0" eaLnBrk="1" latinLnBrk="0" hangingPunct="1">
              <a:spcBef>
                <a:spcPct val="20000"/>
              </a:spcBef>
              <a:buFont typeface="Arial" pitchFamily="34" charset="0"/>
              <a:buNone/>
              <a:defRPr lang="en-US" sz="1800" b="1" kern="1200" dirty="0" smtClean="0">
                <a:solidFill>
                  <a:schemeClr val="bg1"/>
                </a:solidFill>
                <a:latin typeface="Arial" pitchFamily="34" charset="0"/>
                <a:ea typeface="+mn-ea"/>
                <a:cs typeface="Arial" pitchFamily="34" charset="0"/>
              </a:defRPr>
            </a:lvl3pPr>
            <a:lvl4pPr marL="0" indent="0" algn="l" defTabSz="914400" rtl="0" eaLnBrk="1" latinLnBrk="0" hangingPunct="1">
              <a:spcBef>
                <a:spcPct val="20000"/>
              </a:spcBef>
              <a:buFont typeface="Arial" pitchFamily="34" charset="0"/>
              <a:buNone/>
              <a:defRPr lang="en-US" sz="1800" b="1" kern="1200" dirty="0" smtClean="0">
                <a:solidFill>
                  <a:schemeClr val="bg1"/>
                </a:solidFill>
                <a:latin typeface="Arial" pitchFamily="34" charset="0"/>
                <a:ea typeface="+mn-ea"/>
                <a:cs typeface="Arial" pitchFamily="34" charset="0"/>
              </a:defRPr>
            </a:lvl4pPr>
            <a:lvl5pPr marL="0" indent="0" algn="l" defTabSz="914400" rtl="0" eaLnBrk="1" latinLnBrk="0" hangingPunct="1">
              <a:spcBef>
                <a:spcPct val="20000"/>
              </a:spcBef>
              <a:buFont typeface="Arial" pitchFamily="34" charset="0"/>
              <a:buNone/>
              <a:defRPr lang="en-GB" sz="1800" b="1" kern="1200" dirty="0">
                <a:solidFill>
                  <a:schemeClr val="bg1"/>
                </a:solidFill>
                <a:latin typeface="Arial" pitchFamily="34" charset="0"/>
                <a:ea typeface="+mn-ea"/>
                <a:cs typeface="Arial" pitchFamily="34" charset="0"/>
              </a:defRPr>
            </a:lvl5pPr>
          </a:lstStyle>
          <a:p>
            <a:pPr lvl="0"/>
            <a:r>
              <a:rPr lang="en-US" dirty="0" smtClean="0"/>
              <a:t>Author/speaker</a:t>
            </a:r>
          </a:p>
          <a:p>
            <a:pPr lvl="1"/>
            <a:r>
              <a:rPr lang="en-US" dirty="0" smtClean="0"/>
              <a:t>Date</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10" name="Title Placeholder 1"/>
          <p:cNvSpPr>
            <a:spLocks noGrp="1"/>
          </p:cNvSpPr>
          <p:nvPr>
            <p:ph type="title" hasCustomPrompt="1"/>
          </p:nvPr>
        </p:nvSpPr>
        <p:spPr>
          <a:xfrm>
            <a:off x="685800" y="288022"/>
            <a:ext cx="8153400" cy="1477962"/>
          </a:xfrm>
          <a:prstGeom prst="rect">
            <a:avLst/>
          </a:prstGeom>
        </p:spPr>
        <p:txBody>
          <a:bodyPr vert="horz" lIns="0" tIns="0" rIns="0" bIns="0" rtlCol="0" anchor="ctr">
            <a:noAutofit/>
          </a:bodyPr>
          <a:lstStyle>
            <a:lvl1pPr>
              <a:defRPr baseline="0">
                <a:solidFill>
                  <a:srgbClr val="00AB4E"/>
                </a:solidFill>
              </a:defRPr>
            </a:lvl1pPr>
          </a:lstStyle>
          <a:p>
            <a:r>
              <a:rPr lang="en-US" dirty="0" smtClean="0"/>
              <a:t>Insert your title here</a:t>
            </a:r>
            <a:br>
              <a:rPr lang="en-US" dirty="0" smtClean="0"/>
            </a:br>
            <a:r>
              <a:rPr lang="en-US" dirty="0" smtClean="0"/>
              <a:t>Two lines maximum</a:t>
            </a:r>
            <a:endParaRPr lang="en-US" dirty="0"/>
          </a:p>
        </p:txBody>
      </p:sp>
    </p:spTree>
    <p:extLst>
      <p:ext uri="{BB962C8B-B14F-4D97-AF65-F5344CB8AC3E}">
        <p14:creationId xmlns:p14="http://schemas.microsoft.com/office/powerpoint/2010/main" val="144860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9/17/2015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2"/>
          <p:cNvSpPr>
            <a:spLocks noGrp="1"/>
          </p:cNvSpPr>
          <p:nvPr>
            <p:ph idx="1"/>
          </p:nvPr>
        </p:nvSpPr>
        <p:spPr>
          <a:xfrm>
            <a:off x="797390" y="1913467"/>
            <a:ext cx="7838610" cy="4035813"/>
          </a:xfrm>
        </p:spPr>
        <p:txBody>
          <a:bodyPr>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stStyle>
          <a:p>
            <a:pPr lvl="0"/>
            <a:r>
              <a:rPr lang="en-US" smtClean="0"/>
              <a:t>Click to edit Master text styles</a:t>
            </a:r>
          </a:p>
          <a:p>
            <a:pPr lvl="1"/>
            <a:r>
              <a:rPr lang="en-US" smtClean="0"/>
              <a:t>Second level</a:t>
            </a:r>
          </a:p>
          <a:p>
            <a:pPr lvl="2"/>
            <a:r>
              <a:rPr lang="en-US" smtClean="0"/>
              <a:t>Third level</a:t>
            </a:r>
          </a:p>
        </p:txBody>
      </p:sp>
      <p:sp>
        <p:nvSpPr>
          <p:cNvPr id="10" name="Title Placeholder 1"/>
          <p:cNvSpPr>
            <a:spLocks noGrp="1"/>
          </p:cNvSpPr>
          <p:nvPr>
            <p:ph type="title" hasCustomPrompt="1"/>
          </p:nvPr>
        </p:nvSpPr>
        <p:spPr>
          <a:xfrm>
            <a:off x="795556" y="288022"/>
            <a:ext cx="8229600" cy="1477962"/>
          </a:xfrm>
          <a:prstGeom prst="rect">
            <a:avLst/>
          </a:prstGeom>
        </p:spPr>
        <p:txBody>
          <a:bodyPr vert="horz" lIns="91440" tIns="45720" rIns="91440" bIns="45720" rtlCol="0" anchor="ctr">
            <a:normAutofit/>
          </a:bodyPr>
          <a:lstStyle>
            <a:lvl1pPr>
              <a:defRPr baseline="0">
                <a:solidFill>
                  <a:srgbClr val="00AB4E"/>
                </a:solidFill>
              </a:defRPr>
            </a:lvl1pPr>
          </a:lstStyle>
          <a:p>
            <a:r>
              <a:rPr lang="en-US" dirty="0" smtClean="0"/>
              <a:t>Insert your title here</a:t>
            </a:r>
            <a:br>
              <a:rPr lang="en-US" dirty="0" smtClean="0"/>
            </a:br>
            <a:r>
              <a:rPr lang="en-US" dirty="0" smtClean="0"/>
              <a:t>Two lines maximum</a:t>
            </a:r>
            <a:endParaRPr lang="en-US" dirty="0"/>
          </a:p>
        </p:txBody>
      </p:sp>
    </p:spTree>
    <p:extLst>
      <p:ext uri="{BB962C8B-B14F-4D97-AF65-F5344CB8AC3E}">
        <p14:creationId xmlns:p14="http://schemas.microsoft.com/office/powerpoint/2010/main" val="429200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hite">
    <p:bg>
      <p:bgPr>
        <a:solidFill>
          <a:schemeClr val="bg1"/>
        </a:solidFill>
        <a:effectLst/>
      </p:bgPr>
    </p:bg>
    <p:spTree>
      <p:nvGrpSpPr>
        <p:cNvPr id="1" name=""/>
        <p:cNvGrpSpPr/>
        <p:nvPr/>
      </p:nvGrpSpPr>
      <p:grpSpPr>
        <a:xfrm>
          <a:off x="0" y="0"/>
          <a:ext cx="0" cy="0"/>
          <a:chOff x="0" y="0"/>
          <a:chExt cx="0" cy="0"/>
        </a:xfrm>
      </p:grpSpPr>
      <p:sp>
        <p:nvSpPr>
          <p:cNvPr id="9" name="Title Placeholder 1"/>
          <p:cNvSpPr>
            <a:spLocks noGrp="1"/>
          </p:cNvSpPr>
          <p:nvPr>
            <p:ph type="title" hasCustomPrompt="1"/>
          </p:nvPr>
        </p:nvSpPr>
        <p:spPr>
          <a:xfrm>
            <a:off x="685800" y="1828800"/>
            <a:ext cx="5257800" cy="1477962"/>
          </a:xfrm>
          <a:prstGeom prst="rect">
            <a:avLst/>
          </a:prstGeom>
        </p:spPr>
        <p:txBody>
          <a:bodyPr vert="horz" lIns="0" tIns="0" rIns="0" bIns="0" rtlCol="0" anchor="ctr">
            <a:noAutofit/>
          </a:bodyPr>
          <a:lstStyle>
            <a:lvl1pPr>
              <a:defRPr baseline="0">
                <a:solidFill>
                  <a:schemeClr val="accent1"/>
                </a:solidFill>
              </a:defRPr>
            </a:lvl1pPr>
          </a:lstStyle>
          <a:p>
            <a:r>
              <a:rPr lang="en-US" dirty="0" smtClean="0"/>
              <a:t>Insert your title here</a:t>
            </a:r>
            <a:br>
              <a:rPr lang="en-US" dirty="0" smtClean="0"/>
            </a:br>
            <a:r>
              <a:rPr lang="en-US" dirty="0" smtClean="0"/>
              <a:t>Two lines maximum</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5562600"/>
            <a:ext cx="1094442" cy="633559"/>
          </a:xfrm>
          <a:prstGeom prst="rect">
            <a:avLst/>
          </a:prstGeom>
        </p:spPr>
      </p:pic>
      <p:sp>
        <p:nvSpPr>
          <p:cNvPr id="3" name="Subtitle 2"/>
          <p:cNvSpPr>
            <a:spLocks noGrp="1"/>
          </p:cNvSpPr>
          <p:nvPr>
            <p:ph type="subTitle" idx="1" hasCustomPrompt="1"/>
          </p:nvPr>
        </p:nvSpPr>
        <p:spPr>
          <a:xfrm>
            <a:off x="685800" y="3609655"/>
            <a:ext cx="5257800" cy="1752600"/>
          </a:xfrm>
        </p:spPr>
        <p:txBody>
          <a:bodyPr lIns="0" tIns="0" rIns="0" bIns="0">
            <a:normAutofit/>
          </a:bodyPr>
          <a:lstStyle>
            <a:lvl1pPr marL="0" indent="0" algn="l">
              <a:buNone/>
              <a:defRPr sz="18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Author/speaker</a:t>
            </a:r>
          </a:p>
          <a:p>
            <a:r>
              <a:rPr lang="en-US" dirty="0" smtClean="0"/>
              <a:t>Date</a:t>
            </a:r>
            <a:endParaRPr lang="en-US" dirty="0"/>
          </a:p>
        </p:txBody>
      </p:sp>
      <p:grpSp>
        <p:nvGrpSpPr>
          <p:cNvPr id="13" name="Group 12"/>
          <p:cNvGrpSpPr/>
          <p:nvPr userDrawn="1"/>
        </p:nvGrpSpPr>
        <p:grpSpPr>
          <a:xfrm>
            <a:off x="7339108" y="5543596"/>
            <a:ext cx="1207617" cy="699348"/>
            <a:chOff x="307975" y="-380998"/>
            <a:chExt cx="8528050" cy="4938708"/>
          </a:xfrm>
        </p:grpSpPr>
        <p:sp>
          <p:nvSpPr>
            <p:cNvPr id="14" name="Freeform 13"/>
            <p:cNvSpPr>
              <a:spLocks noEditPoints="1"/>
            </p:cNvSpPr>
            <p:nvPr userDrawn="1"/>
          </p:nvSpPr>
          <p:spPr bwMode="auto">
            <a:xfrm>
              <a:off x="307975" y="735011"/>
              <a:ext cx="2613024" cy="3822699"/>
            </a:xfrm>
            <a:custGeom>
              <a:avLst/>
              <a:gdLst>
                <a:gd name="T0" fmla="*/ 118 w 232"/>
                <a:gd name="T1" fmla="*/ 0 h 339"/>
                <a:gd name="T2" fmla="*/ 19 w 232"/>
                <a:gd name="T3" fmla="*/ 24 h 339"/>
                <a:gd name="T4" fmla="*/ 19 w 232"/>
                <a:gd name="T5" fmla="*/ 62 h 339"/>
                <a:gd name="T6" fmla="*/ 110 w 232"/>
                <a:gd name="T7" fmla="*/ 35 h 339"/>
                <a:gd name="T8" fmla="*/ 182 w 232"/>
                <a:gd name="T9" fmla="*/ 100 h 339"/>
                <a:gd name="T10" fmla="*/ 182 w 232"/>
                <a:gd name="T11" fmla="*/ 126 h 339"/>
                <a:gd name="T12" fmla="*/ 0 w 232"/>
                <a:gd name="T13" fmla="*/ 236 h 339"/>
                <a:gd name="T14" fmla="*/ 124 w 232"/>
                <a:gd name="T15" fmla="*/ 339 h 339"/>
                <a:gd name="T16" fmla="*/ 232 w 232"/>
                <a:gd name="T17" fmla="*/ 316 h 339"/>
                <a:gd name="T18" fmla="*/ 232 w 232"/>
                <a:gd name="T19" fmla="*/ 106 h 339"/>
                <a:gd name="T20" fmla="*/ 118 w 232"/>
                <a:gd name="T21" fmla="*/ 0 h 339"/>
                <a:gd name="T22" fmla="*/ 182 w 232"/>
                <a:gd name="T23" fmla="*/ 297 h 339"/>
                <a:gd name="T24" fmla="*/ 128 w 232"/>
                <a:gd name="T25" fmla="*/ 308 h 339"/>
                <a:gd name="T26" fmla="*/ 51 w 232"/>
                <a:gd name="T27" fmla="*/ 235 h 339"/>
                <a:gd name="T28" fmla="*/ 182 w 232"/>
                <a:gd name="T29" fmla="*/ 157 h 339"/>
                <a:gd name="T30" fmla="*/ 182 w 232"/>
                <a:gd name="T31" fmla="*/ 297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2" h="339">
                  <a:moveTo>
                    <a:pt x="118" y="0"/>
                  </a:moveTo>
                  <a:cubicBezTo>
                    <a:pt x="73" y="0"/>
                    <a:pt x="37" y="14"/>
                    <a:pt x="19" y="24"/>
                  </a:cubicBezTo>
                  <a:cubicBezTo>
                    <a:pt x="19" y="62"/>
                    <a:pt x="19" y="62"/>
                    <a:pt x="19" y="62"/>
                  </a:cubicBezTo>
                  <a:cubicBezTo>
                    <a:pt x="37" y="52"/>
                    <a:pt x="78" y="35"/>
                    <a:pt x="110" y="35"/>
                  </a:cubicBezTo>
                  <a:cubicBezTo>
                    <a:pt x="151" y="35"/>
                    <a:pt x="182" y="50"/>
                    <a:pt x="182" y="100"/>
                  </a:cubicBezTo>
                  <a:cubicBezTo>
                    <a:pt x="182" y="126"/>
                    <a:pt x="182" y="126"/>
                    <a:pt x="182" y="126"/>
                  </a:cubicBezTo>
                  <a:cubicBezTo>
                    <a:pt x="77" y="126"/>
                    <a:pt x="0" y="150"/>
                    <a:pt x="0" y="236"/>
                  </a:cubicBezTo>
                  <a:cubicBezTo>
                    <a:pt x="0" y="296"/>
                    <a:pt x="39" y="339"/>
                    <a:pt x="124" y="339"/>
                  </a:cubicBezTo>
                  <a:cubicBezTo>
                    <a:pt x="169" y="339"/>
                    <a:pt x="207" y="330"/>
                    <a:pt x="232" y="316"/>
                  </a:cubicBezTo>
                  <a:cubicBezTo>
                    <a:pt x="232" y="106"/>
                    <a:pt x="232" y="106"/>
                    <a:pt x="232" y="106"/>
                  </a:cubicBezTo>
                  <a:cubicBezTo>
                    <a:pt x="232" y="26"/>
                    <a:pt x="178" y="0"/>
                    <a:pt x="118" y="0"/>
                  </a:cubicBezTo>
                  <a:close/>
                  <a:moveTo>
                    <a:pt x="182" y="297"/>
                  </a:moveTo>
                  <a:cubicBezTo>
                    <a:pt x="169" y="304"/>
                    <a:pt x="149" y="308"/>
                    <a:pt x="128" y="308"/>
                  </a:cubicBezTo>
                  <a:cubicBezTo>
                    <a:pt x="80" y="308"/>
                    <a:pt x="51" y="282"/>
                    <a:pt x="51" y="235"/>
                  </a:cubicBezTo>
                  <a:cubicBezTo>
                    <a:pt x="51" y="169"/>
                    <a:pt x="100" y="157"/>
                    <a:pt x="182" y="157"/>
                  </a:cubicBezTo>
                  <a:lnTo>
                    <a:pt x="182" y="297"/>
                  </a:ln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 name="Freeform 7"/>
            <p:cNvSpPr>
              <a:spLocks/>
            </p:cNvSpPr>
            <p:nvPr userDrawn="1"/>
          </p:nvSpPr>
          <p:spPr bwMode="auto">
            <a:xfrm>
              <a:off x="6223001" y="-380998"/>
              <a:ext cx="2613024" cy="4927593"/>
            </a:xfrm>
            <a:custGeom>
              <a:avLst/>
              <a:gdLst>
                <a:gd name="T0" fmla="*/ 163 w 232"/>
                <a:gd name="T1" fmla="*/ 402 h 437"/>
                <a:gd name="T2" fmla="*/ 88 w 232"/>
                <a:gd name="T3" fmla="*/ 337 h 437"/>
                <a:gd name="T4" fmla="*/ 88 w 232"/>
                <a:gd name="T5" fmla="*/ 0 h 437"/>
                <a:gd name="T6" fmla="*/ 37 w 232"/>
                <a:gd name="T7" fmla="*/ 17 h 437"/>
                <a:gd name="T8" fmla="*/ 38 w 232"/>
                <a:gd name="T9" fmla="*/ 104 h 437"/>
                <a:gd name="T10" fmla="*/ 0 w 232"/>
                <a:gd name="T11" fmla="*/ 104 h 437"/>
                <a:gd name="T12" fmla="*/ 0 w 232"/>
                <a:gd name="T13" fmla="*/ 138 h 437"/>
                <a:gd name="T14" fmla="*/ 38 w 232"/>
                <a:gd name="T15" fmla="*/ 138 h 437"/>
                <a:gd name="T16" fmla="*/ 38 w 232"/>
                <a:gd name="T17" fmla="*/ 331 h 437"/>
                <a:gd name="T18" fmla="*/ 152 w 232"/>
                <a:gd name="T19" fmla="*/ 437 h 437"/>
                <a:gd name="T20" fmla="*/ 232 w 232"/>
                <a:gd name="T21" fmla="*/ 422 h 437"/>
                <a:gd name="T22" fmla="*/ 232 w 232"/>
                <a:gd name="T23" fmla="*/ 384 h 437"/>
                <a:gd name="T24" fmla="*/ 163 w 232"/>
                <a:gd name="T25" fmla="*/ 402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437">
                  <a:moveTo>
                    <a:pt x="163" y="402"/>
                  </a:moveTo>
                  <a:cubicBezTo>
                    <a:pt x="122" y="402"/>
                    <a:pt x="88" y="388"/>
                    <a:pt x="88" y="337"/>
                  </a:cubicBezTo>
                  <a:cubicBezTo>
                    <a:pt x="88" y="0"/>
                    <a:pt x="88" y="0"/>
                    <a:pt x="88" y="0"/>
                  </a:cubicBezTo>
                  <a:cubicBezTo>
                    <a:pt x="37" y="17"/>
                    <a:pt x="37" y="17"/>
                    <a:pt x="37" y="17"/>
                  </a:cubicBezTo>
                  <a:cubicBezTo>
                    <a:pt x="38" y="104"/>
                    <a:pt x="38" y="104"/>
                    <a:pt x="38" y="104"/>
                  </a:cubicBezTo>
                  <a:cubicBezTo>
                    <a:pt x="0" y="104"/>
                    <a:pt x="0" y="104"/>
                    <a:pt x="0" y="104"/>
                  </a:cubicBezTo>
                  <a:cubicBezTo>
                    <a:pt x="0" y="138"/>
                    <a:pt x="0" y="138"/>
                    <a:pt x="0" y="138"/>
                  </a:cubicBezTo>
                  <a:cubicBezTo>
                    <a:pt x="38" y="138"/>
                    <a:pt x="38" y="138"/>
                    <a:pt x="38" y="138"/>
                  </a:cubicBezTo>
                  <a:cubicBezTo>
                    <a:pt x="38" y="331"/>
                    <a:pt x="38" y="331"/>
                    <a:pt x="38" y="331"/>
                  </a:cubicBezTo>
                  <a:cubicBezTo>
                    <a:pt x="38" y="411"/>
                    <a:pt x="91" y="437"/>
                    <a:pt x="152" y="437"/>
                  </a:cubicBezTo>
                  <a:cubicBezTo>
                    <a:pt x="181" y="437"/>
                    <a:pt x="207" y="431"/>
                    <a:pt x="232" y="422"/>
                  </a:cubicBezTo>
                  <a:cubicBezTo>
                    <a:pt x="232" y="384"/>
                    <a:pt x="232" y="384"/>
                    <a:pt x="232" y="384"/>
                  </a:cubicBezTo>
                  <a:cubicBezTo>
                    <a:pt x="207" y="394"/>
                    <a:pt x="184" y="402"/>
                    <a:pt x="163" y="402"/>
                  </a:cubicBez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 name="Freeform 8"/>
            <p:cNvSpPr>
              <a:spLocks noEditPoints="1"/>
            </p:cNvSpPr>
            <p:nvPr userDrawn="1"/>
          </p:nvSpPr>
          <p:spPr bwMode="auto">
            <a:xfrm>
              <a:off x="3360735" y="735011"/>
              <a:ext cx="2625728" cy="3822699"/>
            </a:xfrm>
            <a:custGeom>
              <a:avLst/>
              <a:gdLst>
                <a:gd name="T0" fmla="*/ 118 w 233"/>
                <a:gd name="T1" fmla="*/ 0 h 339"/>
                <a:gd name="T2" fmla="*/ 19 w 233"/>
                <a:gd name="T3" fmla="*/ 24 h 339"/>
                <a:gd name="T4" fmla="*/ 19 w 233"/>
                <a:gd name="T5" fmla="*/ 61 h 339"/>
                <a:gd name="T6" fmla="*/ 110 w 233"/>
                <a:gd name="T7" fmla="*/ 35 h 339"/>
                <a:gd name="T8" fmla="*/ 182 w 233"/>
                <a:gd name="T9" fmla="*/ 99 h 339"/>
                <a:gd name="T10" fmla="*/ 182 w 233"/>
                <a:gd name="T11" fmla="*/ 125 h 339"/>
                <a:gd name="T12" fmla="*/ 0 w 233"/>
                <a:gd name="T13" fmla="*/ 236 h 339"/>
                <a:gd name="T14" fmla="*/ 124 w 233"/>
                <a:gd name="T15" fmla="*/ 339 h 339"/>
                <a:gd name="T16" fmla="*/ 233 w 233"/>
                <a:gd name="T17" fmla="*/ 315 h 339"/>
                <a:gd name="T18" fmla="*/ 232 w 233"/>
                <a:gd name="T19" fmla="*/ 105 h 339"/>
                <a:gd name="T20" fmla="*/ 118 w 233"/>
                <a:gd name="T21" fmla="*/ 0 h 339"/>
                <a:gd name="T22" fmla="*/ 182 w 233"/>
                <a:gd name="T23" fmla="*/ 297 h 339"/>
                <a:gd name="T24" fmla="*/ 129 w 233"/>
                <a:gd name="T25" fmla="*/ 308 h 339"/>
                <a:gd name="T26" fmla="*/ 51 w 233"/>
                <a:gd name="T27" fmla="*/ 235 h 339"/>
                <a:gd name="T28" fmla="*/ 182 w 233"/>
                <a:gd name="T29" fmla="*/ 156 h 339"/>
                <a:gd name="T30" fmla="*/ 182 w 233"/>
                <a:gd name="T31" fmla="*/ 297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 h="339">
                  <a:moveTo>
                    <a:pt x="118" y="0"/>
                  </a:moveTo>
                  <a:cubicBezTo>
                    <a:pt x="74" y="0"/>
                    <a:pt x="38" y="14"/>
                    <a:pt x="19" y="24"/>
                  </a:cubicBezTo>
                  <a:cubicBezTo>
                    <a:pt x="19" y="61"/>
                    <a:pt x="19" y="61"/>
                    <a:pt x="19" y="61"/>
                  </a:cubicBezTo>
                  <a:cubicBezTo>
                    <a:pt x="37" y="51"/>
                    <a:pt x="79" y="35"/>
                    <a:pt x="110" y="35"/>
                  </a:cubicBezTo>
                  <a:cubicBezTo>
                    <a:pt x="152" y="35"/>
                    <a:pt x="182" y="49"/>
                    <a:pt x="182" y="99"/>
                  </a:cubicBezTo>
                  <a:cubicBezTo>
                    <a:pt x="182" y="125"/>
                    <a:pt x="182" y="125"/>
                    <a:pt x="182" y="125"/>
                  </a:cubicBezTo>
                  <a:cubicBezTo>
                    <a:pt x="77" y="125"/>
                    <a:pt x="0" y="149"/>
                    <a:pt x="0" y="236"/>
                  </a:cubicBezTo>
                  <a:cubicBezTo>
                    <a:pt x="0" y="296"/>
                    <a:pt x="40" y="339"/>
                    <a:pt x="124" y="339"/>
                  </a:cubicBezTo>
                  <a:cubicBezTo>
                    <a:pt x="170" y="338"/>
                    <a:pt x="208" y="329"/>
                    <a:pt x="233" y="315"/>
                  </a:cubicBezTo>
                  <a:cubicBezTo>
                    <a:pt x="232" y="105"/>
                    <a:pt x="232" y="105"/>
                    <a:pt x="232" y="105"/>
                  </a:cubicBezTo>
                  <a:cubicBezTo>
                    <a:pt x="232" y="25"/>
                    <a:pt x="179" y="0"/>
                    <a:pt x="118" y="0"/>
                  </a:cubicBezTo>
                  <a:close/>
                  <a:moveTo>
                    <a:pt x="182" y="297"/>
                  </a:moveTo>
                  <a:cubicBezTo>
                    <a:pt x="169" y="304"/>
                    <a:pt x="149" y="308"/>
                    <a:pt x="129" y="308"/>
                  </a:cubicBezTo>
                  <a:cubicBezTo>
                    <a:pt x="80" y="308"/>
                    <a:pt x="51" y="282"/>
                    <a:pt x="51" y="235"/>
                  </a:cubicBezTo>
                  <a:cubicBezTo>
                    <a:pt x="51" y="169"/>
                    <a:pt x="100" y="156"/>
                    <a:pt x="182" y="156"/>
                  </a:cubicBezTo>
                  <a:lnTo>
                    <a:pt x="182" y="297"/>
                  </a:ln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8" name="Freeform 9"/>
            <p:cNvSpPr>
              <a:spLocks/>
            </p:cNvSpPr>
            <p:nvPr userDrawn="1"/>
          </p:nvSpPr>
          <p:spPr bwMode="auto">
            <a:xfrm>
              <a:off x="7439022" y="792163"/>
              <a:ext cx="1385887" cy="382584"/>
            </a:xfrm>
            <a:custGeom>
              <a:avLst/>
              <a:gdLst>
                <a:gd name="T0" fmla="*/ 0 w 873"/>
                <a:gd name="T1" fmla="*/ 0 h 241"/>
                <a:gd name="T2" fmla="*/ 0 w 873"/>
                <a:gd name="T3" fmla="*/ 241 h 241"/>
                <a:gd name="T4" fmla="*/ 873 w 873"/>
                <a:gd name="T5" fmla="*/ 234 h 241"/>
                <a:gd name="T6" fmla="*/ 873 w 873"/>
                <a:gd name="T7" fmla="*/ 0 h 241"/>
                <a:gd name="T8" fmla="*/ 0 w 873"/>
                <a:gd name="T9" fmla="*/ 0 h 241"/>
              </a:gdLst>
              <a:ahLst/>
              <a:cxnLst>
                <a:cxn ang="0">
                  <a:pos x="T0" y="T1"/>
                </a:cxn>
                <a:cxn ang="0">
                  <a:pos x="T2" y="T3"/>
                </a:cxn>
                <a:cxn ang="0">
                  <a:pos x="T4" y="T5"/>
                </a:cxn>
                <a:cxn ang="0">
                  <a:pos x="T6" y="T7"/>
                </a:cxn>
                <a:cxn ang="0">
                  <a:pos x="T8" y="T9"/>
                </a:cxn>
              </a:cxnLst>
              <a:rect l="0" t="0" r="r" b="b"/>
              <a:pathLst>
                <a:path w="873" h="241">
                  <a:moveTo>
                    <a:pt x="0" y="0"/>
                  </a:moveTo>
                  <a:lnTo>
                    <a:pt x="0" y="241"/>
                  </a:lnTo>
                  <a:lnTo>
                    <a:pt x="873" y="234"/>
                  </a:lnTo>
                  <a:lnTo>
                    <a:pt x="873" y="0"/>
                  </a:lnTo>
                  <a:lnTo>
                    <a:pt x="0" y="0"/>
                  </a:ln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9" name="Freeform 10"/>
            <p:cNvSpPr>
              <a:spLocks/>
            </p:cNvSpPr>
            <p:nvPr userDrawn="1"/>
          </p:nvSpPr>
          <p:spPr bwMode="auto">
            <a:xfrm>
              <a:off x="7439022" y="1422400"/>
              <a:ext cx="1397003" cy="384173"/>
            </a:xfrm>
            <a:custGeom>
              <a:avLst/>
              <a:gdLst>
                <a:gd name="T0" fmla="*/ 0 w 880"/>
                <a:gd name="T1" fmla="*/ 242 h 242"/>
                <a:gd name="T2" fmla="*/ 880 w 880"/>
                <a:gd name="T3" fmla="*/ 235 h 242"/>
                <a:gd name="T4" fmla="*/ 880 w 880"/>
                <a:gd name="T5" fmla="*/ 0 h 242"/>
                <a:gd name="T6" fmla="*/ 0 w 880"/>
                <a:gd name="T7" fmla="*/ 0 h 242"/>
                <a:gd name="T8" fmla="*/ 0 w 880"/>
                <a:gd name="T9" fmla="*/ 242 h 242"/>
              </a:gdLst>
              <a:ahLst/>
              <a:cxnLst>
                <a:cxn ang="0">
                  <a:pos x="T0" y="T1"/>
                </a:cxn>
                <a:cxn ang="0">
                  <a:pos x="T2" y="T3"/>
                </a:cxn>
                <a:cxn ang="0">
                  <a:pos x="T4" y="T5"/>
                </a:cxn>
                <a:cxn ang="0">
                  <a:pos x="T6" y="T7"/>
                </a:cxn>
                <a:cxn ang="0">
                  <a:pos x="T8" y="T9"/>
                </a:cxn>
              </a:cxnLst>
              <a:rect l="0" t="0" r="r" b="b"/>
              <a:pathLst>
                <a:path w="880" h="242">
                  <a:moveTo>
                    <a:pt x="0" y="242"/>
                  </a:moveTo>
                  <a:lnTo>
                    <a:pt x="880" y="235"/>
                  </a:lnTo>
                  <a:lnTo>
                    <a:pt x="880" y="0"/>
                  </a:lnTo>
                  <a:lnTo>
                    <a:pt x="0" y="0"/>
                  </a:lnTo>
                  <a:lnTo>
                    <a:pt x="0" y="242"/>
                  </a:ln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 name="Freeform 11"/>
            <p:cNvSpPr>
              <a:spLocks noEditPoints="1"/>
            </p:cNvSpPr>
            <p:nvPr userDrawn="1"/>
          </p:nvSpPr>
          <p:spPr bwMode="auto">
            <a:xfrm>
              <a:off x="307975" y="735011"/>
              <a:ext cx="2613024" cy="3822699"/>
            </a:xfrm>
            <a:custGeom>
              <a:avLst/>
              <a:gdLst>
                <a:gd name="T0" fmla="*/ 118 w 232"/>
                <a:gd name="T1" fmla="*/ 0 h 339"/>
                <a:gd name="T2" fmla="*/ 19 w 232"/>
                <a:gd name="T3" fmla="*/ 24 h 339"/>
                <a:gd name="T4" fmla="*/ 19 w 232"/>
                <a:gd name="T5" fmla="*/ 62 h 339"/>
                <a:gd name="T6" fmla="*/ 110 w 232"/>
                <a:gd name="T7" fmla="*/ 35 h 339"/>
                <a:gd name="T8" fmla="*/ 182 w 232"/>
                <a:gd name="T9" fmla="*/ 100 h 339"/>
                <a:gd name="T10" fmla="*/ 182 w 232"/>
                <a:gd name="T11" fmla="*/ 126 h 339"/>
                <a:gd name="T12" fmla="*/ 0 w 232"/>
                <a:gd name="T13" fmla="*/ 236 h 339"/>
                <a:gd name="T14" fmla="*/ 124 w 232"/>
                <a:gd name="T15" fmla="*/ 339 h 339"/>
                <a:gd name="T16" fmla="*/ 232 w 232"/>
                <a:gd name="T17" fmla="*/ 316 h 339"/>
                <a:gd name="T18" fmla="*/ 232 w 232"/>
                <a:gd name="T19" fmla="*/ 106 h 339"/>
                <a:gd name="T20" fmla="*/ 118 w 232"/>
                <a:gd name="T21" fmla="*/ 0 h 339"/>
                <a:gd name="T22" fmla="*/ 182 w 232"/>
                <a:gd name="T23" fmla="*/ 297 h 339"/>
                <a:gd name="T24" fmla="*/ 128 w 232"/>
                <a:gd name="T25" fmla="*/ 308 h 339"/>
                <a:gd name="T26" fmla="*/ 51 w 232"/>
                <a:gd name="T27" fmla="*/ 235 h 339"/>
                <a:gd name="T28" fmla="*/ 182 w 232"/>
                <a:gd name="T29" fmla="*/ 157 h 339"/>
                <a:gd name="T30" fmla="*/ 182 w 232"/>
                <a:gd name="T31" fmla="*/ 297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2" h="339">
                  <a:moveTo>
                    <a:pt x="118" y="0"/>
                  </a:moveTo>
                  <a:cubicBezTo>
                    <a:pt x="73" y="0"/>
                    <a:pt x="37" y="14"/>
                    <a:pt x="19" y="24"/>
                  </a:cubicBezTo>
                  <a:cubicBezTo>
                    <a:pt x="19" y="62"/>
                    <a:pt x="19" y="62"/>
                    <a:pt x="19" y="62"/>
                  </a:cubicBezTo>
                  <a:cubicBezTo>
                    <a:pt x="37" y="52"/>
                    <a:pt x="78" y="35"/>
                    <a:pt x="110" y="35"/>
                  </a:cubicBezTo>
                  <a:cubicBezTo>
                    <a:pt x="151" y="35"/>
                    <a:pt x="182" y="50"/>
                    <a:pt x="182" y="100"/>
                  </a:cubicBezTo>
                  <a:cubicBezTo>
                    <a:pt x="182" y="126"/>
                    <a:pt x="182" y="126"/>
                    <a:pt x="182" y="126"/>
                  </a:cubicBezTo>
                  <a:cubicBezTo>
                    <a:pt x="77" y="126"/>
                    <a:pt x="0" y="150"/>
                    <a:pt x="0" y="236"/>
                  </a:cubicBezTo>
                  <a:cubicBezTo>
                    <a:pt x="0" y="296"/>
                    <a:pt x="39" y="339"/>
                    <a:pt x="124" y="339"/>
                  </a:cubicBezTo>
                  <a:cubicBezTo>
                    <a:pt x="169" y="339"/>
                    <a:pt x="207" y="330"/>
                    <a:pt x="232" y="316"/>
                  </a:cubicBezTo>
                  <a:cubicBezTo>
                    <a:pt x="232" y="106"/>
                    <a:pt x="232" y="106"/>
                    <a:pt x="232" y="106"/>
                  </a:cubicBezTo>
                  <a:cubicBezTo>
                    <a:pt x="232" y="26"/>
                    <a:pt x="178" y="0"/>
                    <a:pt x="118" y="0"/>
                  </a:cubicBezTo>
                  <a:close/>
                  <a:moveTo>
                    <a:pt x="182" y="297"/>
                  </a:moveTo>
                  <a:cubicBezTo>
                    <a:pt x="169" y="304"/>
                    <a:pt x="149" y="308"/>
                    <a:pt x="128" y="308"/>
                  </a:cubicBezTo>
                  <a:cubicBezTo>
                    <a:pt x="80" y="308"/>
                    <a:pt x="51" y="282"/>
                    <a:pt x="51" y="235"/>
                  </a:cubicBezTo>
                  <a:cubicBezTo>
                    <a:pt x="51" y="169"/>
                    <a:pt x="100" y="157"/>
                    <a:pt x="182" y="157"/>
                  </a:cubicBezTo>
                  <a:lnTo>
                    <a:pt x="182" y="297"/>
                  </a:ln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 name="Freeform 12"/>
            <p:cNvSpPr>
              <a:spLocks/>
            </p:cNvSpPr>
            <p:nvPr userDrawn="1"/>
          </p:nvSpPr>
          <p:spPr bwMode="auto">
            <a:xfrm>
              <a:off x="6223001" y="-380998"/>
              <a:ext cx="2613024" cy="4927593"/>
            </a:xfrm>
            <a:custGeom>
              <a:avLst/>
              <a:gdLst>
                <a:gd name="T0" fmla="*/ 163 w 232"/>
                <a:gd name="T1" fmla="*/ 402 h 437"/>
                <a:gd name="T2" fmla="*/ 88 w 232"/>
                <a:gd name="T3" fmla="*/ 337 h 437"/>
                <a:gd name="T4" fmla="*/ 88 w 232"/>
                <a:gd name="T5" fmla="*/ 0 h 437"/>
                <a:gd name="T6" fmla="*/ 37 w 232"/>
                <a:gd name="T7" fmla="*/ 17 h 437"/>
                <a:gd name="T8" fmla="*/ 38 w 232"/>
                <a:gd name="T9" fmla="*/ 104 h 437"/>
                <a:gd name="T10" fmla="*/ 0 w 232"/>
                <a:gd name="T11" fmla="*/ 104 h 437"/>
                <a:gd name="T12" fmla="*/ 0 w 232"/>
                <a:gd name="T13" fmla="*/ 138 h 437"/>
                <a:gd name="T14" fmla="*/ 38 w 232"/>
                <a:gd name="T15" fmla="*/ 138 h 437"/>
                <a:gd name="T16" fmla="*/ 38 w 232"/>
                <a:gd name="T17" fmla="*/ 331 h 437"/>
                <a:gd name="T18" fmla="*/ 152 w 232"/>
                <a:gd name="T19" fmla="*/ 437 h 437"/>
                <a:gd name="T20" fmla="*/ 232 w 232"/>
                <a:gd name="T21" fmla="*/ 422 h 437"/>
                <a:gd name="T22" fmla="*/ 232 w 232"/>
                <a:gd name="T23" fmla="*/ 384 h 437"/>
                <a:gd name="T24" fmla="*/ 163 w 232"/>
                <a:gd name="T25" fmla="*/ 402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437">
                  <a:moveTo>
                    <a:pt x="163" y="402"/>
                  </a:moveTo>
                  <a:cubicBezTo>
                    <a:pt x="122" y="402"/>
                    <a:pt x="88" y="388"/>
                    <a:pt x="88" y="337"/>
                  </a:cubicBezTo>
                  <a:cubicBezTo>
                    <a:pt x="88" y="0"/>
                    <a:pt x="88" y="0"/>
                    <a:pt x="88" y="0"/>
                  </a:cubicBezTo>
                  <a:cubicBezTo>
                    <a:pt x="37" y="17"/>
                    <a:pt x="37" y="17"/>
                    <a:pt x="37" y="17"/>
                  </a:cubicBezTo>
                  <a:cubicBezTo>
                    <a:pt x="38" y="104"/>
                    <a:pt x="38" y="104"/>
                    <a:pt x="38" y="104"/>
                  </a:cubicBezTo>
                  <a:cubicBezTo>
                    <a:pt x="0" y="104"/>
                    <a:pt x="0" y="104"/>
                    <a:pt x="0" y="104"/>
                  </a:cubicBezTo>
                  <a:cubicBezTo>
                    <a:pt x="0" y="138"/>
                    <a:pt x="0" y="138"/>
                    <a:pt x="0" y="138"/>
                  </a:cubicBezTo>
                  <a:cubicBezTo>
                    <a:pt x="38" y="138"/>
                    <a:pt x="38" y="138"/>
                    <a:pt x="38" y="138"/>
                  </a:cubicBezTo>
                  <a:cubicBezTo>
                    <a:pt x="38" y="331"/>
                    <a:pt x="38" y="331"/>
                    <a:pt x="38" y="331"/>
                  </a:cubicBezTo>
                  <a:cubicBezTo>
                    <a:pt x="38" y="411"/>
                    <a:pt x="91" y="437"/>
                    <a:pt x="152" y="437"/>
                  </a:cubicBezTo>
                  <a:cubicBezTo>
                    <a:pt x="181" y="437"/>
                    <a:pt x="207" y="431"/>
                    <a:pt x="232" y="422"/>
                  </a:cubicBezTo>
                  <a:cubicBezTo>
                    <a:pt x="232" y="384"/>
                    <a:pt x="232" y="384"/>
                    <a:pt x="232" y="384"/>
                  </a:cubicBezTo>
                  <a:cubicBezTo>
                    <a:pt x="207" y="394"/>
                    <a:pt x="184" y="402"/>
                    <a:pt x="163" y="402"/>
                  </a:cubicBez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2" name="Freeform 13"/>
            <p:cNvSpPr>
              <a:spLocks noEditPoints="1"/>
            </p:cNvSpPr>
            <p:nvPr userDrawn="1"/>
          </p:nvSpPr>
          <p:spPr bwMode="auto">
            <a:xfrm>
              <a:off x="3360735" y="735011"/>
              <a:ext cx="2625728" cy="3822699"/>
            </a:xfrm>
            <a:custGeom>
              <a:avLst/>
              <a:gdLst>
                <a:gd name="T0" fmla="*/ 118 w 233"/>
                <a:gd name="T1" fmla="*/ 0 h 339"/>
                <a:gd name="T2" fmla="*/ 19 w 233"/>
                <a:gd name="T3" fmla="*/ 24 h 339"/>
                <a:gd name="T4" fmla="*/ 19 w 233"/>
                <a:gd name="T5" fmla="*/ 61 h 339"/>
                <a:gd name="T6" fmla="*/ 110 w 233"/>
                <a:gd name="T7" fmla="*/ 35 h 339"/>
                <a:gd name="T8" fmla="*/ 182 w 233"/>
                <a:gd name="T9" fmla="*/ 99 h 339"/>
                <a:gd name="T10" fmla="*/ 182 w 233"/>
                <a:gd name="T11" fmla="*/ 125 h 339"/>
                <a:gd name="T12" fmla="*/ 0 w 233"/>
                <a:gd name="T13" fmla="*/ 236 h 339"/>
                <a:gd name="T14" fmla="*/ 124 w 233"/>
                <a:gd name="T15" fmla="*/ 339 h 339"/>
                <a:gd name="T16" fmla="*/ 233 w 233"/>
                <a:gd name="T17" fmla="*/ 315 h 339"/>
                <a:gd name="T18" fmla="*/ 232 w 233"/>
                <a:gd name="T19" fmla="*/ 105 h 339"/>
                <a:gd name="T20" fmla="*/ 118 w 233"/>
                <a:gd name="T21" fmla="*/ 0 h 339"/>
                <a:gd name="T22" fmla="*/ 182 w 233"/>
                <a:gd name="T23" fmla="*/ 297 h 339"/>
                <a:gd name="T24" fmla="*/ 129 w 233"/>
                <a:gd name="T25" fmla="*/ 308 h 339"/>
                <a:gd name="T26" fmla="*/ 51 w 233"/>
                <a:gd name="T27" fmla="*/ 235 h 339"/>
                <a:gd name="T28" fmla="*/ 182 w 233"/>
                <a:gd name="T29" fmla="*/ 156 h 339"/>
                <a:gd name="T30" fmla="*/ 182 w 233"/>
                <a:gd name="T31" fmla="*/ 297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 h="339">
                  <a:moveTo>
                    <a:pt x="118" y="0"/>
                  </a:moveTo>
                  <a:cubicBezTo>
                    <a:pt x="74" y="0"/>
                    <a:pt x="38" y="14"/>
                    <a:pt x="19" y="24"/>
                  </a:cubicBezTo>
                  <a:cubicBezTo>
                    <a:pt x="19" y="61"/>
                    <a:pt x="19" y="61"/>
                    <a:pt x="19" y="61"/>
                  </a:cubicBezTo>
                  <a:cubicBezTo>
                    <a:pt x="37" y="51"/>
                    <a:pt x="79" y="35"/>
                    <a:pt x="110" y="35"/>
                  </a:cubicBezTo>
                  <a:cubicBezTo>
                    <a:pt x="152" y="35"/>
                    <a:pt x="182" y="49"/>
                    <a:pt x="182" y="99"/>
                  </a:cubicBezTo>
                  <a:cubicBezTo>
                    <a:pt x="182" y="125"/>
                    <a:pt x="182" y="125"/>
                    <a:pt x="182" y="125"/>
                  </a:cubicBezTo>
                  <a:cubicBezTo>
                    <a:pt x="77" y="125"/>
                    <a:pt x="0" y="149"/>
                    <a:pt x="0" y="236"/>
                  </a:cubicBezTo>
                  <a:cubicBezTo>
                    <a:pt x="0" y="296"/>
                    <a:pt x="40" y="339"/>
                    <a:pt x="124" y="339"/>
                  </a:cubicBezTo>
                  <a:cubicBezTo>
                    <a:pt x="170" y="338"/>
                    <a:pt x="208" y="329"/>
                    <a:pt x="233" y="315"/>
                  </a:cubicBezTo>
                  <a:cubicBezTo>
                    <a:pt x="232" y="105"/>
                    <a:pt x="232" y="105"/>
                    <a:pt x="232" y="105"/>
                  </a:cubicBezTo>
                  <a:cubicBezTo>
                    <a:pt x="232" y="25"/>
                    <a:pt x="179" y="0"/>
                    <a:pt x="118" y="0"/>
                  </a:cubicBezTo>
                  <a:close/>
                  <a:moveTo>
                    <a:pt x="182" y="297"/>
                  </a:moveTo>
                  <a:cubicBezTo>
                    <a:pt x="169" y="304"/>
                    <a:pt x="149" y="308"/>
                    <a:pt x="129" y="308"/>
                  </a:cubicBezTo>
                  <a:cubicBezTo>
                    <a:pt x="80" y="308"/>
                    <a:pt x="51" y="282"/>
                    <a:pt x="51" y="235"/>
                  </a:cubicBezTo>
                  <a:cubicBezTo>
                    <a:pt x="51" y="169"/>
                    <a:pt x="100" y="156"/>
                    <a:pt x="182" y="156"/>
                  </a:cubicBezTo>
                  <a:lnTo>
                    <a:pt x="182" y="297"/>
                  </a:ln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 name="Freeform 14"/>
            <p:cNvSpPr>
              <a:spLocks/>
            </p:cNvSpPr>
            <p:nvPr userDrawn="1"/>
          </p:nvSpPr>
          <p:spPr bwMode="auto">
            <a:xfrm>
              <a:off x="7439022" y="792163"/>
              <a:ext cx="1385888" cy="382584"/>
            </a:xfrm>
            <a:custGeom>
              <a:avLst/>
              <a:gdLst>
                <a:gd name="T0" fmla="*/ 0 w 873"/>
                <a:gd name="T1" fmla="*/ 0 h 241"/>
                <a:gd name="T2" fmla="*/ 0 w 873"/>
                <a:gd name="T3" fmla="*/ 241 h 241"/>
                <a:gd name="T4" fmla="*/ 873 w 873"/>
                <a:gd name="T5" fmla="*/ 234 h 241"/>
                <a:gd name="T6" fmla="*/ 873 w 873"/>
                <a:gd name="T7" fmla="*/ 0 h 241"/>
                <a:gd name="T8" fmla="*/ 0 w 873"/>
                <a:gd name="T9" fmla="*/ 0 h 241"/>
              </a:gdLst>
              <a:ahLst/>
              <a:cxnLst>
                <a:cxn ang="0">
                  <a:pos x="T0" y="T1"/>
                </a:cxn>
                <a:cxn ang="0">
                  <a:pos x="T2" y="T3"/>
                </a:cxn>
                <a:cxn ang="0">
                  <a:pos x="T4" y="T5"/>
                </a:cxn>
                <a:cxn ang="0">
                  <a:pos x="T6" y="T7"/>
                </a:cxn>
                <a:cxn ang="0">
                  <a:pos x="T8" y="T9"/>
                </a:cxn>
              </a:cxnLst>
              <a:rect l="0" t="0" r="r" b="b"/>
              <a:pathLst>
                <a:path w="873" h="241">
                  <a:moveTo>
                    <a:pt x="0" y="0"/>
                  </a:moveTo>
                  <a:lnTo>
                    <a:pt x="0" y="241"/>
                  </a:lnTo>
                  <a:lnTo>
                    <a:pt x="873" y="234"/>
                  </a:lnTo>
                  <a:lnTo>
                    <a:pt x="873" y="0"/>
                  </a:lnTo>
                  <a:lnTo>
                    <a:pt x="0" y="0"/>
                  </a:ln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 name="Freeform 15"/>
            <p:cNvSpPr>
              <a:spLocks/>
            </p:cNvSpPr>
            <p:nvPr userDrawn="1"/>
          </p:nvSpPr>
          <p:spPr bwMode="auto">
            <a:xfrm>
              <a:off x="7439022" y="1422400"/>
              <a:ext cx="1397003" cy="384173"/>
            </a:xfrm>
            <a:custGeom>
              <a:avLst/>
              <a:gdLst>
                <a:gd name="T0" fmla="*/ 0 w 880"/>
                <a:gd name="T1" fmla="*/ 242 h 242"/>
                <a:gd name="T2" fmla="*/ 880 w 880"/>
                <a:gd name="T3" fmla="*/ 235 h 242"/>
                <a:gd name="T4" fmla="*/ 880 w 880"/>
                <a:gd name="T5" fmla="*/ 0 h 242"/>
                <a:gd name="T6" fmla="*/ 0 w 880"/>
                <a:gd name="T7" fmla="*/ 0 h 242"/>
                <a:gd name="T8" fmla="*/ 0 w 880"/>
                <a:gd name="T9" fmla="*/ 242 h 242"/>
              </a:gdLst>
              <a:ahLst/>
              <a:cxnLst>
                <a:cxn ang="0">
                  <a:pos x="T0" y="T1"/>
                </a:cxn>
                <a:cxn ang="0">
                  <a:pos x="T2" y="T3"/>
                </a:cxn>
                <a:cxn ang="0">
                  <a:pos x="T4" y="T5"/>
                </a:cxn>
                <a:cxn ang="0">
                  <a:pos x="T6" y="T7"/>
                </a:cxn>
                <a:cxn ang="0">
                  <a:pos x="T8" y="T9"/>
                </a:cxn>
              </a:cxnLst>
              <a:rect l="0" t="0" r="r" b="b"/>
              <a:pathLst>
                <a:path w="880" h="242">
                  <a:moveTo>
                    <a:pt x="0" y="242"/>
                  </a:moveTo>
                  <a:lnTo>
                    <a:pt x="880" y="235"/>
                  </a:lnTo>
                  <a:lnTo>
                    <a:pt x="880" y="0"/>
                  </a:lnTo>
                  <a:lnTo>
                    <a:pt x="0" y="0"/>
                  </a:lnTo>
                  <a:lnTo>
                    <a:pt x="0" y="242"/>
                  </a:lnTo>
                  <a:close/>
                </a:path>
              </a:pathLst>
            </a:custGeom>
            <a:solidFill>
              <a:srgbClr val="00AB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8" name="TextBox 27"/>
          <p:cNvSpPr txBox="1"/>
          <p:nvPr userDrawn="1"/>
        </p:nvSpPr>
        <p:spPr>
          <a:xfrm>
            <a:off x="676275" y="5995972"/>
            <a:ext cx="3048000" cy="107722"/>
          </a:xfrm>
          <a:prstGeom prst="rect">
            <a:avLst/>
          </a:prstGeom>
          <a:noFill/>
        </p:spPr>
        <p:txBody>
          <a:bodyPr wrap="square" lIns="0" tIns="0" rIns="0" bIns="0" rtlCol="0">
            <a:spAutoFit/>
          </a:bodyPr>
          <a:lstStyle/>
          <a:p>
            <a:r>
              <a:rPr lang="en-GB" sz="700" dirty="0" smtClean="0">
                <a:solidFill>
                  <a:schemeClr val="tx1"/>
                </a:solidFill>
              </a:rPr>
              <a:t>AAT is a registered charity. No. 1050724</a:t>
            </a:r>
            <a:endParaRPr lang="en-GB" sz="700" dirty="0">
              <a:solidFill>
                <a:schemeClr val="tx1"/>
              </a:solidFill>
            </a:endParaRPr>
          </a:p>
        </p:txBody>
      </p:sp>
      <p:grpSp>
        <p:nvGrpSpPr>
          <p:cNvPr id="2" name="Group 1"/>
          <p:cNvGrpSpPr/>
          <p:nvPr userDrawn="1"/>
        </p:nvGrpSpPr>
        <p:grpSpPr>
          <a:xfrm>
            <a:off x="6019800" y="2195512"/>
            <a:ext cx="3124200" cy="2270659"/>
            <a:chOff x="6019800" y="2195512"/>
            <a:chExt cx="3124200" cy="2270659"/>
          </a:xfrm>
        </p:grpSpPr>
        <p:sp>
          <p:nvSpPr>
            <p:cNvPr id="26" name="Freeform 5"/>
            <p:cNvSpPr>
              <a:spLocks/>
            </p:cNvSpPr>
            <p:nvPr userDrawn="1"/>
          </p:nvSpPr>
          <p:spPr bwMode="auto">
            <a:xfrm>
              <a:off x="6019800" y="2195512"/>
              <a:ext cx="3122713" cy="856516"/>
            </a:xfrm>
            <a:custGeom>
              <a:avLst/>
              <a:gdLst>
                <a:gd name="T0" fmla="*/ 0 w 4199"/>
                <a:gd name="T1" fmla="*/ 6 h 1151"/>
                <a:gd name="T2" fmla="*/ 1 w 4199"/>
                <a:gd name="T3" fmla="*/ 1151 h 1151"/>
                <a:gd name="T4" fmla="*/ 4199 w 4199"/>
                <a:gd name="T5" fmla="*/ 1144 h 1151"/>
                <a:gd name="T6" fmla="*/ 4199 w 4199"/>
                <a:gd name="T7" fmla="*/ 0 h 1151"/>
                <a:gd name="T8" fmla="*/ 0 w 4199"/>
                <a:gd name="T9" fmla="*/ 6 h 1151"/>
              </a:gdLst>
              <a:ahLst/>
              <a:cxnLst>
                <a:cxn ang="0">
                  <a:pos x="T0" y="T1"/>
                </a:cxn>
                <a:cxn ang="0">
                  <a:pos x="T2" y="T3"/>
                </a:cxn>
                <a:cxn ang="0">
                  <a:pos x="T4" y="T5"/>
                </a:cxn>
                <a:cxn ang="0">
                  <a:pos x="T6" y="T7"/>
                </a:cxn>
                <a:cxn ang="0">
                  <a:pos x="T8" y="T9"/>
                </a:cxn>
              </a:cxnLst>
              <a:rect l="0" t="0" r="r" b="b"/>
              <a:pathLst>
                <a:path w="4199" h="1151">
                  <a:moveTo>
                    <a:pt x="0" y="6"/>
                  </a:moveTo>
                  <a:lnTo>
                    <a:pt x="1" y="1151"/>
                  </a:lnTo>
                  <a:lnTo>
                    <a:pt x="4199" y="1144"/>
                  </a:lnTo>
                  <a:lnTo>
                    <a:pt x="4199" y="0"/>
                  </a:lnTo>
                  <a:lnTo>
                    <a:pt x="0" y="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7" name="Freeform 6"/>
            <p:cNvSpPr>
              <a:spLocks/>
            </p:cNvSpPr>
            <p:nvPr userDrawn="1"/>
          </p:nvSpPr>
          <p:spPr bwMode="auto">
            <a:xfrm>
              <a:off x="6021287" y="3609655"/>
              <a:ext cx="3122713" cy="856516"/>
            </a:xfrm>
            <a:custGeom>
              <a:avLst/>
              <a:gdLst>
                <a:gd name="T0" fmla="*/ 1 w 4199"/>
                <a:gd name="T1" fmla="*/ 1153 h 1153"/>
                <a:gd name="T2" fmla="*/ 4199 w 4199"/>
                <a:gd name="T3" fmla="*/ 1147 h 1153"/>
                <a:gd name="T4" fmla="*/ 4199 w 4199"/>
                <a:gd name="T5" fmla="*/ 0 h 1153"/>
                <a:gd name="T6" fmla="*/ 0 w 4199"/>
                <a:gd name="T7" fmla="*/ 5 h 1153"/>
                <a:gd name="T8" fmla="*/ 1 w 4199"/>
                <a:gd name="T9" fmla="*/ 1153 h 1153"/>
              </a:gdLst>
              <a:ahLst/>
              <a:cxnLst>
                <a:cxn ang="0">
                  <a:pos x="T0" y="T1"/>
                </a:cxn>
                <a:cxn ang="0">
                  <a:pos x="T2" y="T3"/>
                </a:cxn>
                <a:cxn ang="0">
                  <a:pos x="T4" y="T5"/>
                </a:cxn>
                <a:cxn ang="0">
                  <a:pos x="T6" y="T7"/>
                </a:cxn>
                <a:cxn ang="0">
                  <a:pos x="T8" y="T9"/>
                </a:cxn>
              </a:cxnLst>
              <a:rect l="0" t="0" r="r" b="b"/>
              <a:pathLst>
                <a:path w="4199" h="1153">
                  <a:moveTo>
                    <a:pt x="1" y="1153"/>
                  </a:moveTo>
                  <a:lnTo>
                    <a:pt x="4199" y="1147"/>
                  </a:lnTo>
                  <a:lnTo>
                    <a:pt x="4199" y="0"/>
                  </a:lnTo>
                  <a:lnTo>
                    <a:pt x="0" y="5"/>
                  </a:lnTo>
                  <a:lnTo>
                    <a:pt x="1" y="1153"/>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Tree>
    <p:extLst>
      <p:ext uri="{BB962C8B-B14F-4D97-AF65-F5344CB8AC3E}">
        <p14:creationId xmlns:p14="http://schemas.microsoft.com/office/powerpoint/2010/main" val="716209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1 column">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9/17/2015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0" name="Title Placeholder 1"/>
          <p:cNvSpPr>
            <a:spLocks noGrp="1"/>
          </p:cNvSpPr>
          <p:nvPr>
            <p:ph type="title" hasCustomPrompt="1"/>
          </p:nvPr>
        </p:nvSpPr>
        <p:spPr>
          <a:xfrm>
            <a:off x="685800" y="288022"/>
            <a:ext cx="8153400" cy="1477962"/>
          </a:xfrm>
          <a:prstGeom prst="rect">
            <a:avLst/>
          </a:prstGeom>
        </p:spPr>
        <p:txBody>
          <a:bodyPr vert="horz" lIns="0" tIns="0" rIns="0" bIns="0" rtlCol="0" anchor="ctr">
            <a:noAutofit/>
          </a:bodyPr>
          <a:lstStyle>
            <a:lvl1pPr>
              <a:defRPr baseline="0">
                <a:solidFill>
                  <a:srgbClr val="00AB4E"/>
                </a:solidFill>
              </a:defRPr>
            </a:lvl1pPr>
          </a:lstStyle>
          <a:p>
            <a:r>
              <a:rPr lang="en-US" dirty="0" smtClean="0"/>
              <a:t>Insert your title here</a:t>
            </a:r>
            <a:br>
              <a:rPr lang="en-US" dirty="0" smtClean="0"/>
            </a:br>
            <a:r>
              <a:rPr lang="en-US" dirty="0" smtClean="0"/>
              <a:t>Two lines maximum</a:t>
            </a:r>
            <a:endParaRPr lang="en-US" dirty="0"/>
          </a:p>
        </p:txBody>
      </p:sp>
      <p:sp>
        <p:nvSpPr>
          <p:cNvPr id="12" name="Text Placeholder 11"/>
          <p:cNvSpPr>
            <a:spLocks noGrp="1"/>
          </p:cNvSpPr>
          <p:nvPr>
            <p:ph type="body" sz="quarter" idx="13"/>
          </p:nvPr>
        </p:nvSpPr>
        <p:spPr>
          <a:xfrm>
            <a:off x="685800" y="2057400"/>
            <a:ext cx="81534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2 columns">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9/17/2015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0" name="Title Placeholder 1"/>
          <p:cNvSpPr>
            <a:spLocks noGrp="1"/>
          </p:cNvSpPr>
          <p:nvPr>
            <p:ph type="title" hasCustomPrompt="1"/>
          </p:nvPr>
        </p:nvSpPr>
        <p:spPr>
          <a:xfrm>
            <a:off x="685800" y="288022"/>
            <a:ext cx="8153400" cy="1477962"/>
          </a:xfrm>
          <a:prstGeom prst="rect">
            <a:avLst/>
          </a:prstGeom>
        </p:spPr>
        <p:txBody>
          <a:bodyPr vert="horz" lIns="0" tIns="0" rIns="0" bIns="0" rtlCol="0" anchor="ctr">
            <a:noAutofit/>
          </a:bodyPr>
          <a:lstStyle>
            <a:lvl1pPr>
              <a:defRPr baseline="0">
                <a:solidFill>
                  <a:srgbClr val="00AB4E"/>
                </a:solidFill>
              </a:defRPr>
            </a:lvl1pPr>
          </a:lstStyle>
          <a:p>
            <a:r>
              <a:rPr lang="en-US" dirty="0" smtClean="0"/>
              <a:t>Insert your title here</a:t>
            </a:r>
            <a:br>
              <a:rPr lang="en-US" dirty="0" smtClean="0"/>
            </a:br>
            <a:r>
              <a:rPr lang="en-US" dirty="0" smtClean="0"/>
              <a:t>Two lines maximum</a:t>
            </a:r>
            <a:endParaRPr lang="en-US" dirty="0"/>
          </a:p>
        </p:txBody>
      </p:sp>
      <p:sp>
        <p:nvSpPr>
          <p:cNvPr id="12" name="Text Placeholder 11"/>
          <p:cNvSpPr>
            <a:spLocks noGrp="1"/>
          </p:cNvSpPr>
          <p:nvPr>
            <p:ph type="body" sz="quarter" idx="13"/>
          </p:nvPr>
        </p:nvSpPr>
        <p:spPr>
          <a:xfrm>
            <a:off x="685800" y="2057400"/>
            <a:ext cx="39624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Text Placeholder 11"/>
          <p:cNvSpPr>
            <a:spLocks noGrp="1"/>
          </p:cNvSpPr>
          <p:nvPr>
            <p:ph type="body" sz="quarter" idx="14"/>
          </p:nvPr>
        </p:nvSpPr>
        <p:spPr>
          <a:xfrm>
            <a:off x="4876800" y="2057400"/>
            <a:ext cx="39624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970144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9/17/2015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0" name="Title Placeholder 1"/>
          <p:cNvSpPr>
            <a:spLocks noGrp="1"/>
          </p:cNvSpPr>
          <p:nvPr>
            <p:ph type="title" hasCustomPrompt="1"/>
          </p:nvPr>
        </p:nvSpPr>
        <p:spPr>
          <a:xfrm>
            <a:off x="685800" y="288022"/>
            <a:ext cx="8153400" cy="1477962"/>
          </a:xfrm>
          <a:prstGeom prst="rect">
            <a:avLst/>
          </a:prstGeom>
        </p:spPr>
        <p:txBody>
          <a:bodyPr vert="horz" lIns="0" tIns="0" rIns="0" bIns="0" rtlCol="0" anchor="ctr">
            <a:noAutofit/>
          </a:bodyPr>
          <a:lstStyle>
            <a:lvl1pPr>
              <a:defRPr baseline="0">
                <a:solidFill>
                  <a:srgbClr val="00AB4E"/>
                </a:solidFill>
              </a:defRPr>
            </a:lvl1pPr>
          </a:lstStyle>
          <a:p>
            <a:r>
              <a:rPr lang="en-US" dirty="0" smtClean="0"/>
              <a:t>Insert your title here</a:t>
            </a:r>
            <a:br>
              <a:rPr lang="en-US" dirty="0" smtClean="0"/>
            </a:br>
            <a:r>
              <a:rPr lang="en-US" dirty="0" smtClean="0"/>
              <a:t>Two lines maximum</a:t>
            </a:r>
            <a:endParaRPr lang="en-US" dirty="0"/>
          </a:p>
        </p:txBody>
      </p:sp>
      <p:sp>
        <p:nvSpPr>
          <p:cNvPr id="12" name="Text Placeholder 11"/>
          <p:cNvSpPr>
            <a:spLocks noGrp="1"/>
          </p:cNvSpPr>
          <p:nvPr>
            <p:ph type="body" sz="quarter" idx="13"/>
          </p:nvPr>
        </p:nvSpPr>
        <p:spPr>
          <a:xfrm>
            <a:off x="685800" y="2057400"/>
            <a:ext cx="39624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3" name="Picture Placeholder 2"/>
          <p:cNvSpPr>
            <a:spLocks noGrp="1"/>
          </p:cNvSpPr>
          <p:nvPr>
            <p:ph type="pic" sz="quarter" idx="14"/>
          </p:nvPr>
        </p:nvSpPr>
        <p:spPr>
          <a:xfrm>
            <a:off x="4876800" y="2057400"/>
            <a:ext cx="3962400" cy="3657600"/>
          </a:xfrm>
          <a:solidFill>
            <a:srgbClr val="DDFFEC"/>
          </a:solidFill>
        </p:spPr>
        <p:txBody>
          <a:bodyPr anchor="ctr" anchorCtr="0">
            <a:noAutofit/>
          </a:bodyPr>
          <a:lstStyle>
            <a:lvl1pPr algn="ctr">
              <a:defRPr/>
            </a:lvl1pPr>
          </a:lstStyle>
          <a:p>
            <a:r>
              <a:rPr lang="en-US" smtClean="0"/>
              <a:t>Click icon to add picture</a:t>
            </a:r>
            <a:endParaRPr lang="en-GB" dirty="0"/>
          </a:p>
        </p:txBody>
      </p:sp>
    </p:spTree>
    <p:extLst>
      <p:ext uri="{BB962C8B-B14F-4D97-AF65-F5344CB8AC3E}">
        <p14:creationId xmlns:p14="http://schemas.microsoft.com/office/powerpoint/2010/main" val="1513642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3" name="Picture Placeholder 2"/>
          <p:cNvSpPr>
            <a:spLocks noGrp="1"/>
          </p:cNvSpPr>
          <p:nvPr>
            <p:ph type="pic" sz="quarter" idx="14"/>
          </p:nvPr>
        </p:nvSpPr>
        <p:spPr>
          <a:xfrm>
            <a:off x="685800" y="288022"/>
            <a:ext cx="8305800" cy="5426978"/>
          </a:xfrm>
          <a:solidFill>
            <a:srgbClr val="DDFFEC"/>
          </a:solidFill>
        </p:spPr>
        <p:txBody>
          <a:bodyPr anchor="ctr" anchorCtr="0">
            <a:noAutofit/>
          </a:bodyPr>
          <a:lstStyle>
            <a:lvl1pPr algn="ctr">
              <a:defRPr/>
            </a:lvl1pPr>
          </a:lstStyle>
          <a:p>
            <a:r>
              <a:rPr lang="en-US" smtClean="0"/>
              <a:t>Click icon to add picture</a:t>
            </a:r>
            <a:endParaRPr lang="en-GB" dirty="0"/>
          </a:p>
        </p:txBody>
      </p:sp>
      <p:sp>
        <p:nvSpPr>
          <p:cNvPr id="4" name="Date Placeholder 3"/>
          <p:cNvSpPr>
            <a:spLocks noGrp="1"/>
          </p:cNvSpPr>
          <p:nvPr>
            <p:ph type="dt" sz="half" idx="10"/>
          </p:nvPr>
        </p:nvSpPr>
        <p:spPr/>
        <p:txBody>
          <a:bodyPr/>
          <a:lstStyle/>
          <a:p>
            <a:fld id="{1D8BD707-D9CF-40AE-B4C6-C98DA3205C09}" type="datetimeFigureOut">
              <a:rPr lang="en-US" smtClean="0"/>
              <a:pPr/>
              <a:t>9/17/2015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0" name="Title Placeholder 1"/>
          <p:cNvSpPr>
            <a:spLocks noGrp="1"/>
          </p:cNvSpPr>
          <p:nvPr>
            <p:ph type="title" hasCustomPrompt="1"/>
          </p:nvPr>
        </p:nvSpPr>
        <p:spPr>
          <a:xfrm>
            <a:off x="838200" y="288022"/>
            <a:ext cx="8001000" cy="1477962"/>
          </a:xfrm>
          <a:prstGeom prst="rect">
            <a:avLst/>
          </a:prstGeom>
        </p:spPr>
        <p:txBody>
          <a:bodyPr vert="horz" lIns="0" tIns="0" rIns="0" bIns="0" rtlCol="0" anchor="ctr">
            <a:noAutofit/>
          </a:bodyPr>
          <a:lstStyle>
            <a:lvl1pPr>
              <a:defRPr baseline="0">
                <a:solidFill>
                  <a:schemeClr val="bg1"/>
                </a:solidFill>
              </a:defRPr>
            </a:lvl1pPr>
          </a:lstStyle>
          <a:p>
            <a:r>
              <a:rPr lang="en-US" dirty="0" smtClean="0"/>
              <a:t>Insert your title here</a:t>
            </a:r>
            <a:br>
              <a:rPr lang="en-US" dirty="0" smtClean="0"/>
            </a:br>
            <a:r>
              <a:rPr lang="en-US" dirty="0" smtClean="0"/>
              <a:t>Two lines maximum</a:t>
            </a:r>
            <a:endParaRPr lang="en-US" dirty="0"/>
          </a:p>
        </p:txBody>
      </p:sp>
    </p:spTree>
    <p:extLst>
      <p:ext uri="{BB962C8B-B14F-4D97-AF65-F5344CB8AC3E}">
        <p14:creationId xmlns:p14="http://schemas.microsoft.com/office/powerpoint/2010/main" val="36244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of contents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9/17/2015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0" name="Title Placeholder 1"/>
          <p:cNvSpPr>
            <a:spLocks noGrp="1"/>
          </p:cNvSpPr>
          <p:nvPr>
            <p:ph type="title" hasCustomPrompt="1"/>
          </p:nvPr>
        </p:nvSpPr>
        <p:spPr>
          <a:xfrm>
            <a:off x="685800" y="288022"/>
            <a:ext cx="8153400" cy="1477962"/>
          </a:xfrm>
          <a:prstGeom prst="rect">
            <a:avLst/>
          </a:prstGeom>
        </p:spPr>
        <p:txBody>
          <a:bodyPr vert="horz" lIns="0" tIns="0" rIns="0" bIns="0" rtlCol="0" anchor="ctr">
            <a:noAutofit/>
          </a:bodyPr>
          <a:lstStyle>
            <a:lvl1pPr>
              <a:defRPr baseline="0">
                <a:solidFill>
                  <a:srgbClr val="00AB4E"/>
                </a:solidFill>
              </a:defRPr>
            </a:lvl1pPr>
          </a:lstStyle>
          <a:p>
            <a:r>
              <a:rPr lang="en-US" dirty="0" smtClean="0"/>
              <a:t>Insert your title here</a:t>
            </a:r>
            <a:br>
              <a:rPr lang="en-US" dirty="0" smtClean="0"/>
            </a:br>
            <a:r>
              <a:rPr lang="en-US" dirty="0" smtClean="0"/>
              <a:t>Two lines maximum</a:t>
            </a:r>
            <a:endParaRPr lang="en-US" dirty="0"/>
          </a:p>
        </p:txBody>
      </p:sp>
      <p:sp>
        <p:nvSpPr>
          <p:cNvPr id="8" name="Table Placeholder 7"/>
          <p:cNvSpPr>
            <a:spLocks noGrp="1"/>
          </p:cNvSpPr>
          <p:nvPr>
            <p:ph type="tbl" sz="quarter" idx="13"/>
          </p:nvPr>
        </p:nvSpPr>
        <p:spPr>
          <a:xfrm>
            <a:off x="685800" y="2057400"/>
            <a:ext cx="5219700" cy="3962400"/>
          </a:xfrm>
        </p:spPr>
        <p:txBody>
          <a:bodyPr/>
          <a:lstStyle/>
          <a:p>
            <a:r>
              <a:rPr lang="en-US" smtClean="0"/>
              <a:t>Click icon to add table</a:t>
            </a:r>
            <a:endParaRPr lang="en-GB" dirty="0"/>
          </a:p>
        </p:txBody>
      </p:sp>
    </p:spTree>
    <p:extLst>
      <p:ext uri="{BB962C8B-B14F-4D97-AF65-F5344CB8AC3E}">
        <p14:creationId xmlns:p14="http://schemas.microsoft.com/office/powerpoint/2010/main" val="363022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 of contents and image">
    <p:spTree>
      <p:nvGrpSpPr>
        <p:cNvPr id="1" name=""/>
        <p:cNvGrpSpPr/>
        <p:nvPr/>
      </p:nvGrpSpPr>
      <p:grpSpPr>
        <a:xfrm>
          <a:off x="0" y="0"/>
          <a:ext cx="0" cy="0"/>
          <a:chOff x="0" y="0"/>
          <a:chExt cx="0" cy="0"/>
        </a:xfrm>
      </p:grpSpPr>
      <p:sp>
        <p:nvSpPr>
          <p:cNvPr id="14" name="Picture Placeholder 12"/>
          <p:cNvSpPr>
            <a:spLocks noGrp="1"/>
          </p:cNvSpPr>
          <p:nvPr>
            <p:ph type="pic" sz="quarter" idx="15"/>
          </p:nvPr>
        </p:nvSpPr>
        <p:spPr>
          <a:xfrm>
            <a:off x="685800" y="287338"/>
            <a:ext cx="8153400" cy="5427662"/>
          </a:xfrm>
          <a:solidFill>
            <a:schemeClr val="tx2"/>
          </a:solidFill>
        </p:spPr>
        <p:txBody>
          <a:bodyPr vert="horz" lIns="0" tIns="0" rIns="180000" bIns="0" rtlCol="0" anchor="ctr" anchorCtr="0">
            <a:noAutofit/>
          </a:bodyPr>
          <a:lstStyle>
            <a:lvl1pPr>
              <a:defRPr lang="en-GB">
                <a:solidFill>
                  <a:schemeClr val="bg1"/>
                </a:solidFill>
              </a:defRPr>
            </a:lvl1pPr>
          </a:lstStyle>
          <a:p>
            <a:pPr lvl="0" algn="r"/>
            <a:r>
              <a:rPr lang="en-US" smtClean="0"/>
              <a:t>Click icon to add picture</a:t>
            </a:r>
            <a:endParaRPr lang="en-GB" dirty="0"/>
          </a:p>
        </p:txBody>
      </p:sp>
      <p:sp>
        <p:nvSpPr>
          <p:cNvPr id="4" name="Date Placeholder 3"/>
          <p:cNvSpPr>
            <a:spLocks noGrp="1"/>
          </p:cNvSpPr>
          <p:nvPr>
            <p:ph type="dt" sz="half" idx="10"/>
          </p:nvPr>
        </p:nvSpPr>
        <p:spPr/>
        <p:txBody>
          <a:bodyPr/>
          <a:lstStyle/>
          <a:p>
            <a:fld id="{1D8BD707-D9CF-40AE-B4C6-C98DA3205C09}" type="datetimeFigureOut">
              <a:rPr lang="en-US" smtClean="0"/>
              <a:pPr/>
              <a:t>9/17/2015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Rectangle 10"/>
          <p:cNvSpPr/>
          <p:nvPr userDrawn="1"/>
        </p:nvSpPr>
        <p:spPr>
          <a:xfrm>
            <a:off x="990600" y="287338"/>
            <a:ext cx="3733800" cy="5122862"/>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endParaRPr lang="en-GB" dirty="0"/>
          </a:p>
        </p:txBody>
      </p:sp>
      <p:sp>
        <p:nvSpPr>
          <p:cNvPr id="8" name="Table Placeholder 7"/>
          <p:cNvSpPr>
            <a:spLocks noGrp="1"/>
          </p:cNvSpPr>
          <p:nvPr>
            <p:ph type="tbl" sz="quarter" idx="13"/>
          </p:nvPr>
        </p:nvSpPr>
        <p:spPr>
          <a:xfrm>
            <a:off x="1219200" y="2057400"/>
            <a:ext cx="3352800" cy="3124200"/>
          </a:xfrm>
        </p:spPr>
        <p:txBody>
          <a:bodyPr/>
          <a:lstStyle/>
          <a:p>
            <a:r>
              <a:rPr lang="en-US" smtClean="0"/>
              <a:t>Click icon to add table</a:t>
            </a:r>
            <a:endParaRPr lang="en-GB" dirty="0"/>
          </a:p>
        </p:txBody>
      </p:sp>
      <p:sp>
        <p:nvSpPr>
          <p:cNvPr id="10" name="Title Placeholder 1"/>
          <p:cNvSpPr>
            <a:spLocks noGrp="1"/>
          </p:cNvSpPr>
          <p:nvPr>
            <p:ph type="title" hasCustomPrompt="1"/>
          </p:nvPr>
        </p:nvSpPr>
        <p:spPr>
          <a:xfrm>
            <a:off x="1219200" y="288022"/>
            <a:ext cx="7620000" cy="1477962"/>
          </a:xfrm>
          <a:prstGeom prst="rect">
            <a:avLst/>
          </a:prstGeom>
        </p:spPr>
        <p:txBody>
          <a:bodyPr vert="horz" lIns="0" tIns="0" rIns="0" bIns="0" rtlCol="0" anchor="ctr">
            <a:noAutofit/>
          </a:bodyPr>
          <a:lstStyle>
            <a:lvl1pPr>
              <a:defRPr baseline="0">
                <a:solidFill>
                  <a:srgbClr val="00AB4E"/>
                </a:solidFill>
              </a:defRPr>
            </a:lvl1pPr>
          </a:lstStyle>
          <a:p>
            <a:r>
              <a:rPr lang="en-US" dirty="0" smtClean="0"/>
              <a:t>Insert your title here</a:t>
            </a:r>
            <a:br>
              <a:rPr lang="en-US" dirty="0" smtClean="0"/>
            </a:br>
            <a:r>
              <a:rPr lang="en-US" dirty="0" smtClean="0"/>
              <a:t>Two lines maximum</a:t>
            </a:r>
            <a:endParaRPr lang="en-US" dirty="0"/>
          </a:p>
        </p:txBody>
      </p:sp>
    </p:spTree>
    <p:extLst>
      <p:ext uri="{BB962C8B-B14F-4D97-AF65-F5344CB8AC3E}">
        <p14:creationId xmlns:p14="http://schemas.microsoft.com/office/powerpoint/2010/main" val="1864775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page">
    <p:bg>
      <p:bgPr>
        <a:solidFill>
          <a:schemeClr val="accent1"/>
        </a:solidFill>
        <a:effectLst/>
      </p:bgPr>
    </p:bg>
    <p:spTree>
      <p:nvGrpSpPr>
        <p:cNvPr id="1" name=""/>
        <p:cNvGrpSpPr/>
        <p:nvPr/>
      </p:nvGrpSpPr>
      <p:grpSpPr>
        <a:xfrm>
          <a:off x="0" y="0"/>
          <a:ext cx="0" cy="0"/>
          <a:chOff x="0" y="0"/>
          <a:chExt cx="0" cy="0"/>
        </a:xfrm>
      </p:grpSpPr>
      <p:grpSp>
        <p:nvGrpSpPr>
          <p:cNvPr id="8" name="Group 7"/>
          <p:cNvGrpSpPr/>
          <p:nvPr userDrawn="1"/>
        </p:nvGrpSpPr>
        <p:grpSpPr>
          <a:xfrm>
            <a:off x="7703188" y="5972945"/>
            <a:ext cx="901474" cy="522056"/>
            <a:chOff x="307975" y="-381000"/>
            <a:chExt cx="8528050" cy="4938713"/>
          </a:xfrm>
          <a:solidFill>
            <a:schemeClr val="bg2"/>
          </a:solidFill>
        </p:grpSpPr>
        <p:sp>
          <p:nvSpPr>
            <p:cNvPr id="9" name="Freeform 8"/>
            <p:cNvSpPr>
              <a:spLocks noEditPoints="1"/>
            </p:cNvSpPr>
            <p:nvPr userDrawn="1"/>
          </p:nvSpPr>
          <p:spPr bwMode="auto">
            <a:xfrm>
              <a:off x="307975" y="735013"/>
              <a:ext cx="2613025" cy="3822700"/>
            </a:xfrm>
            <a:custGeom>
              <a:avLst/>
              <a:gdLst>
                <a:gd name="T0" fmla="*/ 118 w 232"/>
                <a:gd name="T1" fmla="*/ 0 h 339"/>
                <a:gd name="T2" fmla="*/ 19 w 232"/>
                <a:gd name="T3" fmla="*/ 24 h 339"/>
                <a:gd name="T4" fmla="*/ 19 w 232"/>
                <a:gd name="T5" fmla="*/ 62 h 339"/>
                <a:gd name="T6" fmla="*/ 110 w 232"/>
                <a:gd name="T7" fmla="*/ 35 h 339"/>
                <a:gd name="T8" fmla="*/ 182 w 232"/>
                <a:gd name="T9" fmla="*/ 100 h 339"/>
                <a:gd name="T10" fmla="*/ 182 w 232"/>
                <a:gd name="T11" fmla="*/ 126 h 339"/>
                <a:gd name="T12" fmla="*/ 0 w 232"/>
                <a:gd name="T13" fmla="*/ 236 h 339"/>
                <a:gd name="T14" fmla="*/ 124 w 232"/>
                <a:gd name="T15" fmla="*/ 339 h 339"/>
                <a:gd name="T16" fmla="*/ 232 w 232"/>
                <a:gd name="T17" fmla="*/ 316 h 339"/>
                <a:gd name="T18" fmla="*/ 232 w 232"/>
                <a:gd name="T19" fmla="*/ 106 h 339"/>
                <a:gd name="T20" fmla="*/ 118 w 232"/>
                <a:gd name="T21" fmla="*/ 0 h 339"/>
                <a:gd name="T22" fmla="*/ 182 w 232"/>
                <a:gd name="T23" fmla="*/ 297 h 339"/>
                <a:gd name="T24" fmla="*/ 128 w 232"/>
                <a:gd name="T25" fmla="*/ 308 h 339"/>
                <a:gd name="T26" fmla="*/ 51 w 232"/>
                <a:gd name="T27" fmla="*/ 235 h 339"/>
                <a:gd name="T28" fmla="*/ 182 w 232"/>
                <a:gd name="T29" fmla="*/ 157 h 339"/>
                <a:gd name="T30" fmla="*/ 182 w 232"/>
                <a:gd name="T31" fmla="*/ 297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2" h="339">
                  <a:moveTo>
                    <a:pt x="118" y="0"/>
                  </a:moveTo>
                  <a:cubicBezTo>
                    <a:pt x="73" y="0"/>
                    <a:pt x="37" y="14"/>
                    <a:pt x="19" y="24"/>
                  </a:cubicBezTo>
                  <a:cubicBezTo>
                    <a:pt x="19" y="62"/>
                    <a:pt x="19" y="62"/>
                    <a:pt x="19" y="62"/>
                  </a:cubicBezTo>
                  <a:cubicBezTo>
                    <a:pt x="37" y="52"/>
                    <a:pt x="78" y="35"/>
                    <a:pt x="110" y="35"/>
                  </a:cubicBezTo>
                  <a:cubicBezTo>
                    <a:pt x="151" y="35"/>
                    <a:pt x="182" y="50"/>
                    <a:pt x="182" y="100"/>
                  </a:cubicBezTo>
                  <a:cubicBezTo>
                    <a:pt x="182" y="126"/>
                    <a:pt x="182" y="126"/>
                    <a:pt x="182" y="126"/>
                  </a:cubicBezTo>
                  <a:cubicBezTo>
                    <a:pt x="77" y="126"/>
                    <a:pt x="0" y="150"/>
                    <a:pt x="0" y="236"/>
                  </a:cubicBezTo>
                  <a:cubicBezTo>
                    <a:pt x="0" y="296"/>
                    <a:pt x="39" y="339"/>
                    <a:pt x="124" y="339"/>
                  </a:cubicBezTo>
                  <a:cubicBezTo>
                    <a:pt x="169" y="339"/>
                    <a:pt x="207" y="330"/>
                    <a:pt x="232" y="316"/>
                  </a:cubicBezTo>
                  <a:cubicBezTo>
                    <a:pt x="232" y="106"/>
                    <a:pt x="232" y="106"/>
                    <a:pt x="232" y="106"/>
                  </a:cubicBezTo>
                  <a:cubicBezTo>
                    <a:pt x="232" y="26"/>
                    <a:pt x="178" y="0"/>
                    <a:pt x="118" y="0"/>
                  </a:cubicBezTo>
                  <a:close/>
                  <a:moveTo>
                    <a:pt x="182" y="297"/>
                  </a:moveTo>
                  <a:cubicBezTo>
                    <a:pt x="169" y="304"/>
                    <a:pt x="149" y="308"/>
                    <a:pt x="128" y="308"/>
                  </a:cubicBezTo>
                  <a:cubicBezTo>
                    <a:pt x="80" y="308"/>
                    <a:pt x="51" y="282"/>
                    <a:pt x="51" y="235"/>
                  </a:cubicBezTo>
                  <a:cubicBezTo>
                    <a:pt x="51" y="169"/>
                    <a:pt x="100" y="157"/>
                    <a:pt x="182" y="157"/>
                  </a:cubicBezTo>
                  <a:lnTo>
                    <a:pt x="182" y="2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7"/>
            <p:cNvSpPr>
              <a:spLocks/>
            </p:cNvSpPr>
            <p:nvPr userDrawn="1"/>
          </p:nvSpPr>
          <p:spPr bwMode="auto">
            <a:xfrm>
              <a:off x="6223000" y="-381000"/>
              <a:ext cx="2613025" cy="4927600"/>
            </a:xfrm>
            <a:custGeom>
              <a:avLst/>
              <a:gdLst>
                <a:gd name="T0" fmla="*/ 163 w 232"/>
                <a:gd name="T1" fmla="*/ 402 h 437"/>
                <a:gd name="T2" fmla="*/ 88 w 232"/>
                <a:gd name="T3" fmla="*/ 337 h 437"/>
                <a:gd name="T4" fmla="*/ 88 w 232"/>
                <a:gd name="T5" fmla="*/ 0 h 437"/>
                <a:gd name="T6" fmla="*/ 37 w 232"/>
                <a:gd name="T7" fmla="*/ 17 h 437"/>
                <a:gd name="T8" fmla="*/ 38 w 232"/>
                <a:gd name="T9" fmla="*/ 104 h 437"/>
                <a:gd name="T10" fmla="*/ 0 w 232"/>
                <a:gd name="T11" fmla="*/ 104 h 437"/>
                <a:gd name="T12" fmla="*/ 0 w 232"/>
                <a:gd name="T13" fmla="*/ 138 h 437"/>
                <a:gd name="T14" fmla="*/ 38 w 232"/>
                <a:gd name="T15" fmla="*/ 138 h 437"/>
                <a:gd name="T16" fmla="*/ 38 w 232"/>
                <a:gd name="T17" fmla="*/ 331 h 437"/>
                <a:gd name="T18" fmla="*/ 152 w 232"/>
                <a:gd name="T19" fmla="*/ 437 h 437"/>
                <a:gd name="T20" fmla="*/ 232 w 232"/>
                <a:gd name="T21" fmla="*/ 422 h 437"/>
                <a:gd name="T22" fmla="*/ 232 w 232"/>
                <a:gd name="T23" fmla="*/ 384 h 437"/>
                <a:gd name="T24" fmla="*/ 163 w 232"/>
                <a:gd name="T25" fmla="*/ 402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437">
                  <a:moveTo>
                    <a:pt x="163" y="402"/>
                  </a:moveTo>
                  <a:cubicBezTo>
                    <a:pt x="122" y="402"/>
                    <a:pt x="88" y="388"/>
                    <a:pt x="88" y="337"/>
                  </a:cubicBezTo>
                  <a:cubicBezTo>
                    <a:pt x="88" y="0"/>
                    <a:pt x="88" y="0"/>
                    <a:pt x="88" y="0"/>
                  </a:cubicBezTo>
                  <a:cubicBezTo>
                    <a:pt x="37" y="17"/>
                    <a:pt x="37" y="17"/>
                    <a:pt x="37" y="17"/>
                  </a:cubicBezTo>
                  <a:cubicBezTo>
                    <a:pt x="38" y="104"/>
                    <a:pt x="38" y="104"/>
                    <a:pt x="38" y="104"/>
                  </a:cubicBezTo>
                  <a:cubicBezTo>
                    <a:pt x="0" y="104"/>
                    <a:pt x="0" y="104"/>
                    <a:pt x="0" y="104"/>
                  </a:cubicBezTo>
                  <a:cubicBezTo>
                    <a:pt x="0" y="138"/>
                    <a:pt x="0" y="138"/>
                    <a:pt x="0" y="138"/>
                  </a:cubicBezTo>
                  <a:cubicBezTo>
                    <a:pt x="38" y="138"/>
                    <a:pt x="38" y="138"/>
                    <a:pt x="38" y="138"/>
                  </a:cubicBezTo>
                  <a:cubicBezTo>
                    <a:pt x="38" y="331"/>
                    <a:pt x="38" y="331"/>
                    <a:pt x="38" y="331"/>
                  </a:cubicBezTo>
                  <a:cubicBezTo>
                    <a:pt x="38" y="411"/>
                    <a:pt x="91" y="437"/>
                    <a:pt x="152" y="437"/>
                  </a:cubicBezTo>
                  <a:cubicBezTo>
                    <a:pt x="181" y="437"/>
                    <a:pt x="207" y="431"/>
                    <a:pt x="232" y="422"/>
                  </a:cubicBezTo>
                  <a:cubicBezTo>
                    <a:pt x="232" y="384"/>
                    <a:pt x="232" y="384"/>
                    <a:pt x="232" y="384"/>
                  </a:cubicBezTo>
                  <a:cubicBezTo>
                    <a:pt x="207" y="394"/>
                    <a:pt x="184" y="402"/>
                    <a:pt x="163" y="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8"/>
            <p:cNvSpPr>
              <a:spLocks noEditPoints="1"/>
            </p:cNvSpPr>
            <p:nvPr userDrawn="1"/>
          </p:nvSpPr>
          <p:spPr bwMode="auto">
            <a:xfrm>
              <a:off x="3360738" y="735013"/>
              <a:ext cx="2625725" cy="3822700"/>
            </a:xfrm>
            <a:custGeom>
              <a:avLst/>
              <a:gdLst>
                <a:gd name="T0" fmla="*/ 118 w 233"/>
                <a:gd name="T1" fmla="*/ 0 h 339"/>
                <a:gd name="T2" fmla="*/ 19 w 233"/>
                <a:gd name="T3" fmla="*/ 24 h 339"/>
                <a:gd name="T4" fmla="*/ 19 w 233"/>
                <a:gd name="T5" fmla="*/ 61 h 339"/>
                <a:gd name="T6" fmla="*/ 110 w 233"/>
                <a:gd name="T7" fmla="*/ 35 h 339"/>
                <a:gd name="T8" fmla="*/ 182 w 233"/>
                <a:gd name="T9" fmla="*/ 99 h 339"/>
                <a:gd name="T10" fmla="*/ 182 w 233"/>
                <a:gd name="T11" fmla="*/ 125 h 339"/>
                <a:gd name="T12" fmla="*/ 0 w 233"/>
                <a:gd name="T13" fmla="*/ 236 h 339"/>
                <a:gd name="T14" fmla="*/ 124 w 233"/>
                <a:gd name="T15" fmla="*/ 339 h 339"/>
                <a:gd name="T16" fmla="*/ 233 w 233"/>
                <a:gd name="T17" fmla="*/ 315 h 339"/>
                <a:gd name="T18" fmla="*/ 232 w 233"/>
                <a:gd name="T19" fmla="*/ 105 h 339"/>
                <a:gd name="T20" fmla="*/ 118 w 233"/>
                <a:gd name="T21" fmla="*/ 0 h 339"/>
                <a:gd name="T22" fmla="*/ 182 w 233"/>
                <a:gd name="T23" fmla="*/ 297 h 339"/>
                <a:gd name="T24" fmla="*/ 129 w 233"/>
                <a:gd name="T25" fmla="*/ 308 h 339"/>
                <a:gd name="T26" fmla="*/ 51 w 233"/>
                <a:gd name="T27" fmla="*/ 235 h 339"/>
                <a:gd name="T28" fmla="*/ 182 w 233"/>
                <a:gd name="T29" fmla="*/ 156 h 339"/>
                <a:gd name="T30" fmla="*/ 182 w 233"/>
                <a:gd name="T31" fmla="*/ 297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 h="339">
                  <a:moveTo>
                    <a:pt x="118" y="0"/>
                  </a:moveTo>
                  <a:cubicBezTo>
                    <a:pt x="74" y="0"/>
                    <a:pt x="38" y="14"/>
                    <a:pt x="19" y="24"/>
                  </a:cubicBezTo>
                  <a:cubicBezTo>
                    <a:pt x="19" y="61"/>
                    <a:pt x="19" y="61"/>
                    <a:pt x="19" y="61"/>
                  </a:cubicBezTo>
                  <a:cubicBezTo>
                    <a:pt x="37" y="51"/>
                    <a:pt x="79" y="35"/>
                    <a:pt x="110" y="35"/>
                  </a:cubicBezTo>
                  <a:cubicBezTo>
                    <a:pt x="152" y="35"/>
                    <a:pt x="182" y="49"/>
                    <a:pt x="182" y="99"/>
                  </a:cubicBezTo>
                  <a:cubicBezTo>
                    <a:pt x="182" y="125"/>
                    <a:pt x="182" y="125"/>
                    <a:pt x="182" y="125"/>
                  </a:cubicBezTo>
                  <a:cubicBezTo>
                    <a:pt x="77" y="125"/>
                    <a:pt x="0" y="149"/>
                    <a:pt x="0" y="236"/>
                  </a:cubicBezTo>
                  <a:cubicBezTo>
                    <a:pt x="0" y="296"/>
                    <a:pt x="40" y="339"/>
                    <a:pt x="124" y="339"/>
                  </a:cubicBezTo>
                  <a:cubicBezTo>
                    <a:pt x="170" y="338"/>
                    <a:pt x="208" y="329"/>
                    <a:pt x="233" y="315"/>
                  </a:cubicBezTo>
                  <a:cubicBezTo>
                    <a:pt x="232" y="105"/>
                    <a:pt x="232" y="105"/>
                    <a:pt x="232" y="105"/>
                  </a:cubicBezTo>
                  <a:cubicBezTo>
                    <a:pt x="232" y="25"/>
                    <a:pt x="179" y="0"/>
                    <a:pt x="118" y="0"/>
                  </a:cubicBezTo>
                  <a:close/>
                  <a:moveTo>
                    <a:pt x="182" y="297"/>
                  </a:moveTo>
                  <a:cubicBezTo>
                    <a:pt x="169" y="304"/>
                    <a:pt x="149" y="308"/>
                    <a:pt x="129" y="308"/>
                  </a:cubicBezTo>
                  <a:cubicBezTo>
                    <a:pt x="80" y="308"/>
                    <a:pt x="51" y="282"/>
                    <a:pt x="51" y="235"/>
                  </a:cubicBezTo>
                  <a:cubicBezTo>
                    <a:pt x="51" y="169"/>
                    <a:pt x="100" y="156"/>
                    <a:pt x="182" y="156"/>
                  </a:cubicBezTo>
                  <a:lnTo>
                    <a:pt x="182" y="2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9"/>
            <p:cNvSpPr>
              <a:spLocks/>
            </p:cNvSpPr>
            <p:nvPr userDrawn="1"/>
          </p:nvSpPr>
          <p:spPr bwMode="auto">
            <a:xfrm>
              <a:off x="7439025" y="792163"/>
              <a:ext cx="1385888" cy="382588"/>
            </a:xfrm>
            <a:custGeom>
              <a:avLst/>
              <a:gdLst>
                <a:gd name="T0" fmla="*/ 0 w 873"/>
                <a:gd name="T1" fmla="*/ 0 h 241"/>
                <a:gd name="T2" fmla="*/ 0 w 873"/>
                <a:gd name="T3" fmla="*/ 241 h 241"/>
                <a:gd name="T4" fmla="*/ 873 w 873"/>
                <a:gd name="T5" fmla="*/ 234 h 241"/>
                <a:gd name="T6" fmla="*/ 873 w 873"/>
                <a:gd name="T7" fmla="*/ 0 h 241"/>
                <a:gd name="T8" fmla="*/ 0 w 873"/>
                <a:gd name="T9" fmla="*/ 0 h 241"/>
              </a:gdLst>
              <a:ahLst/>
              <a:cxnLst>
                <a:cxn ang="0">
                  <a:pos x="T0" y="T1"/>
                </a:cxn>
                <a:cxn ang="0">
                  <a:pos x="T2" y="T3"/>
                </a:cxn>
                <a:cxn ang="0">
                  <a:pos x="T4" y="T5"/>
                </a:cxn>
                <a:cxn ang="0">
                  <a:pos x="T6" y="T7"/>
                </a:cxn>
                <a:cxn ang="0">
                  <a:pos x="T8" y="T9"/>
                </a:cxn>
              </a:cxnLst>
              <a:rect l="0" t="0" r="r" b="b"/>
              <a:pathLst>
                <a:path w="873" h="241">
                  <a:moveTo>
                    <a:pt x="0" y="0"/>
                  </a:moveTo>
                  <a:lnTo>
                    <a:pt x="0" y="241"/>
                  </a:lnTo>
                  <a:lnTo>
                    <a:pt x="873" y="234"/>
                  </a:lnTo>
                  <a:lnTo>
                    <a:pt x="87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Freeform 10"/>
            <p:cNvSpPr>
              <a:spLocks/>
            </p:cNvSpPr>
            <p:nvPr userDrawn="1"/>
          </p:nvSpPr>
          <p:spPr bwMode="auto">
            <a:xfrm>
              <a:off x="7439025" y="1422400"/>
              <a:ext cx="1397000" cy="384175"/>
            </a:xfrm>
            <a:custGeom>
              <a:avLst/>
              <a:gdLst>
                <a:gd name="T0" fmla="*/ 0 w 880"/>
                <a:gd name="T1" fmla="*/ 242 h 242"/>
                <a:gd name="T2" fmla="*/ 880 w 880"/>
                <a:gd name="T3" fmla="*/ 235 h 242"/>
                <a:gd name="T4" fmla="*/ 880 w 880"/>
                <a:gd name="T5" fmla="*/ 0 h 242"/>
                <a:gd name="T6" fmla="*/ 0 w 880"/>
                <a:gd name="T7" fmla="*/ 0 h 242"/>
                <a:gd name="T8" fmla="*/ 0 w 880"/>
                <a:gd name="T9" fmla="*/ 242 h 242"/>
              </a:gdLst>
              <a:ahLst/>
              <a:cxnLst>
                <a:cxn ang="0">
                  <a:pos x="T0" y="T1"/>
                </a:cxn>
                <a:cxn ang="0">
                  <a:pos x="T2" y="T3"/>
                </a:cxn>
                <a:cxn ang="0">
                  <a:pos x="T4" y="T5"/>
                </a:cxn>
                <a:cxn ang="0">
                  <a:pos x="T6" y="T7"/>
                </a:cxn>
                <a:cxn ang="0">
                  <a:pos x="T8" y="T9"/>
                </a:cxn>
              </a:cxnLst>
              <a:rect l="0" t="0" r="r" b="b"/>
              <a:pathLst>
                <a:path w="880" h="242">
                  <a:moveTo>
                    <a:pt x="0" y="242"/>
                  </a:moveTo>
                  <a:lnTo>
                    <a:pt x="880" y="235"/>
                  </a:lnTo>
                  <a:lnTo>
                    <a:pt x="880" y="0"/>
                  </a:lnTo>
                  <a:lnTo>
                    <a:pt x="0" y="0"/>
                  </a:lnTo>
                  <a:lnTo>
                    <a:pt x="0" y="2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4" name="Freeform 11"/>
            <p:cNvSpPr>
              <a:spLocks noEditPoints="1"/>
            </p:cNvSpPr>
            <p:nvPr userDrawn="1"/>
          </p:nvSpPr>
          <p:spPr bwMode="auto">
            <a:xfrm>
              <a:off x="307975" y="735013"/>
              <a:ext cx="2613025" cy="3822700"/>
            </a:xfrm>
            <a:custGeom>
              <a:avLst/>
              <a:gdLst>
                <a:gd name="T0" fmla="*/ 118 w 232"/>
                <a:gd name="T1" fmla="*/ 0 h 339"/>
                <a:gd name="T2" fmla="*/ 19 w 232"/>
                <a:gd name="T3" fmla="*/ 24 h 339"/>
                <a:gd name="T4" fmla="*/ 19 w 232"/>
                <a:gd name="T5" fmla="*/ 62 h 339"/>
                <a:gd name="T6" fmla="*/ 110 w 232"/>
                <a:gd name="T7" fmla="*/ 35 h 339"/>
                <a:gd name="T8" fmla="*/ 182 w 232"/>
                <a:gd name="T9" fmla="*/ 100 h 339"/>
                <a:gd name="T10" fmla="*/ 182 w 232"/>
                <a:gd name="T11" fmla="*/ 126 h 339"/>
                <a:gd name="T12" fmla="*/ 0 w 232"/>
                <a:gd name="T13" fmla="*/ 236 h 339"/>
                <a:gd name="T14" fmla="*/ 124 w 232"/>
                <a:gd name="T15" fmla="*/ 339 h 339"/>
                <a:gd name="T16" fmla="*/ 232 w 232"/>
                <a:gd name="T17" fmla="*/ 316 h 339"/>
                <a:gd name="T18" fmla="*/ 232 w 232"/>
                <a:gd name="T19" fmla="*/ 106 h 339"/>
                <a:gd name="T20" fmla="*/ 118 w 232"/>
                <a:gd name="T21" fmla="*/ 0 h 339"/>
                <a:gd name="T22" fmla="*/ 182 w 232"/>
                <a:gd name="T23" fmla="*/ 297 h 339"/>
                <a:gd name="T24" fmla="*/ 128 w 232"/>
                <a:gd name="T25" fmla="*/ 308 h 339"/>
                <a:gd name="T26" fmla="*/ 51 w 232"/>
                <a:gd name="T27" fmla="*/ 235 h 339"/>
                <a:gd name="T28" fmla="*/ 182 w 232"/>
                <a:gd name="T29" fmla="*/ 157 h 339"/>
                <a:gd name="T30" fmla="*/ 182 w 232"/>
                <a:gd name="T31" fmla="*/ 297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2" h="339">
                  <a:moveTo>
                    <a:pt x="118" y="0"/>
                  </a:moveTo>
                  <a:cubicBezTo>
                    <a:pt x="73" y="0"/>
                    <a:pt x="37" y="14"/>
                    <a:pt x="19" y="24"/>
                  </a:cubicBezTo>
                  <a:cubicBezTo>
                    <a:pt x="19" y="62"/>
                    <a:pt x="19" y="62"/>
                    <a:pt x="19" y="62"/>
                  </a:cubicBezTo>
                  <a:cubicBezTo>
                    <a:pt x="37" y="52"/>
                    <a:pt x="78" y="35"/>
                    <a:pt x="110" y="35"/>
                  </a:cubicBezTo>
                  <a:cubicBezTo>
                    <a:pt x="151" y="35"/>
                    <a:pt x="182" y="50"/>
                    <a:pt x="182" y="100"/>
                  </a:cubicBezTo>
                  <a:cubicBezTo>
                    <a:pt x="182" y="126"/>
                    <a:pt x="182" y="126"/>
                    <a:pt x="182" y="126"/>
                  </a:cubicBezTo>
                  <a:cubicBezTo>
                    <a:pt x="77" y="126"/>
                    <a:pt x="0" y="150"/>
                    <a:pt x="0" y="236"/>
                  </a:cubicBezTo>
                  <a:cubicBezTo>
                    <a:pt x="0" y="296"/>
                    <a:pt x="39" y="339"/>
                    <a:pt x="124" y="339"/>
                  </a:cubicBezTo>
                  <a:cubicBezTo>
                    <a:pt x="169" y="339"/>
                    <a:pt x="207" y="330"/>
                    <a:pt x="232" y="316"/>
                  </a:cubicBezTo>
                  <a:cubicBezTo>
                    <a:pt x="232" y="106"/>
                    <a:pt x="232" y="106"/>
                    <a:pt x="232" y="106"/>
                  </a:cubicBezTo>
                  <a:cubicBezTo>
                    <a:pt x="232" y="26"/>
                    <a:pt x="178" y="0"/>
                    <a:pt x="118" y="0"/>
                  </a:cubicBezTo>
                  <a:close/>
                  <a:moveTo>
                    <a:pt x="182" y="297"/>
                  </a:moveTo>
                  <a:cubicBezTo>
                    <a:pt x="169" y="304"/>
                    <a:pt x="149" y="308"/>
                    <a:pt x="128" y="308"/>
                  </a:cubicBezTo>
                  <a:cubicBezTo>
                    <a:pt x="80" y="308"/>
                    <a:pt x="51" y="282"/>
                    <a:pt x="51" y="235"/>
                  </a:cubicBezTo>
                  <a:cubicBezTo>
                    <a:pt x="51" y="169"/>
                    <a:pt x="100" y="157"/>
                    <a:pt x="182" y="157"/>
                  </a:cubicBezTo>
                  <a:lnTo>
                    <a:pt x="182" y="2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5" name="Freeform 12"/>
            <p:cNvSpPr>
              <a:spLocks/>
            </p:cNvSpPr>
            <p:nvPr userDrawn="1"/>
          </p:nvSpPr>
          <p:spPr bwMode="auto">
            <a:xfrm>
              <a:off x="6222999" y="-381000"/>
              <a:ext cx="2613026" cy="4927597"/>
            </a:xfrm>
            <a:custGeom>
              <a:avLst/>
              <a:gdLst>
                <a:gd name="T0" fmla="*/ 163 w 232"/>
                <a:gd name="T1" fmla="*/ 402 h 437"/>
                <a:gd name="T2" fmla="*/ 88 w 232"/>
                <a:gd name="T3" fmla="*/ 337 h 437"/>
                <a:gd name="T4" fmla="*/ 88 w 232"/>
                <a:gd name="T5" fmla="*/ 0 h 437"/>
                <a:gd name="T6" fmla="*/ 37 w 232"/>
                <a:gd name="T7" fmla="*/ 17 h 437"/>
                <a:gd name="T8" fmla="*/ 38 w 232"/>
                <a:gd name="T9" fmla="*/ 104 h 437"/>
                <a:gd name="T10" fmla="*/ 0 w 232"/>
                <a:gd name="T11" fmla="*/ 104 h 437"/>
                <a:gd name="T12" fmla="*/ 0 w 232"/>
                <a:gd name="T13" fmla="*/ 138 h 437"/>
                <a:gd name="T14" fmla="*/ 38 w 232"/>
                <a:gd name="T15" fmla="*/ 138 h 437"/>
                <a:gd name="T16" fmla="*/ 38 w 232"/>
                <a:gd name="T17" fmla="*/ 331 h 437"/>
                <a:gd name="T18" fmla="*/ 152 w 232"/>
                <a:gd name="T19" fmla="*/ 437 h 437"/>
                <a:gd name="T20" fmla="*/ 232 w 232"/>
                <a:gd name="T21" fmla="*/ 422 h 437"/>
                <a:gd name="T22" fmla="*/ 232 w 232"/>
                <a:gd name="T23" fmla="*/ 384 h 437"/>
                <a:gd name="T24" fmla="*/ 163 w 232"/>
                <a:gd name="T25" fmla="*/ 402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2" h="437">
                  <a:moveTo>
                    <a:pt x="163" y="402"/>
                  </a:moveTo>
                  <a:cubicBezTo>
                    <a:pt x="122" y="402"/>
                    <a:pt x="88" y="388"/>
                    <a:pt x="88" y="337"/>
                  </a:cubicBezTo>
                  <a:cubicBezTo>
                    <a:pt x="88" y="0"/>
                    <a:pt x="88" y="0"/>
                    <a:pt x="88" y="0"/>
                  </a:cubicBezTo>
                  <a:cubicBezTo>
                    <a:pt x="37" y="17"/>
                    <a:pt x="37" y="17"/>
                    <a:pt x="37" y="17"/>
                  </a:cubicBezTo>
                  <a:cubicBezTo>
                    <a:pt x="38" y="104"/>
                    <a:pt x="38" y="104"/>
                    <a:pt x="38" y="104"/>
                  </a:cubicBezTo>
                  <a:cubicBezTo>
                    <a:pt x="0" y="104"/>
                    <a:pt x="0" y="104"/>
                    <a:pt x="0" y="104"/>
                  </a:cubicBezTo>
                  <a:cubicBezTo>
                    <a:pt x="0" y="138"/>
                    <a:pt x="0" y="138"/>
                    <a:pt x="0" y="138"/>
                  </a:cubicBezTo>
                  <a:cubicBezTo>
                    <a:pt x="38" y="138"/>
                    <a:pt x="38" y="138"/>
                    <a:pt x="38" y="138"/>
                  </a:cubicBezTo>
                  <a:cubicBezTo>
                    <a:pt x="38" y="331"/>
                    <a:pt x="38" y="331"/>
                    <a:pt x="38" y="331"/>
                  </a:cubicBezTo>
                  <a:cubicBezTo>
                    <a:pt x="38" y="411"/>
                    <a:pt x="91" y="437"/>
                    <a:pt x="152" y="437"/>
                  </a:cubicBezTo>
                  <a:cubicBezTo>
                    <a:pt x="181" y="437"/>
                    <a:pt x="207" y="431"/>
                    <a:pt x="232" y="422"/>
                  </a:cubicBezTo>
                  <a:cubicBezTo>
                    <a:pt x="232" y="384"/>
                    <a:pt x="232" y="384"/>
                    <a:pt x="232" y="384"/>
                  </a:cubicBezTo>
                  <a:cubicBezTo>
                    <a:pt x="207" y="394"/>
                    <a:pt x="184" y="402"/>
                    <a:pt x="163" y="40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6" name="Freeform 13"/>
            <p:cNvSpPr>
              <a:spLocks noEditPoints="1"/>
            </p:cNvSpPr>
            <p:nvPr userDrawn="1"/>
          </p:nvSpPr>
          <p:spPr bwMode="auto">
            <a:xfrm>
              <a:off x="3360738" y="735013"/>
              <a:ext cx="2625725" cy="3822700"/>
            </a:xfrm>
            <a:custGeom>
              <a:avLst/>
              <a:gdLst>
                <a:gd name="T0" fmla="*/ 118 w 233"/>
                <a:gd name="T1" fmla="*/ 0 h 339"/>
                <a:gd name="T2" fmla="*/ 19 w 233"/>
                <a:gd name="T3" fmla="*/ 24 h 339"/>
                <a:gd name="T4" fmla="*/ 19 w 233"/>
                <a:gd name="T5" fmla="*/ 61 h 339"/>
                <a:gd name="T6" fmla="*/ 110 w 233"/>
                <a:gd name="T7" fmla="*/ 35 h 339"/>
                <a:gd name="T8" fmla="*/ 182 w 233"/>
                <a:gd name="T9" fmla="*/ 99 h 339"/>
                <a:gd name="T10" fmla="*/ 182 w 233"/>
                <a:gd name="T11" fmla="*/ 125 h 339"/>
                <a:gd name="T12" fmla="*/ 0 w 233"/>
                <a:gd name="T13" fmla="*/ 236 h 339"/>
                <a:gd name="T14" fmla="*/ 124 w 233"/>
                <a:gd name="T15" fmla="*/ 339 h 339"/>
                <a:gd name="T16" fmla="*/ 233 w 233"/>
                <a:gd name="T17" fmla="*/ 315 h 339"/>
                <a:gd name="T18" fmla="*/ 232 w 233"/>
                <a:gd name="T19" fmla="*/ 105 h 339"/>
                <a:gd name="T20" fmla="*/ 118 w 233"/>
                <a:gd name="T21" fmla="*/ 0 h 339"/>
                <a:gd name="T22" fmla="*/ 182 w 233"/>
                <a:gd name="T23" fmla="*/ 297 h 339"/>
                <a:gd name="T24" fmla="*/ 129 w 233"/>
                <a:gd name="T25" fmla="*/ 308 h 339"/>
                <a:gd name="T26" fmla="*/ 51 w 233"/>
                <a:gd name="T27" fmla="*/ 235 h 339"/>
                <a:gd name="T28" fmla="*/ 182 w 233"/>
                <a:gd name="T29" fmla="*/ 156 h 339"/>
                <a:gd name="T30" fmla="*/ 182 w 233"/>
                <a:gd name="T31" fmla="*/ 297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3" h="339">
                  <a:moveTo>
                    <a:pt x="118" y="0"/>
                  </a:moveTo>
                  <a:cubicBezTo>
                    <a:pt x="74" y="0"/>
                    <a:pt x="38" y="14"/>
                    <a:pt x="19" y="24"/>
                  </a:cubicBezTo>
                  <a:cubicBezTo>
                    <a:pt x="19" y="61"/>
                    <a:pt x="19" y="61"/>
                    <a:pt x="19" y="61"/>
                  </a:cubicBezTo>
                  <a:cubicBezTo>
                    <a:pt x="37" y="51"/>
                    <a:pt x="79" y="35"/>
                    <a:pt x="110" y="35"/>
                  </a:cubicBezTo>
                  <a:cubicBezTo>
                    <a:pt x="152" y="35"/>
                    <a:pt x="182" y="49"/>
                    <a:pt x="182" y="99"/>
                  </a:cubicBezTo>
                  <a:cubicBezTo>
                    <a:pt x="182" y="125"/>
                    <a:pt x="182" y="125"/>
                    <a:pt x="182" y="125"/>
                  </a:cubicBezTo>
                  <a:cubicBezTo>
                    <a:pt x="77" y="125"/>
                    <a:pt x="0" y="149"/>
                    <a:pt x="0" y="236"/>
                  </a:cubicBezTo>
                  <a:cubicBezTo>
                    <a:pt x="0" y="296"/>
                    <a:pt x="40" y="339"/>
                    <a:pt x="124" y="339"/>
                  </a:cubicBezTo>
                  <a:cubicBezTo>
                    <a:pt x="170" y="338"/>
                    <a:pt x="208" y="329"/>
                    <a:pt x="233" y="315"/>
                  </a:cubicBezTo>
                  <a:cubicBezTo>
                    <a:pt x="232" y="105"/>
                    <a:pt x="232" y="105"/>
                    <a:pt x="232" y="105"/>
                  </a:cubicBezTo>
                  <a:cubicBezTo>
                    <a:pt x="232" y="25"/>
                    <a:pt x="179" y="0"/>
                    <a:pt x="118" y="0"/>
                  </a:cubicBezTo>
                  <a:close/>
                  <a:moveTo>
                    <a:pt x="182" y="297"/>
                  </a:moveTo>
                  <a:cubicBezTo>
                    <a:pt x="169" y="304"/>
                    <a:pt x="149" y="308"/>
                    <a:pt x="129" y="308"/>
                  </a:cubicBezTo>
                  <a:cubicBezTo>
                    <a:pt x="80" y="308"/>
                    <a:pt x="51" y="282"/>
                    <a:pt x="51" y="235"/>
                  </a:cubicBezTo>
                  <a:cubicBezTo>
                    <a:pt x="51" y="169"/>
                    <a:pt x="100" y="156"/>
                    <a:pt x="182" y="156"/>
                  </a:cubicBezTo>
                  <a:lnTo>
                    <a:pt x="182" y="2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7" name="Freeform 14"/>
            <p:cNvSpPr>
              <a:spLocks/>
            </p:cNvSpPr>
            <p:nvPr userDrawn="1"/>
          </p:nvSpPr>
          <p:spPr bwMode="auto">
            <a:xfrm>
              <a:off x="7439025" y="792163"/>
              <a:ext cx="1385888" cy="382588"/>
            </a:xfrm>
            <a:custGeom>
              <a:avLst/>
              <a:gdLst>
                <a:gd name="T0" fmla="*/ 0 w 873"/>
                <a:gd name="T1" fmla="*/ 0 h 241"/>
                <a:gd name="T2" fmla="*/ 0 w 873"/>
                <a:gd name="T3" fmla="*/ 241 h 241"/>
                <a:gd name="T4" fmla="*/ 873 w 873"/>
                <a:gd name="T5" fmla="*/ 234 h 241"/>
                <a:gd name="T6" fmla="*/ 873 w 873"/>
                <a:gd name="T7" fmla="*/ 0 h 241"/>
                <a:gd name="T8" fmla="*/ 0 w 873"/>
                <a:gd name="T9" fmla="*/ 0 h 241"/>
              </a:gdLst>
              <a:ahLst/>
              <a:cxnLst>
                <a:cxn ang="0">
                  <a:pos x="T0" y="T1"/>
                </a:cxn>
                <a:cxn ang="0">
                  <a:pos x="T2" y="T3"/>
                </a:cxn>
                <a:cxn ang="0">
                  <a:pos x="T4" y="T5"/>
                </a:cxn>
                <a:cxn ang="0">
                  <a:pos x="T6" y="T7"/>
                </a:cxn>
                <a:cxn ang="0">
                  <a:pos x="T8" y="T9"/>
                </a:cxn>
              </a:cxnLst>
              <a:rect l="0" t="0" r="r" b="b"/>
              <a:pathLst>
                <a:path w="873" h="241">
                  <a:moveTo>
                    <a:pt x="0" y="0"/>
                  </a:moveTo>
                  <a:lnTo>
                    <a:pt x="0" y="241"/>
                  </a:lnTo>
                  <a:lnTo>
                    <a:pt x="873" y="234"/>
                  </a:lnTo>
                  <a:lnTo>
                    <a:pt x="87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8" name="Freeform 15"/>
            <p:cNvSpPr>
              <a:spLocks/>
            </p:cNvSpPr>
            <p:nvPr userDrawn="1"/>
          </p:nvSpPr>
          <p:spPr bwMode="auto">
            <a:xfrm>
              <a:off x="7439025" y="1422400"/>
              <a:ext cx="1397000" cy="384175"/>
            </a:xfrm>
            <a:custGeom>
              <a:avLst/>
              <a:gdLst>
                <a:gd name="T0" fmla="*/ 0 w 880"/>
                <a:gd name="T1" fmla="*/ 242 h 242"/>
                <a:gd name="T2" fmla="*/ 880 w 880"/>
                <a:gd name="T3" fmla="*/ 235 h 242"/>
                <a:gd name="T4" fmla="*/ 880 w 880"/>
                <a:gd name="T5" fmla="*/ 0 h 242"/>
                <a:gd name="T6" fmla="*/ 0 w 880"/>
                <a:gd name="T7" fmla="*/ 0 h 242"/>
                <a:gd name="T8" fmla="*/ 0 w 880"/>
                <a:gd name="T9" fmla="*/ 242 h 242"/>
              </a:gdLst>
              <a:ahLst/>
              <a:cxnLst>
                <a:cxn ang="0">
                  <a:pos x="T0" y="T1"/>
                </a:cxn>
                <a:cxn ang="0">
                  <a:pos x="T2" y="T3"/>
                </a:cxn>
                <a:cxn ang="0">
                  <a:pos x="T4" y="T5"/>
                </a:cxn>
                <a:cxn ang="0">
                  <a:pos x="T6" y="T7"/>
                </a:cxn>
                <a:cxn ang="0">
                  <a:pos x="T8" y="T9"/>
                </a:cxn>
              </a:cxnLst>
              <a:rect l="0" t="0" r="r" b="b"/>
              <a:pathLst>
                <a:path w="880" h="242">
                  <a:moveTo>
                    <a:pt x="0" y="242"/>
                  </a:moveTo>
                  <a:lnTo>
                    <a:pt x="880" y="235"/>
                  </a:lnTo>
                  <a:lnTo>
                    <a:pt x="880" y="0"/>
                  </a:lnTo>
                  <a:lnTo>
                    <a:pt x="0" y="0"/>
                  </a:lnTo>
                  <a:lnTo>
                    <a:pt x="0" y="2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19" name="Group 18"/>
          <p:cNvGrpSpPr/>
          <p:nvPr userDrawn="1"/>
        </p:nvGrpSpPr>
        <p:grpSpPr>
          <a:xfrm>
            <a:off x="0" y="533400"/>
            <a:ext cx="533400" cy="1028700"/>
            <a:chOff x="0" y="3810000"/>
            <a:chExt cx="3335338" cy="2424113"/>
          </a:xfrm>
          <a:solidFill>
            <a:schemeClr val="bg1"/>
          </a:solidFill>
        </p:grpSpPr>
        <p:sp>
          <p:nvSpPr>
            <p:cNvPr id="20" name="Freeform 5"/>
            <p:cNvSpPr>
              <a:spLocks/>
            </p:cNvSpPr>
            <p:nvPr userDrawn="1"/>
          </p:nvSpPr>
          <p:spPr bwMode="auto">
            <a:xfrm>
              <a:off x="0" y="3810000"/>
              <a:ext cx="3333751" cy="914400"/>
            </a:xfrm>
            <a:custGeom>
              <a:avLst/>
              <a:gdLst>
                <a:gd name="T0" fmla="*/ 0 w 4199"/>
                <a:gd name="T1" fmla="*/ 6 h 1151"/>
                <a:gd name="T2" fmla="*/ 1 w 4199"/>
                <a:gd name="T3" fmla="*/ 1151 h 1151"/>
                <a:gd name="T4" fmla="*/ 4199 w 4199"/>
                <a:gd name="T5" fmla="*/ 1144 h 1151"/>
                <a:gd name="T6" fmla="*/ 4199 w 4199"/>
                <a:gd name="T7" fmla="*/ 0 h 1151"/>
                <a:gd name="T8" fmla="*/ 0 w 4199"/>
                <a:gd name="T9" fmla="*/ 6 h 1151"/>
              </a:gdLst>
              <a:ahLst/>
              <a:cxnLst>
                <a:cxn ang="0">
                  <a:pos x="T0" y="T1"/>
                </a:cxn>
                <a:cxn ang="0">
                  <a:pos x="T2" y="T3"/>
                </a:cxn>
                <a:cxn ang="0">
                  <a:pos x="T4" y="T5"/>
                </a:cxn>
                <a:cxn ang="0">
                  <a:pos x="T6" y="T7"/>
                </a:cxn>
                <a:cxn ang="0">
                  <a:pos x="T8" y="T9"/>
                </a:cxn>
              </a:cxnLst>
              <a:rect l="0" t="0" r="r" b="b"/>
              <a:pathLst>
                <a:path w="4199" h="1151">
                  <a:moveTo>
                    <a:pt x="0" y="6"/>
                  </a:moveTo>
                  <a:lnTo>
                    <a:pt x="1" y="1151"/>
                  </a:lnTo>
                  <a:lnTo>
                    <a:pt x="4199" y="1144"/>
                  </a:lnTo>
                  <a:lnTo>
                    <a:pt x="4199" y="0"/>
                  </a:lnTo>
                  <a:lnTo>
                    <a:pt x="0"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 name="Freeform 6"/>
            <p:cNvSpPr>
              <a:spLocks/>
            </p:cNvSpPr>
            <p:nvPr userDrawn="1"/>
          </p:nvSpPr>
          <p:spPr bwMode="auto">
            <a:xfrm>
              <a:off x="1588" y="5319713"/>
              <a:ext cx="3333750" cy="914400"/>
            </a:xfrm>
            <a:custGeom>
              <a:avLst/>
              <a:gdLst>
                <a:gd name="T0" fmla="*/ 1 w 4199"/>
                <a:gd name="T1" fmla="*/ 1153 h 1153"/>
                <a:gd name="T2" fmla="*/ 4199 w 4199"/>
                <a:gd name="T3" fmla="*/ 1147 h 1153"/>
                <a:gd name="T4" fmla="*/ 4199 w 4199"/>
                <a:gd name="T5" fmla="*/ 0 h 1153"/>
                <a:gd name="T6" fmla="*/ 0 w 4199"/>
                <a:gd name="T7" fmla="*/ 5 h 1153"/>
                <a:gd name="T8" fmla="*/ 1 w 4199"/>
                <a:gd name="T9" fmla="*/ 1153 h 1153"/>
              </a:gdLst>
              <a:ahLst/>
              <a:cxnLst>
                <a:cxn ang="0">
                  <a:pos x="T0" y="T1"/>
                </a:cxn>
                <a:cxn ang="0">
                  <a:pos x="T2" y="T3"/>
                </a:cxn>
                <a:cxn ang="0">
                  <a:pos x="T4" y="T5"/>
                </a:cxn>
                <a:cxn ang="0">
                  <a:pos x="T6" y="T7"/>
                </a:cxn>
                <a:cxn ang="0">
                  <a:pos x="T8" y="T9"/>
                </a:cxn>
              </a:cxnLst>
              <a:rect l="0" t="0" r="r" b="b"/>
              <a:pathLst>
                <a:path w="4199" h="1153">
                  <a:moveTo>
                    <a:pt x="1" y="1153"/>
                  </a:moveTo>
                  <a:lnTo>
                    <a:pt x="4199" y="1147"/>
                  </a:lnTo>
                  <a:lnTo>
                    <a:pt x="4199" y="0"/>
                  </a:lnTo>
                  <a:lnTo>
                    <a:pt x="0" y="5"/>
                  </a:lnTo>
                  <a:lnTo>
                    <a:pt x="1" y="115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23" name="Title Placeholder 1"/>
          <p:cNvSpPr txBox="1">
            <a:spLocks/>
          </p:cNvSpPr>
          <p:nvPr userDrawn="1"/>
        </p:nvSpPr>
        <p:spPr>
          <a:xfrm>
            <a:off x="685800" y="288022"/>
            <a:ext cx="8153400" cy="1477962"/>
          </a:xfrm>
          <a:prstGeom prst="rect">
            <a:avLst/>
          </a:prstGeom>
        </p:spPr>
        <p:txBody>
          <a:bodyPr vert="horz" lIns="0" tIns="0" rIns="0" bIns="0" rtlCol="0" anchor="ctr">
            <a:noAutofit/>
          </a:bodyPr>
          <a:lstStyle>
            <a:lvl1pPr algn="l" defTabSz="914400" rtl="0" eaLnBrk="1" latinLnBrk="0" hangingPunct="1">
              <a:spcBef>
                <a:spcPct val="0"/>
              </a:spcBef>
              <a:buNone/>
              <a:defRPr lang="en-US" sz="3600" kern="1200" baseline="0">
                <a:solidFill>
                  <a:srgbClr val="00AB4E"/>
                </a:solidFill>
                <a:latin typeface="Arial" pitchFamily="34" charset="0"/>
                <a:ea typeface="+mj-ea"/>
                <a:cs typeface="Arial" pitchFamily="34" charset="0"/>
              </a:defRPr>
            </a:lvl1pPr>
          </a:lstStyle>
          <a:p>
            <a:r>
              <a:rPr lang="en-GB" dirty="0" smtClean="0">
                <a:solidFill>
                  <a:schemeClr val="bg1"/>
                </a:solidFill>
              </a:rPr>
              <a:t>Thank you</a:t>
            </a:r>
            <a:endParaRPr lang="en-GB" dirty="0">
              <a:solidFill>
                <a:schemeClr val="bg1"/>
              </a:solidFill>
            </a:endParaRPr>
          </a:p>
        </p:txBody>
      </p:sp>
      <p:sp>
        <p:nvSpPr>
          <p:cNvPr id="24" name="TextBox 23"/>
          <p:cNvSpPr txBox="1"/>
          <p:nvPr userDrawn="1"/>
        </p:nvSpPr>
        <p:spPr>
          <a:xfrm>
            <a:off x="685800" y="5995972"/>
            <a:ext cx="3048000" cy="107722"/>
          </a:xfrm>
          <a:prstGeom prst="rect">
            <a:avLst/>
          </a:prstGeom>
          <a:noFill/>
        </p:spPr>
        <p:txBody>
          <a:bodyPr wrap="square" lIns="0" tIns="0" rIns="0" bIns="0" rtlCol="0">
            <a:spAutoFit/>
          </a:bodyPr>
          <a:lstStyle/>
          <a:p>
            <a:r>
              <a:rPr lang="en-GB" sz="700" dirty="0" smtClean="0">
                <a:solidFill>
                  <a:schemeClr val="bg1"/>
                </a:solidFill>
              </a:rPr>
              <a:t>AAT is a registered charity. No. 1050724</a:t>
            </a:r>
            <a:endParaRPr lang="en-GB" sz="700" dirty="0">
              <a:solidFill>
                <a:schemeClr val="bg1"/>
              </a:solidFill>
            </a:endParaRPr>
          </a:p>
        </p:txBody>
      </p:sp>
      <p:sp>
        <p:nvSpPr>
          <p:cNvPr id="25" name="TextBox 24"/>
          <p:cNvSpPr txBox="1"/>
          <p:nvPr userDrawn="1"/>
        </p:nvSpPr>
        <p:spPr>
          <a:xfrm>
            <a:off x="685800" y="4163199"/>
            <a:ext cx="5400000" cy="1107996"/>
          </a:xfrm>
          <a:prstGeom prst="rect">
            <a:avLst/>
          </a:prstGeom>
          <a:noFill/>
        </p:spPr>
        <p:txBody>
          <a:bodyPr wrap="square" lIns="0" tIns="0" rIns="0" bIns="0" rtlCol="0" anchor="b">
            <a:spAutoFit/>
          </a:bodyPr>
          <a:lstStyle/>
          <a:p>
            <a:r>
              <a:rPr lang="en-GB" sz="1800" b="1" dirty="0" smtClean="0">
                <a:solidFill>
                  <a:schemeClr val="bg1"/>
                </a:solidFill>
              </a:rPr>
              <a:t>Association of Accounting Technicians</a:t>
            </a:r>
          </a:p>
          <a:p>
            <a:r>
              <a:rPr lang="en-GB" sz="1800" dirty="0" smtClean="0">
                <a:solidFill>
                  <a:schemeClr val="bg1"/>
                </a:solidFill>
              </a:rPr>
              <a:t>140 Aldersgate Street</a:t>
            </a:r>
          </a:p>
          <a:p>
            <a:r>
              <a:rPr lang="en-GB" sz="1800" dirty="0" smtClean="0">
                <a:solidFill>
                  <a:schemeClr val="bg1"/>
                </a:solidFill>
              </a:rPr>
              <a:t>London</a:t>
            </a:r>
          </a:p>
          <a:p>
            <a:r>
              <a:rPr lang="en-GB" sz="1800" dirty="0" smtClean="0">
                <a:solidFill>
                  <a:schemeClr val="bg1"/>
                </a:solidFill>
              </a:rPr>
              <a:t>EC1A</a:t>
            </a:r>
            <a:r>
              <a:rPr lang="en-GB" sz="1800" baseline="0" dirty="0" smtClean="0">
                <a:solidFill>
                  <a:schemeClr val="bg1"/>
                </a:solidFill>
              </a:rPr>
              <a:t> 4HY</a:t>
            </a:r>
            <a:endParaRPr lang="en-GB" sz="1800" dirty="0">
              <a:solidFill>
                <a:schemeClr val="bg1"/>
              </a:solidFill>
            </a:endParaRPr>
          </a:p>
        </p:txBody>
      </p:sp>
    </p:spTree>
    <p:extLst>
      <p:ext uri="{BB962C8B-B14F-4D97-AF65-F5344CB8AC3E}">
        <p14:creationId xmlns:p14="http://schemas.microsoft.com/office/powerpoint/2010/main" val="1152745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799" y="533399"/>
            <a:ext cx="7696201" cy="1027113"/>
          </a:xfrm>
          <a:prstGeom prst="rect">
            <a:avLst/>
          </a:prstGeom>
        </p:spPr>
        <p:txBody>
          <a:bodyPr vert="horz" lIns="0" tIns="0" rIns="0" bIns="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057400"/>
            <a:ext cx="7705202" cy="1637371"/>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438400" y="6400800"/>
            <a:ext cx="1066800" cy="123111"/>
          </a:xfrm>
          <a:prstGeom prst="rect">
            <a:avLst/>
          </a:prstGeom>
        </p:spPr>
        <p:txBody>
          <a:bodyPr vert="horz" wrap="square" lIns="0" tIns="0" rIns="0" bIns="0" rtlCol="0" anchor="ctr">
            <a:spAutoFit/>
          </a:bodyPr>
          <a:lstStyle>
            <a:lvl1pPr algn="ctr">
              <a:defRPr sz="800">
                <a:solidFill>
                  <a:schemeClr val="tx2"/>
                </a:solidFill>
              </a:defRPr>
            </a:lvl1pPr>
          </a:lstStyle>
          <a:p>
            <a:fld id="{1D8BD707-D9CF-40AE-B4C6-C98DA3205C09}" type="datetimeFigureOut">
              <a:rPr lang="en-US" smtClean="0"/>
              <a:pPr/>
              <a:t>9/17/2015</a:t>
            </a:fld>
            <a:endParaRPr lang="en-US" dirty="0"/>
          </a:p>
        </p:txBody>
      </p:sp>
      <p:sp>
        <p:nvSpPr>
          <p:cNvPr id="5" name="Footer Placeholder 4"/>
          <p:cNvSpPr>
            <a:spLocks noGrp="1"/>
          </p:cNvSpPr>
          <p:nvPr>
            <p:ph type="ftr" sz="quarter" idx="3"/>
          </p:nvPr>
        </p:nvSpPr>
        <p:spPr>
          <a:xfrm>
            <a:off x="3619500" y="6400800"/>
            <a:ext cx="2286000" cy="123111"/>
          </a:xfrm>
          <a:prstGeom prst="rect">
            <a:avLst/>
          </a:prstGeom>
        </p:spPr>
        <p:txBody>
          <a:bodyPr vert="horz" wrap="square" lIns="0" tIns="0" rIns="0" bIns="0" rtlCol="0" anchor="ctr">
            <a:spAutoFit/>
          </a:bodyPr>
          <a:lstStyle>
            <a:lvl1pPr algn="ctr">
              <a:defRPr sz="800">
                <a:solidFill>
                  <a:schemeClr val="tx2"/>
                </a:solidFill>
              </a:defRPr>
            </a:lvl1pPr>
          </a:lstStyle>
          <a:p>
            <a:endParaRPr lang="en-US" dirty="0"/>
          </a:p>
        </p:txBody>
      </p:sp>
      <p:sp>
        <p:nvSpPr>
          <p:cNvPr id="6" name="Slide Number Placeholder 5"/>
          <p:cNvSpPr>
            <a:spLocks noGrp="1"/>
          </p:cNvSpPr>
          <p:nvPr>
            <p:ph type="sldNum" sz="quarter" idx="4"/>
          </p:nvPr>
        </p:nvSpPr>
        <p:spPr>
          <a:xfrm>
            <a:off x="6019800" y="6400800"/>
            <a:ext cx="1371600" cy="123111"/>
          </a:xfrm>
          <a:prstGeom prst="rect">
            <a:avLst/>
          </a:prstGeom>
        </p:spPr>
        <p:txBody>
          <a:bodyPr vert="horz" wrap="square" lIns="0" tIns="0" rIns="0" bIns="0" rtlCol="0" anchor="ctr">
            <a:spAutoFit/>
          </a:bodyPr>
          <a:lstStyle>
            <a:lvl1pPr algn="ctr">
              <a:defRPr lang="en-US" sz="800" smtClean="0">
                <a:solidFill>
                  <a:schemeClr val="tx2"/>
                </a:solidFill>
              </a:defRPr>
            </a:lvl1pPr>
          </a:lstStyle>
          <a:p>
            <a:fld id="{B6F15528-21DE-4FAA-801E-634DDDAF4B2B}"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0" r:id="rId3"/>
    <p:sldLayoutId id="2147483656" r:id="rId4"/>
    <p:sldLayoutId id="2147483657" r:id="rId5"/>
    <p:sldLayoutId id="2147483658" r:id="rId6"/>
    <p:sldLayoutId id="2147483654" r:id="rId7"/>
    <p:sldLayoutId id="2147483655" r:id="rId8"/>
    <p:sldLayoutId id="2147483659" r:id="rId9"/>
    <p:sldLayoutId id="2147483660" r:id="rId10"/>
    <p:sldLayoutId id="2147483661" r:id="rId11"/>
  </p:sldLayoutIdLst>
  <p:txStyles>
    <p:titleStyle>
      <a:lvl1pPr algn="l" defTabSz="914400" rtl="0" eaLnBrk="1" latinLnBrk="0" hangingPunct="1">
        <a:spcBef>
          <a:spcPct val="0"/>
        </a:spcBef>
        <a:buNone/>
        <a:defRPr lang="en-US" sz="3600" kern="1200" baseline="0" dirty="0">
          <a:solidFill>
            <a:srgbClr val="00AB4E"/>
          </a:solidFill>
          <a:latin typeface="Arial" pitchFamily="34" charset="0"/>
          <a:ea typeface="+mj-ea"/>
          <a:cs typeface="Arial" pitchFamily="34" charset="0"/>
        </a:defRPr>
      </a:lvl1pPr>
    </p:titleStyle>
    <p:bodyStyle>
      <a:lvl1pPr marL="0" indent="0" algn="l" defTabSz="914400" rtl="0" eaLnBrk="1" latinLnBrk="0" hangingPunct="1">
        <a:spcBef>
          <a:spcPct val="20000"/>
        </a:spcBef>
        <a:buFont typeface="Arial" pitchFamily="34" charset="0"/>
        <a:buNone/>
        <a:defRPr sz="2000" b="1" kern="1200">
          <a:solidFill>
            <a:schemeClr val="tx2"/>
          </a:solidFill>
          <a:latin typeface="+mn-lt"/>
          <a:ea typeface="+mn-ea"/>
          <a:cs typeface="+mn-cs"/>
        </a:defRPr>
      </a:lvl1pPr>
      <a:lvl2pPr marL="0" indent="0" algn="l" defTabSz="914400" rtl="0" eaLnBrk="1" latinLnBrk="0" hangingPunct="1">
        <a:spcBef>
          <a:spcPct val="20000"/>
        </a:spcBef>
        <a:buFont typeface="Arial" pitchFamily="34" charset="0"/>
        <a:buNone/>
        <a:defRPr sz="1800" b="0" kern="1200">
          <a:solidFill>
            <a:schemeClr val="tx1"/>
          </a:solidFill>
          <a:latin typeface="+mn-lt"/>
          <a:ea typeface="+mn-ea"/>
          <a:cs typeface="+mn-cs"/>
        </a:defRPr>
      </a:lvl2pPr>
      <a:lvl3pPr marL="285750" indent="-285750" algn="l" defTabSz="914400" rtl="0" eaLnBrk="1" latinLnBrk="0" hangingPunct="1">
        <a:spcBef>
          <a:spcPct val="20000"/>
        </a:spcBef>
        <a:buFont typeface="Arial" pitchFamily="34" charset="0"/>
        <a:buChar char="•"/>
        <a:defRPr sz="1800" b="0" kern="1200">
          <a:solidFill>
            <a:schemeClr val="tx1"/>
          </a:solidFill>
          <a:latin typeface="+mn-lt"/>
          <a:ea typeface="+mn-ea"/>
          <a:cs typeface="+mn-cs"/>
        </a:defRPr>
      </a:lvl3pPr>
      <a:lvl4pPr marL="542925" indent="-276225"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76225" indent="-276225" algn="l" defTabSz="914400" rtl="0" eaLnBrk="1" latinLnBrk="0" hangingPunct="1">
        <a:spcBef>
          <a:spcPct val="20000"/>
        </a:spcBef>
        <a:buFont typeface="+mj-lt"/>
        <a:buAutoNum type="arabicPeriod"/>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2"/>
          <p:cNvSpPr>
            <a:spLocks noGrp="1"/>
          </p:cNvSpPr>
          <p:nvPr>
            <p:ph type="title"/>
          </p:nvPr>
        </p:nvSpPr>
        <p:spPr>
          <a:xfrm>
            <a:off x="898376" y="2167062"/>
            <a:ext cx="5257800" cy="1477962"/>
          </a:xfrm>
        </p:spPr>
        <p:txBody>
          <a:bodyPr/>
          <a:lstStyle/>
          <a:p>
            <a:r>
              <a:rPr lang="en-GB" dirty="0" smtClean="0"/>
              <a:t>Employment Status: </a:t>
            </a:r>
            <a:br>
              <a:rPr lang="en-GB" dirty="0" smtClean="0"/>
            </a:br>
            <a:r>
              <a:rPr lang="en-GB" dirty="0" smtClean="0"/>
              <a:t>How to achieve self employment</a:t>
            </a:r>
            <a:endParaRPr lang="en-GB" dirty="0"/>
          </a:p>
        </p:txBody>
      </p:sp>
      <p:sp>
        <p:nvSpPr>
          <p:cNvPr id="11" name="Text Placeholder 5"/>
          <p:cNvSpPr txBox="1">
            <a:spLocks/>
          </p:cNvSpPr>
          <p:nvPr/>
        </p:nvSpPr>
        <p:spPr>
          <a:xfrm>
            <a:off x="827584" y="3717032"/>
            <a:ext cx="3505200" cy="609398"/>
          </a:xfrm>
          <a:prstGeom prst="rect">
            <a:avLst/>
          </a:prstGeom>
        </p:spPr>
        <p:txBody>
          <a:bodyPr/>
          <a:lstStyle>
            <a:lvl1pPr marL="0" indent="0" algn="l" defTabSz="914400" rtl="0" eaLnBrk="1" latinLnBrk="0" hangingPunct="1">
              <a:spcBef>
                <a:spcPct val="20000"/>
              </a:spcBef>
              <a:buFont typeface="Arial" pitchFamily="34" charset="0"/>
              <a:buNone/>
              <a:defRPr sz="2000" b="1" kern="1200">
                <a:solidFill>
                  <a:schemeClr val="tx2"/>
                </a:solidFill>
                <a:latin typeface="+mn-lt"/>
                <a:ea typeface="+mn-ea"/>
                <a:cs typeface="+mn-cs"/>
              </a:defRPr>
            </a:lvl1pPr>
            <a:lvl2pPr marL="0" indent="0" algn="l" defTabSz="914400" rtl="0" eaLnBrk="1" latinLnBrk="0" hangingPunct="1">
              <a:spcBef>
                <a:spcPct val="20000"/>
              </a:spcBef>
              <a:buFont typeface="Arial" pitchFamily="34" charset="0"/>
              <a:buNone/>
              <a:defRPr sz="1800" b="0" kern="1200">
                <a:solidFill>
                  <a:schemeClr val="tx1"/>
                </a:solidFill>
                <a:latin typeface="+mn-lt"/>
                <a:ea typeface="+mn-ea"/>
                <a:cs typeface="+mn-cs"/>
              </a:defRPr>
            </a:lvl2pPr>
            <a:lvl3pPr marL="285750" indent="-285750" algn="l" defTabSz="914400" rtl="0" eaLnBrk="1" latinLnBrk="0" hangingPunct="1">
              <a:spcBef>
                <a:spcPct val="20000"/>
              </a:spcBef>
              <a:buFont typeface="Arial" pitchFamily="34" charset="0"/>
              <a:buChar char="•"/>
              <a:defRPr sz="1800" b="0" kern="1200">
                <a:solidFill>
                  <a:schemeClr val="tx1"/>
                </a:solidFill>
                <a:latin typeface="+mn-lt"/>
                <a:ea typeface="+mn-ea"/>
                <a:cs typeface="+mn-cs"/>
              </a:defRPr>
            </a:lvl3pPr>
            <a:lvl4pPr marL="542925" indent="-276225"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76225" indent="-276225" algn="l" defTabSz="914400" rtl="0" eaLnBrk="1" latinLnBrk="0" hangingPunct="1">
              <a:spcBef>
                <a:spcPct val="20000"/>
              </a:spcBef>
              <a:buFont typeface="+mj-lt"/>
              <a:buAutoNum type="arabicPeriod"/>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t>Derek Allen</a:t>
            </a:r>
          </a:p>
          <a:p>
            <a:r>
              <a:rPr lang="en-GB" dirty="0" smtClean="0"/>
              <a:t>17 September 2015</a:t>
            </a:r>
            <a:endParaRPr lang="en-GB" dirty="0"/>
          </a:p>
        </p:txBody>
      </p:sp>
    </p:spTree>
    <p:extLst>
      <p:ext uri="{BB962C8B-B14F-4D97-AF65-F5344CB8AC3E}">
        <p14:creationId xmlns:p14="http://schemas.microsoft.com/office/powerpoint/2010/main" val="352924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899592" y="845840"/>
            <a:ext cx="8363272" cy="1143000"/>
          </a:xfrm>
          <a:prstGeom prst="rect">
            <a:avLst/>
          </a:prstGeom>
        </p:spPr>
        <p:txBody>
          <a:bodyPr>
            <a:normAutofit fontScale="97500"/>
          </a:bodyPr>
          <a:lstStyle>
            <a:lvl1pPr algn="l" defTabSz="457200" rtl="0" eaLnBrk="0" fontAlgn="base" hangingPunct="0">
              <a:spcBef>
                <a:spcPct val="0"/>
              </a:spcBef>
              <a:spcAft>
                <a:spcPct val="0"/>
              </a:spcAft>
              <a:defRPr sz="3200" kern="1200">
                <a:solidFill>
                  <a:srgbClr val="4D4E4D"/>
                </a:solidFill>
                <a:latin typeface="Arial"/>
                <a:ea typeface="ＭＳ Ｐゴシック" charset="-128"/>
                <a:cs typeface="Arial"/>
              </a:defRPr>
            </a:lvl1pPr>
            <a:lvl2pPr algn="l" defTabSz="457200" rtl="0" eaLnBrk="0" fontAlgn="base" hangingPunct="0">
              <a:spcBef>
                <a:spcPct val="0"/>
              </a:spcBef>
              <a:spcAft>
                <a:spcPct val="0"/>
              </a:spcAft>
              <a:defRPr sz="3200">
                <a:solidFill>
                  <a:srgbClr val="4D4E4D"/>
                </a:solidFill>
                <a:latin typeface="Arial" charset="0"/>
                <a:ea typeface="ＭＳ Ｐゴシック" charset="-128"/>
              </a:defRPr>
            </a:lvl2pPr>
            <a:lvl3pPr algn="l" defTabSz="457200" rtl="0" eaLnBrk="0" fontAlgn="base" hangingPunct="0">
              <a:spcBef>
                <a:spcPct val="0"/>
              </a:spcBef>
              <a:spcAft>
                <a:spcPct val="0"/>
              </a:spcAft>
              <a:defRPr sz="3200">
                <a:solidFill>
                  <a:srgbClr val="4D4E4D"/>
                </a:solidFill>
                <a:latin typeface="Arial" charset="0"/>
                <a:ea typeface="ＭＳ Ｐゴシック" charset="-128"/>
              </a:defRPr>
            </a:lvl3pPr>
            <a:lvl4pPr algn="l" defTabSz="457200" rtl="0" eaLnBrk="0" fontAlgn="base" hangingPunct="0">
              <a:spcBef>
                <a:spcPct val="0"/>
              </a:spcBef>
              <a:spcAft>
                <a:spcPct val="0"/>
              </a:spcAft>
              <a:defRPr sz="3200">
                <a:solidFill>
                  <a:srgbClr val="4D4E4D"/>
                </a:solidFill>
                <a:latin typeface="Arial" charset="0"/>
                <a:ea typeface="ＭＳ Ｐゴシック" charset="-128"/>
              </a:defRPr>
            </a:lvl4pPr>
            <a:lvl5pPr algn="l" defTabSz="457200" rtl="0" eaLnBrk="0" fontAlgn="base" hangingPunct="0">
              <a:spcBef>
                <a:spcPct val="0"/>
              </a:spcBef>
              <a:spcAft>
                <a:spcPct val="0"/>
              </a:spcAft>
              <a:defRPr sz="3200">
                <a:solidFill>
                  <a:srgbClr val="4D4E4D"/>
                </a:solidFill>
                <a:latin typeface="Arial" charset="0"/>
                <a:ea typeface="ＭＳ Ｐゴシック" charset="-128"/>
              </a:defRPr>
            </a:lvl5pPr>
            <a:lvl6pPr marL="457200" algn="l" defTabSz="457200" rtl="0" fontAlgn="base">
              <a:spcBef>
                <a:spcPct val="0"/>
              </a:spcBef>
              <a:spcAft>
                <a:spcPct val="0"/>
              </a:spcAft>
              <a:defRPr sz="3200">
                <a:solidFill>
                  <a:schemeClr val="tx1"/>
                </a:solidFill>
                <a:latin typeface="Arial" charset="0"/>
                <a:ea typeface="ＭＳ Ｐゴシック" charset="-128"/>
              </a:defRPr>
            </a:lvl6pPr>
            <a:lvl7pPr marL="914400" algn="l" defTabSz="457200" rtl="0" fontAlgn="base">
              <a:spcBef>
                <a:spcPct val="0"/>
              </a:spcBef>
              <a:spcAft>
                <a:spcPct val="0"/>
              </a:spcAft>
              <a:defRPr sz="3200">
                <a:solidFill>
                  <a:schemeClr val="tx1"/>
                </a:solidFill>
                <a:latin typeface="Arial" charset="0"/>
                <a:ea typeface="ＭＳ Ｐゴシック" charset="-128"/>
              </a:defRPr>
            </a:lvl7pPr>
            <a:lvl8pPr marL="1371600" algn="l" defTabSz="457200" rtl="0" fontAlgn="base">
              <a:spcBef>
                <a:spcPct val="0"/>
              </a:spcBef>
              <a:spcAft>
                <a:spcPct val="0"/>
              </a:spcAft>
              <a:defRPr sz="3200">
                <a:solidFill>
                  <a:schemeClr val="tx1"/>
                </a:solidFill>
                <a:latin typeface="Arial" charset="0"/>
                <a:ea typeface="ＭＳ Ｐゴシック" charset="-128"/>
              </a:defRPr>
            </a:lvl8pPr>
            <a:lvl9pPr marL="1828800" algn="l" defTabSz="457200" rtl="0" fontAlgn="base">
              <a:spcBef>
                <a:spcPct val="0"/>
              </a:spcBef>
              <a:spcAft>
                <a:spcPct val="0"/>
              </a:spcAft>
              <a:defRPr sz="3200">
                <a:solidFill>
                  <a:schemeClr val="tx1"/>
                </a:solidFill>
                <a:latin typeface="Arial" charset="0"/>
                <a:ea typeface="ＭＳ Ｐゴシック" charset="-128"/>
              </a:defRPr>
            </a:lvl9pPr>
          </a:lstStyle>
          <a:p>
            <a:r>
              <a:rPr lang="en-US" sz="2800" b="1" dirty="0" smtClean="0"/>
              <a:t>3.2  Table of indicators for status resolution</a:t>
            </a:r>
            <a:endParaRPr lang="en-US" sz="2800" b="1" dirty="0"/>
          </a:p>
        </p:txBody>
      </p:sp>
      <p:sp>
        <p:nvSpPr>
          <p:cNvPr id="4" name="Content Placeholder 2"/>
          <p:cNvSpPr txBox="1">
            <a:spLocks/>
          </p:cNvSpPr>
          <p:nvPr/>
        </p:nvSpPr>
        <p:spPr>
          <a:xfrm>
            <a:off x="889248" y="1916832"/>
            <a:ext cx="7427168" cy="4084656"/>
          </a:xfrm>
          <a:prstGeom prst="rect">
            <a:avLst/>
          </a:prstGeom>
        </p:spPr>
        <p:txBody>
          <a:bodyPr>
            <a:normAutofit/>
          </a:bodyPr>
          <a:lstStyle>
            <a:lvl1pPr marL="342900" indent="-342900" algn="l" defTabSz="457200" rtl="0" eaLnBrk="0" fontAlgn="base" hangingPunct="0">
              <a:spcBef>
                <a:spcPct val="20000"/>
              </a:spcBef>
              <a:spcAft>
                <a:spcPct val="0"/>
              </a:spcAft>
              <a:buFont typeface="Arial" charset="0"/>
              <a:buChar char="•"/>
              <a:defRPr sz="2400" kern="1200">
                <a:solidFill>
                  <a:schemeClr val="tx1"/>
                </a:solidFill>
                <a:latin typeface="Arial"/>
                <a:ea typeface="ＭＳ Ｐゴシック" charset="-128"/>
                <a:cs typeface="Arial"/>
              </a:defRPr>
            </a:lvl1pPr>
            <a:lvl2pPr marL="742950" indent="-28575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128"/>
                <a:cs typeface="Arial"/>
              </a:defRPr>
            </a:lvl2pPr>
            <a:lvl3pPr marL="1143000" indent="-228600" algn="l" defTabSz="457200" rtl="0" eaLnBrk="0" fontAlgn="base" hangingPunct="0">
              <a:spcBef>
                <a:spcPct val="20000"/>
              </a:spcBef>
              <a:spcAft>
                <a:spcPct val="0"/>
              </a:spcAft>
              <a:buFont typeface="Arial" charset="0"/>
              <a:buChar char="•"/>
              <a:defRPr kern="1200">
                <a:solidFill>
                  <a:schemeClr val="tx1"/>
                </a:solidFill>
                <a:latin typeface="Arial"/>
                <a:ea typeface="ＭＳ Ｐゴシック" charset="-128"/>
                <a:cs typeface="Arial"/>
              </a:defRPr>
            </a:lvl3pPr>
            <a:lvl4pPr marL="1600200" indent="-228600" algn="l" defTabSz="457200" rtl="0" eaLnBrk="0" fontAlgn="base" hangingPunct="0">
              <a:spcBef>
                <a:spcPct val="20000"/>
              </a:spcBef>
              <a:spcAft>
                <a:spcPct val="0"/>
              </a:spcAft>
              <a:buFont typeface="Arial" charset="0"/>
              <a:buChar char="–"/>
              <a:defRPr sz="1600" kern="1200">
                <a:solidFill>
                  <a:schemeClr val="tx1"/>
                </a:solidFill>
                <a:latin typeface="Arial"/>
                <a:ea typeface="ＭＳ Ｐゴシック" charset="-128"/>
                <a:cs typeface="Arial"/>
              </a:defRPr>
            </a:lvl4pPr>
            <a:lvl5pPr marL="2057400" indent="-228600" algn="l" defTabSz="457200" rtl="0" eaLnBrk="0" fontAlgn="base" hangingPunct="0">
              <a:spcBef>
                <a:spcPct val="20000"/>
              </a:spcBef>
              <a:spcAft>
                <a:spcPct val="0"/>
              </a:spcAft>
              <a:buFont typeface="Arial" charset="0"/>
              <a:buChar char="»"/>
              <a:defRPr sz="1600" kern="1200">
                <a:solidFill>
                  <a:schemeClr val="tx1"/>
                </a:solidFill>
                <a:latin typeface="Arial"/>
                <a:ea typeface="ＭＳ Ｐゴシック"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dirty="0" err="1" smtClean="0"/>
              <a:t>McMenamin</a:t>
            </a:r>
            <a:r>
              <a:rPr lang="en-US" sz="2000" dirty="0" smtClean="0"/>
              <a:t> v </a:t>
            </a:r>
            <a:r>
              <a:rPr lang="en-US" sz="2000" dirty="0" err="1" smtClean="0"/>
              <a:t>Diggles</a:t>
            </a:r>
            <a:r>
              <a:rPr lang="en-US" sz="2000" dirty="0" smtClean="0"/>
              <a:t> 1991 BTC 298</a:t>
            </a:r>
          </a:p>
          <a:p>
            <a:r>
              <a:rPr lang="en-US" sz="2000" dirty="0" smtClean="0"/>
              <a:t>Carmichael &amp; Another v National Power plc  [7200] [1999] 1 WLR 2042</a:t>
            </a:r>
          </a:p>
          <a:p>
            <a:r>
              <a:rPr lang="en-US" sz="2000" dirty="0" smtClean="0"/>
              <a:t>Express and Echo Publications Ltd v </a:t>
            </a:r>
            <a:r>
              <a:rPr lang="en-US" sz="2000" dirty="0" err="1" smtClean="0"/>
              <a:t>Tanton</a:t>
            </a:r>
            <a:r>
              <a:rPr lang="en-US" sz="2000" dirty="0" smtClean="0"/>
              <a:t> [7210] [1999] IRLR 367</a:t>
            </a:r>
          </a:p>
          <a:p>
            <a:r>
              <a:rPr lang="en-US" sz="2000" dirty="0" smtClean="0"/>
              <a:t>(1) MacFarlane &amp; (2) </a:t>
            </a:r>
            <a:r>
              <a:rPr lang="en-US" sz="2000" dirty="0" err="1" smtClean="0"/>
              <a:t>Skivington</a:t>
            </a:r>
            <a:r>
              <a:rPr lang="en-US" sz="2000" dirty="0" smtClean="0"/>
              <a:t> v Glasgow City Council [7220] EAT/1277/99</a:t>
            </a:r>
          </a:p>
          <a:p>
            <a:r>
              <a:rPr lang="en-US" sz="2000" dirty="0" err="1" smtClean="0"/>
              <a:t>Nethermere</a:t>
            </a:r>
            <a:r>
              <a:rPr lang="en-US" sz="2000" dirty="0" smtClean="0"/>
              <a:t> (St </a:t>
            </a:r>
            <a:r>
              <a:rPr lang="en-US" sz="2000" dirty="0" err="1" smtClean="0"/>
              <a:t>Neots</a:t>
            </a:r>
            <a:r>
              <a:rPr lang="en-US" sz="2000" dirty="0" smtClean="0"/>
              <a:t>) Ltd v Gardiner and </a:t>
            </a:r>
            <a:r>
              <a:rPr lang="en-US" sz="2000" dirty="0" err="1" smtClean="0"/>
              <a:t>Taverna</a:t>
            </a:r>
            <a:r>
              <a:rPr lang="en-US" sz="2000" dirty="0" smtClean="0"/>
              <a:t> [7110] [1984] IRLR 240</a:t>
            </a:r>
          </a:p>
          <a:p>
            <a:pPr marL="0" indent="0">
              <a:buFont typeface="Arial" charset="0"/>
              <a:buNone/>
            </a:pPr>
            <a:endParaRPr lang="en-US" dirty="0" smtClean="0"/>
          </a:p>
        </p:txBody>
      </p:sp>
    </p:spTree>
    <p:extLst>
      <p:ext uri="{BB962C8B-B14F-4D97-AF65-F5344CB8AC3E}">
        <p14:creationId xmlns:p14="http://schemas.microsoft.com/office/powerpoint/2010/main" val="1682609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78904" y="769268"/>
            <a:ext cx="8229600" cy="571500"/>
          </a:xfrm>
          <a:prstGeom prst="rect">
            <a:avLst/>
          </a:prstGeom>
        </p:spPr>
        <p:txBody>
          <a:bodyPr/>
          <a:lstStyle>
            <a:lvl1pPr algn="l" defTabSz="457200" rtl="0" eaLnBrk="0" fontAlgn="base" hangingPunct="0">
              <a:spcBef>
                <a:spcPct val="0"/>
              </a:spcBef>
              <a:spcAft>
                <a:spcPct val="0"/>
              </a:spcAft>
              <a:defRPr sz="3200" kern="1200">
                <a:solidFill>
                  <a:srgbClr val="4D4E4D"/>
                </a:solidFill>
                <a:latin typeface="Arial"/>
                <a:ea typeface="ＭＳ Ｐゴシック" charset="-128"/>
                <a:cs typeface="Arial"/>
              </a:defRPr>
            </a:lvl1pPr>
            <a:lvl2pPr algn="l" defTabSz="457200" rtl="0" eaLnBrk="0" fontAlgn="base" hangingPunct="0">
              <a:spcBef>
                <a:spcPct val="0"/>
              </a:spcBef>
              <a:spcAft>
                <a:spcPct val="0"/>
              </a:spcAft>
              <a:defRPr sz="3200">
                <a:solidFill>
                  <a:srgbClr val="4D4E4D"/>
                </a:solidFill>
                <a:latin typeface="Arial" charset="0"/>
                <a:ea typeface="ＭＳ Ｐゴシック" charset="-128"/>
              </a:defRPr>
            </a:lvl2pPr>
            <a:lvl3pPr algn="l" defTabSz="457200" rtl="0" eaLnBrk="0" fontAlgn="base" hangingPunct="0">
              <a:spcBef>
                <a:spcPct val="0"/>
              </a:spcBef>
              <a:spcAft>
                <a:spcPct val="0"/>
              </a:spcAft>
              <a:defRPr sz="3200">
                <a:solidFill>
                  <a:srgbClr val="4D4E4D"/>
                </a:solidFill>
                <a:latin typeface="Arial" charset="0"/>
                <a:ea typeface="ＭＳ Ｐゴシック" charset="-128"/>
              </a:defRPr>
            </a:lvl3pPr>
            <a:lvl4pPr algn="l" defTabSz="457200" rtl="0" eaLnBrk="0" fontAlgn="base" hangingPunct="0">
              <a:spcBef>
                <a:spcPct val="0"/>
              </a:spcBef>
              <a:spcAft>
                <a:spcPct val="0"/>
              </a:spcAft>
              <a:defRPr sz="3200">
                <a:solidFill>
                  <a:srgbClr val="4D4E4D"/>
                </a:solidFill>
                <a:latin typeface="Arial" charset="0"/>
                <a:ea typeface="ＭＳ Ｐゴシック" charset="-128"/>
              </a:defRPr>
            </a:lvl4pPr>
            <a:lvl5pPr algn="l" defTabSz="457200" rtl="0" eaLnBrk="0" fontAlgn="base" hangingPunct="0">
              <a:spcBef>
                <a:spcPct val="0"/>
              </a:spcBef>
              <a:spcAft>
                <a:spcPct val="0"/>
              </a:spcAft>
              <a:defRPr sz="3200">
                <a:solidFill>
                  <a:srgbClr val="4D4E4D"/>
                </a:solidFill>
                <a:latin typeface="Arial" charset="0"/>
                <a:ea typeface="ＭＳ Ｐゴシック" charset="-128"/>
              </a:defRPr>
            </a:lvl5pPr>
            <a:lvl6pPr marL="457200" algn="l" defTabSz="457200" rtl="0" fontAlgn="base">
              <a:spcBef>
                <a:spcPct val="0"/>
              </a:spcBef>
              <a:spcAft>
                <a:spcPct val="0"/>
              </a:spcAft>
              <a:defRPr sz="3200">
                <a:solidFill>
                  <a:schemeClr val="tx1"/>
                </a:solidFill>
                <a:latin typeface="Arial" charset="0"/>
                <a:ea typeface="ＭＳ Ｐゴシック" charset="-128"/>
              </a:defRPr>
            </a:lvl6pPr>
            <a:lvl7pPr marL="914400" algn="l" defTabSz="457200" rtl="0" fontAlgn="base">
              <a:spcBef>
                <a:spcPct val="0"/>
              </a:spcBef>
              <a:spcAft>
                <a:spcPct val="0"/>
              </a:spcAft>
              <a:defRPr sz="3200">
                <a:solidFill>
                  <a:schemeClr val="tx1"/>
                </a:solidFill>
                <a:latin typeface="Arial" charset="0"/>
                <a:ea typeface="ＭＳ Ｐゴシック" charset="-128"/>
              </a:defRPr>
            </a:lvl7pPr>
            <a:lvl8pPr marL="1371600" algn="l" defTabSz="457200" rtl="0" fontAlgn="base">
              <a:spcBef>
                <a:spcPct val="0"/>
              </a:spcBef>
              <a:spcAft>
                <a:spcPct val="0"/>
              </a:spcAft>
              <a:defRPr sz="3200">
                <a:solidFill>
                  <a:schemeClr val="tx1"/>
                </a:solidFill>
                <a:latin typeface="Arial" charset="0"/>
                <a:ea typeface="ＭＳ Ｐゴシック" charset="-128"/>
              </a:defRPr>
            </a:lvl8pPr>
            <a:lvl9pPr marL="1828800" algn="l" defTabSz="457200" rtl="0" fontAlgn="base">
              <a:spcBef>
                <a:spcPct val="0"/>
              </a:spcBef>
              <a:spcAft>
                <a:spcPct val="0"/>
              </a:spcAft>
              <a:defRPr sz="3200">
                <a:solidFill>
                  <a:schemeClr val="tx1"/>
                </a:solidFill>
                <a:latin typeface="Arial" charset="0"/>
                <a:ea typeface="ＭＳ Ｐゴシック" charset="-128"/>
              </a:defRPr>
            </a:lvl9pPr>
          </a:lstStyle>
          <a:p>
            <a:r>
              <a:rPr lang="en-GB" dirty="0" smtClean="0"/>
              <a:t>Recent Status and IR 35</a:t>
            </a:r>
            <a:endParaRPr lang="en-US" dirty="0"/>
          </a:p>
        </p:txBody>
      </p:sp>
      <p:sp>
        <p:nvSpPr>
          <p:cNvPr id="5" name="Content Placeholder 2"/>
          <p:cNvSpPr txBox="1">
            <a:spLocks/>
          </p:cNvSpPr>
          <p:nvPr/>
        </p:nvSpPr>
        <p:spPr>
          <a:xfrm>
            <a:off x="961256" y="2008640"/>
            <a:ext cx="7427168" cy="4084656"/>
          </a:xfrm>
          <a:prstGeom prst="rect">
            <a:avLst/>
          </a:prstGeom>
        </p:spPr>
        <p:txBody>
          <a:bodyPr>
            <a:noAutofit/>
          </a:bodyPr>
          <a:lstStyle>
            <a:lvl1pPr marL="342900" indent="-342900" algn="l" defTabSz="457200" rtl="0" eaLnBrk="0" fontAlgn="base" hangingPunct="0">
              <a:spcBef>
                <a:spcPct val="20000"/>
              </a:spcBef>
              <a:spcAft>
                <a:spcPct val="0"/>
              </a:spcAft>
              <a:buFont typeface="Arial" charset="0"/>
              <a:buChar char="•"/>
              <a:defRPr sz="2400" kern="1200">
                <a:solidFill>
                  <a:schemeClr val="tx1"/>
                </a:solidFill>
                <a:latin typeface="Arial"/>
                <a:ea typeface="ＭＳ Ｐゴシック" charset="-128"/>
                <a:cs typeface="Arial"/>
              </a:defRPr>
            </a:lvl1pPr>
            <a:lvl2pPr marL="742950" indent="-28575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128"/>
                <a:cs typeface="Arial"/>
              </a:defRPr>
            </a:lvl2pPr>
            <a:lvl3pPr marL="1143000" indent="-228600" algn="l" defTabSz="457200" rtl="0" eaLnBrk="0" fontAlgn="base" hangingPunct="0">
              <a:spcBef>
                <a:spcPct val="20000"/>
              </a:spcBef>
              <a:spcAft>
                <a:spcPct val="0"/>
              </a:spcAft>
              <a:buFont typeface="Arial" charset="0"/>
              <a:buChar char="•"/>
              <a:defRPr kern="1200">
                <a:solidFill>
                  <a:schemeClr val="tx1"/>
                </a:solidFill>
                <a:latin typeface="Arial"/>
                <a:ea typeface="ＭＳ Ｐゴシック" charset="-128"/>
                <a:cs typeface="Arial"/>
              </a:defRPr>
            </a:lvl3pPr>
            <a:lvl4pPr marL="1600200" indent="-228600" algn="l" defTabSz="457200" rtl="0" eaLnBrk="0" fontAlgn="base" hangingPunct="0">
              <a:spcBef>
                <a:spcPct val="20000"/>
              </a:spcBef>
              <a:spcAft>
                <a:spcPct val="0"/>
              </a:spcAft>
              <a:buFont typeface="Arial" charset="0"/>
              <a:buChar char="–"/>
              <a:defRPr sz="1600" kern="1200">
                <a:solidFill>
                  <a:schemeClr val="tx1"/>
                </a:solidFill>
                <a:latin typeface="Arial"/>
                <a:ea typeface="ＭＳ Ｐゴシック" charset="-128"/>
                <a:cs typeface="Arial"/>
              </a:defRPr>
            </a:lvl4pPr>
            <a:lvl5pPr marL="2057400" indent="-228600" algn="l" defTabSz="457200" rtl="0" eaLnBrk="0" fontAlgn="base" hangingPunct="0">
              <a:spcBef>
                <a:spcPct val="20000"/>
              </a:spcBef>
              <a:spcAft>
                <a:spcPct val="0"/>
              </a:spcAft>
              <a:buFont typeface="Arial" charset="0"/>
              <a:buChar char="»"/>
              <a:defRPr sz="1600" kern="1200">
                <a:solidFill>
                  <a:schemeClr val="tx1"/>
                </a:solidFill>
                <a:latin typeface="Arial"/>
                <a:ea typeface="ＭＳ Ｐゴシック"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1800" dirty="0" smtClean="0"/>
              <a:t>Paul Anthony Bell v Revenue &amp; Customs [2011] UKFTT 379 – SE bricklayer</a:t>
            </a:r>
            <a:endParaRPr lang="en-US" sz="1800" dirty="0" smtClean="0"/>
          </a:p>
          <a:p>
            <a:r>
              <a:rPr lang="en-US" sz="1800" dirty="0" err="1" smtClean="0"/>
              <a:t>Autoclenz</a:t>
            </a:r>
            <a:r>
              <a:rPr lang="en-US" sz="1800" dirty="0" smtClean="0"/>
              <a:t> Ltd v Belcher &amp; Others [2011] UK SC 41,	 car cleaners EE</a:t>
            </a:r>
          </a:p>
          <a:p>
            <a:r>
              <a:rPr lang="en-US" sz="1800" dirty="0" smtClean="0"/>
              <a:t>TV Services Ltd v Revenue &amp; Customs [2010] UKFTT 586 (TC) TV actors EE</a:t>
            </a:r>
          </a:p>
          <a:p>
            <a:r>
              <a:rPr lang="en-US" sz="1800" dirty="0"/>
              <a:t>Tiffin v Lester Aldridge LLP 2010 UKEAT 0255 – salaried partner SE</a:t>
            </a:r>
          </a:p>
          <a:p>
            <a:endParaRPr lang="en-US" sz="1800" dirty="0" smtClean="0"/>
          </a:p>
        </p:txBody>
      </p:sp>
    </p:spTree>
    <p:extLst>
      <p:ext uri="{BB962C8B-B14F-4D97-AF65-F5344CB8AC3E}">
        <p14:creationId xmlns:p14="http://schemas.microsoft.com/office/powerpoint/2010/main" val="1242235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78904" y="769268"/>
            <a:ext cx="8229600" cy="571500"/>
          </a:xfrm>
          <a:prstGeom prst="rect">
            <a:avLst/>
          </a:prstGeom>
        </p:spPr>
        <p:txBody>
          <a:bodyPr/>
          <a:lstStyle>
            <a:lvl1pPr algn="l" defTabSz="457200" rtl="0" eaLnBrk="0" fontAlgn="base" hangingPunct="0">
              <a:spcBef>
                <a:spcPct val="0"/>
              </a:spcBef>
              <a:spcAft>
                <a:spcPct val="0"/>
              </a:spcAft>
              <a:defRPr sz="3200" kern="1200">
                <a:solidFill>
                  <a:srgbClr val="4D4E4D"/>
                </a:solidFill>
                <a:latin typeface="Arial"/>
                <a:ea typeface="ＭＳ Ｐゴシック" charset="-128"/>
                <a:cs typeface="Arial"/>
              </a:defRPr>
            </a:lvl1pPr>
            <a:lvl2pPr algn="l" defTabSz="457200" rtl="0" eaLnBrk="0" fontAlgn="base" hangingPunct="0">
              <a:spcBef>
                <a:spcPct val="0"/>
              </a:spcBef>
              <a:spcAft>
                <a:spcPct val="0"/>
              </a:spcAft>
              <a:defRPr sz="3200">
                <a:solidFill>
                  <a:srgbClr val="4D4E4D"/>
                </a:solidFill>
                <a:latin typeface="Arial" charset="0"/>
                <a:ea typeface="ＭＳ Ｐゴシック" charset="-128"/>
              </a:defRPr>
            </a:lvl2pPr>
            <a:lvl3pPr algn="l" defTabSz="457200" rtl="0" eaLnBrk="0" fontAlgn="base" hangingPunct="0">
              <a:spcBef>
                <a:spcPct val="0"/>
              </a:spcBef>
              <a:spcAft>
                <a:spcPct val="0"/>
              </a:spcAft>
              <a:defRPr sz="3200">
                <a:solidFill>
                  <a:srgbClr val="4D4E4D"/>
                </a:solidFill>
                <a:latin typeface="Arial" charset="0"/>
                <a:ea typeface="ＭＳ Ｐゴシック" charset="-128"/>
              </a:defRPr>
            </a:lvl3pPr>
            <a:lvl4pPr algn="l" defTabSz="457200" rtl="0" eaLnBrk="0" fontAlgn="base" hangingPunct="0">
              <a:spcBef>
                <a:spcPct val="0"/>
              </a:spcBef>
              <a:spcAft>
                <a:spcPct val="0"/>
              </a:spcAft>
              <a:defRPr sz="3200">
                <a:solidFill>
                  <a:srgbClr val="4D4E4D"/>
                </a:solidFill>
                <a:latin typeface="Arial" charset="0"/>
                <a:ea typeface="ＭＳ Ｐゴシック" charset="-128"/>
              </a:defRPr>
            </a:lvl4pPr>
            <a:lvl5pPr algn="l" defTabSz="457200" rtl="0" eaLnBrk="0" fontAlgn="base" hangingPunct="0">
              <a:spcBef>
                <a:spcPct val="0"/>
              </a:spcBef>
              <a:spcAft>
                <a:spcPct val="0"/>
              </a:spcAft>
              <a:defRPr sz="3200">
                <a:solidFill>
                  <a:srgbClr val="4D4E4D"/>
                </a:solidFill>
                <a:latin typeface="Arial" charset="0"/>
                <a:ea typeface="ＭＳ Ｐゴシック" charset="-128"/>
              </a:defRPr>
            </a:lvl5pPr>
            <a:lvl6pPr marL="457200" algn="l" defTabSz="457200" rtl="0" fontAlgn="base">
              <a:spcBef>
                <a:spcPct val="0"/>
              </a:spcBef>
              <a:spcAft>
                <a:spcPct val="0"/>
              </a:spcAft>
              <a:defRPr sz="3200">
                <a:solidFill>
                  <a:schemeClr val="tx1"/>
                </a:solidFill>
                <a:latin typeface="Arial" charset="0"/>
                <a:ea typeface="ＭＳ Ｐゴシック" charset="-128"/>
              </a:defRPr>
            </a:lvl6pPr>
            <a:lvl7pPr marL="914400" algn="l" defTabSz="457200" rtl="0" fontAlgn="base">
              <a:spcBef>
                <a:spcPct val="0"/>
              </a:spcBef>
              <a:spcAft>
                <a:spcPct val="0"/>
              </a:spcAft>
              <a:defRPr sz="3200">
                <a:solidFill>
                  <a:schemeClr val="tx1"/>
                </a:solidFill>
                <a:latin typeface="Arial" charset="0"/>
                <a:ea typeface="ＭＳ Ｐゴシック" charset="-128"/>
              </a:defRPr>
            </a:lvl7pPr>
            <a:lvl8pPr marL="1371600" algn="l" defTabSz="457200" rtl="0" fontAlgn="base">
              <a:spcBef>
                <a:spcPct val="0"/>
              </a:spcBef>
              <a:spcAft>
                <a:spcPct val="0"/>
              </a:spcAft>
              <a:defRPr sz="3200">
                <a:solidFill>
                  <a:schemeClr val="tx1"/>
                </a:solidFill>
                <a:latin typeface="Arial" charset="0"/>
                <a:ea typeface="ＭＳ Ｐゴシック" charset="-128"/>
              </a:defRPr>
            </a:lvl8pPr>
            <a:lvl9pPr marL="1828800" algn="l" defTabSz="457200" rtl="0" fontAlgn="base">
              <a:spcBef>
                <a:spcPct val="0"/>
              </a:spcBef>
              <a:spcAft>
                <a:spcPct val="0"/>
              </a:spcAft>
              <a:defRPr sz="3200">
                <a:solidFill>
                  <a:schemeClr val="tx1"/>
                </a:solidFill>
                <a:latin typeface="Arial" charset="0"/>
                <a:ea typeface="ＭＳ Ｐゴシック" charset="-128"/>
              </a:defRPr>
            </a:lvl9pPr>
          </a:lstStyle>
          <a:p>
            <a:r>
              <a:rPr lang="en-GB" dirty="0" smtClean="0"/>
              <a:t>Recent Status and IR 35</a:t>
            </a:r>
            <a:endParaRPr lang="en-US" dirty="0"/>
          </a:p>
        </p:txBody>
      </p:sp>
      <p:sp>
        <p:nvSpPr>
          <p:cNvPr id="5" name="Content Placeholder 2"/>
          <p:cNvSpPr txBox="1">
            <a:spLocks/>
          </p:cNvSpPr>
          <p:nvPr/>
        </p:nvSpPr>
        <p:spPr>
          <a:xfrm>
            <a:off x="899592" y="2080648"/>
            <a:ext cx="7427168" cy="4084656"/>
          </a:xfrm>
          <a:prstGeom prst="rect">
            <a:avLst/>
          </a:prstGeom>
        </p:spPr>
        <p:txBody>
          <a:bodyPr>
            <a:noAutofit/>
          </a:bodyPr>
          <a:lstStyle>
            <a:lvl1pPr marL="342900" indent="-342900" algn="l" defTabSz="457200" rtl="0" eaLnBrk="0" fontAlgn="base" hangingPunct="0">
              <a:spcBef>
                <a:spcPct val="20000"/>
              </a:spcBef>
              <a:spcAft>
                <a:spcPct val="0"/>
              </a:spcAft>
              <a:buFont typeface="Arial" charset="0"/>
              <a:buChar char="•"/>
              <a:defRPr sz="2400" kern="1200">
                <a:solidFill>
                  <a:schemeClr val="tx1"/>
                </a:solidFill>
                <a:latin typeface="Arial"/>
                <a:ea typeface="ＭＳ Ｐゴシック" charset="-128"/>
                <a:cs typeface="Arial"/>
              </a:defRPr>
            </a:lvl1pPr>
            <a:lvl2pPr marL="742950" indent="-28575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128"/>
                <a:cs typeface="Arial"/>
              </a:defRPr>
            </a:lvl2pPr>
            <a:lvl3pPr marL="1143000" indent="-228600" algn="l" defTabSz="457200" rtl="0" eaLnBrk="0" fontAlgn="base" hangingPunct="0">
              <a:spcBef>
                <a:spcPct val="20000"/>
              </a:spcBef>
              <a:spcAft>
                <a:spcPct val="0"/>
              </a:spcAft>
              <a:buFont typeface="Arial" charset="0"/>
              <a:buChar char="•"/>
              <a:defRPr kern="1200">
                <a:solidFill>
                  <a:schemeClr val="tx1"/>
                </a:solidFill>
                <a:latin typeface="Arial"/>
                <a:ea typeface="ＭＳ Ｐゴシック" charset="-128"/>
                <a:cs typeface="Arial"/>
              </a:defRPr>
            </a:lvl3pPr>
            <a:lvl4pPr marL="1600200" indent="-228600" algn="l" defTabSz="457200" rtl="0" eaLnBrk="0" fontAlgn="base" hangingPunct="0">
              <a:spcBef>
                <a:spcPct val="20000"/>
              </a:spcBef>
              <a:spcAft>
                <a:spcPct val="0"/>
              </a:spcAft>
              <a:buFont typeface="Arial" charset="0"/>
              <a:buChar char="–"/>
              <a:defRPr sz="1600" kern="1200">
                <a:solidFill>
                  <a:schemeClr val="tx1"/>
                </a:solidFill>
                <a:latin typeface="Arial"/>
                <a:ea typeface="ＭＳ Ｐゴシック" charset="-128"/>
                <a:cs typeface="Arial"/>
              </a:defRPr>
            </a:lvl4pPr>
            <a:lvl5pPr marL="2057400" indent="-228600" algn="l" defTabSz="457200" rtl="0" eaLnBrk="0" fontAlgn="base" hangingPunct="0">
              <a:spcBef>
                <a:spcPct val="20000"/>
              </a:spcBef>
              <a:spcAft>
                <a:spcPct val="0"/>
              </a:spcAft>
              <a:buFont typeface="Arial" charset="0"/>
              <a:buChar char="»"/>
              <a:defRPr sz="1600" kern="1200">
                <a:solidFill>
                  <a:schemeClr val="tx1"/>
                </a:solidFill>
                <a:latin typeface="Arial"/>
                <a:ea typeface="ＭＳ Ｐゴシック"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1800" dirty="0" smtClean="0"/>
              <a:t>Primary Path Ltd v Revenue &amp; Customs [2011] UK FTT 454 –IT expert  SE</a:t>
            </a:r>
          </a:p>
          <a:p>
            <a:r>
              <a:rPr lang="en-GB" sz="1800" dirty="0" err="1" smtClean="0"/>
              <a:t>Marlen</a:t>
            </a:r>
            <a:r>
              <a:rPr lang="en-GB" sz="1800" dirty="0" smtClean="0"/>
              <a:t> Ltd v Revenue &amp; Customs [2011] UK FTT 411 – designer SE</a:t>
            </a:r>
          </a:p>
          <a:p>
            <a:r>
              <a:rPr lang="en-US" sz="1800" dirty="0" smtClean="0"/>
              <a:t>E C R Consulting Ltd v Revenue &amp; Customs [2011] UKFTT 313 – IT consultant &amp; agency</a:t>
            </a:r>
          </a:p>
          <a:p>
            <a:r>
              <a:rPr lang="en-US" sz="1800" dirty="0" smtClean="0"/>
              <a:t>Brian Turnbull v Revenue &amp; Customs [2011] UKFTT 388 – lorry driver SE</a:t>
            </a:r>
          </a:p>
          <a:p>
            <a:r>
              <a:rPr lang="en-GB" sz="1800" dirty="0" smtClean="0"/>
              <a:t>MDF design Ltd v R&amp;C – IR 35 did not apply</a:t>
            </a:r>
            <a:endParaRPr lang="en-US" sz="1800" dirty="0"/>
          </a:p>
        </p:txBody>
      </p:sp>
    </p:spTree>
    <p:extLst>
      <p:ext uri="{BB962C8B-B14F-4D97-AF65-F5344CB8AC3E}">
        <p14:creationId xmlns:p14="http://schemas.microsoft.com/office/powerpoint/2010/main" val="3648463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a:xfrm>
            <a:off x="-900608" y="773832"/>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t>Recent Developments</a:t>
            </a:r>
            <a:endParaRPr lang="en-US" sz="3600" dirty="0" smtClean="0"/>
          </a:p>
        </p:txBody>
      </p:sp>
      <p:sp>
        <p:nvSpPr>
          <p:cNvPr id="4" name="Text Placeholder 5"/>
          <p:cNvSpPr txBox="1">
            <a:spLocks/>
          </p:cNvSpPr>
          <p:nvPr/>
        </p:nvSpPr>
        <p:spPr>
          <a:xfrm>
            <a:off x="1022920" y="1988840"/>
            <a:ext cx="82296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800" dirty="0" smtClean="0"/>
              <a:t>IR 35 cases</a:t>
            </a:r>
          </a:p>
          <a:p>
            <a:pPr lvl="1"/>
            <a:r>
              <a:rPr lang="en-GB" sz="1800" dirty="0" err="1" smtClean="0"/>
              <a:t>Novasoft</a:t>
            </a:r>
            <a:endParaRPr lang="en-GB" sz="1800" dirty="0" smtClean="0"/>
          </a:p>
          <a:p>
            <a:pPr lvl="1"/>
            <a:r>
              <a:rPr lang="en-GB" sz="1800" dirty="0" smtClean="0"/>
              <a:t>Fitzpatrick</a:t>
            </a:r>
          </a:p>
          <a:p>
            <a:r>
              <a:rPr lang="en-GB" sz="1800" dirty="0" smtClean="0"/>
              <a:t>Status</a:t>
            </a:r>
          </a:p>
          <a:p>
            <a:pPr lvl="1"/>
            <a:r>
              <a:rPr lang="en-GB" sz="1800" dirty="0" smtClean="0"/>
              <a:t>CIS</a:t>
            </a:r>
          </a:p>
          <a:p>
            <a:pPr lvl="1"/>
            <a:r>
              <a:rPr lang="en-GB" sz="1800" dirty="0" smtClean="0"/>
              <a:t>ITV actors</a:t>
            </a:r>
          </a:p>
          <a:p>
            <a:pPr lvl="1"/>
            <a:r>
              <a:rPr lang="en-GB" sz="1800" dirty="0" smtClean="0"/>
              <a:t>Case law precedent</a:t>
            </a:r>
          </a:p>
          <a:p>
            <a:pPr lvl="1"/>
            <a:r>
              <a:rPr lang="en-GB" sz="1800" dirty="0"/>
              <a:t>Eric Newman Developments Ltd v Revenue &amp; Customs [2012] UKFTT </a:t>
            </a:r>
            <a:r>
              <a:rPr lang="en-GB" sz="1800" dirty="0" smtClean="0"/>
              <a:t>111</a:t>
            </a:r>
          </a:p>
          <a:p>
            <a:r>
              <a:rPr lang="en-GB" sz="1800" dirty="0" smtClean="0"/>
              <a:t>Economic driver often NIC</a:t>
            </a:r>
            <a:endParaRPr lang="en-US" sz="1800" dirty="0" smtClean="0"/>
          </a:p>
        </p:txBody>
      </p:sp>
      <p:sp>
        <p:nvSpPr>
          <p:cNvPr id="5" name="TextBox 4"/>
          <p:cNvSpPr txBox="1"/>
          <p:nvPr/>
        </p:nvSpPr>
        <p:spPr>
          <a:xfrm>
            <a:off x="5436096" y="2411596"/>
            <a:ext cx="3048000" cy="369332"/>
          </a:xfrm>
          <a:prstGeom prst="rect">
            <a:avLst/>
          </a:prstGeom>
          <a:noFill/>
        </p:spPr>
        <p:txBody>
          <a:bodyPr wrap="square" rtlCol="0">
            <a:spAutoFit/>
          </a:bodyPr>
          <a:lstStyle/>
          <a:p>
            <a:r>
              <a:rPr lang="en-GB" b="1" dirty="0" smtClean="0"/>
              <a:t>The Future ?</a:t>
            </a:r>
            <a:endParaRPr lang="en-US" b="1" dirty="0"/>
          </a:p>
        </p:txBody>
      </p:sp>
      <p:sp>
        <p:nvSpPr>
          <p:cNvPr id="6" name="TextBox 5"/>
          <p:cNvSpPr txBox="1"/>
          <p:nvPr/>
        </p:nvSpPr>
        <p:spPr>
          <a:xfrm>
            <a:off x="5652120" y="3100898"/>
            <a:ext cx="1802707" cy="400110"/>
          </a:xfrm>
          <a:prstGeom prst="rect">
            <a:avLst/>
          </a:prstGeom>
          <a:noFill/>
        </p:spPr>
        <p:txBody>
          <a:bodyPr wrap="square" rtlCol="0">
            <a:spAutoFit/>
          </a:bodyPr>
          <a:lstStyle/>
          <a:p>
            <a:r>
              <a:rPr lang="en-GB" sz="2000" dirty="0" smtClean="0"/>
              <a:t>  </a:t>
            </a:r>
            <a:r>
              <a:rPr lang="en-GB" sz="2000" b="1" dirty="0" smtClean="0"/>
              <a:t>£2bn</a:t>
            </a:r>
            <a:endParaRPr lang="en-US" sz="2000" b="1" dirty="0"/>
          </a:p>
        </p:txBody>
      </p:sp>
    </p:spTree>
    <p:extLst>
      <p:ext uri="{BB962C8B-B14F-4D97-AF65-F5344CB8AC3E}">
        <p14:creationId xmlns:p14="http://schemas.microsoft.com/office/powerpoint/2010/main" val="2491003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additive="base">
                                        <p:cTn id="2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 calcmode="lin" valueType="num">
                                      <p:cBhvr additive="base">
                                        <p:cTn id="2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 calcmode="lin" valueType="num">
                                      <p:cBhvr additive="base">
                                        <p:cTn id="3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 calcmode="lin" valueType="num">
                                      <p:cBhvr additive="base">
                                        <p:cTn id="4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971600" y="557808"/>
            <a:ext cx="8118763" cy="1143000"/>
          </a:xfrm>
        </p:spPr>
        <p:txBody>
          <a:bodyPr/>
          <a:lstStyle/>
          <a:p>
            <a:r>
              <a:rPr lang="en-GB" sz="3200" dirty="0" smtClean="0"/>
              <a:t>HMRC Business entity guidance 6-12 tests</a:t>
            </a:r>
            <a:endParaRPr lang="en-US" sz="3200" dirty="0"/>
          </a:p>
        </p:txBody>
      </p:sp>
      <p:sp>
        <p:nvSpPr>
          <p:cNvPr id="4" name="Content Placeholder 2"/>
          <p:cNvSpPr txBox="1">
            <a:spLocks/>
          </p:cNvSpPr>
          <p:nvPr/>
        </p:nvSpPr>
        <p:spPr>
          <a:xfrm>
            <a:off x="961256" y="1700808"/>
            <a:ext cx="6347048" cy="3965689"/>
          </a:xfrm>
          <a:prstGeom prst="rect">
            <a:avLst/>
          </a:prstGeom>
        </p:spPr>
        <p:txBody>
          <a:bodyPr/>
          <a:lstStyle>
            <a:lvl1pPr marL="0" indent="0" algn="l" defTabSz="914400" rtl="0" eaLnBrk="1" latinLnBrk="0" hangingPunct="1">
              <a:spcBef>
                <a:spcPct val="20000"/>
              </a:spcBef>
              <a:buFont typeface="Arial" pitchFamily="34" charset="0"/>
              <a:buNone/>
              <a:defRPr sz="2000" b="1" kern="1200">
                <a:solidFill>
                  <a:schemeClr val="tx2"/>
                </a:solidFill>
                <a:latin typeface="+mn-lt"/>
                <a:ea typeface="+mn-ea"/>
                <a:cs typeface="+mn-cs"/>
              </a:defRPr>
            </a:lvl1pPr>
            <a:lvl2pPr marL="0" indent="0" algn="l" defTabSz="914400" rtl="0" eaLnBrk="1" latinLnBrk="0" hangingPunct="1">
              <a:spcBef>
                <a:spcPct val="20000"/>
              </a:spcBef>
              <a:buFont typeface="Arial" pitchFamily="34" charset="0"/>
              <a:buNone/>
              <a:defRPr sz="1800" b="0" kern="1200">
                <a:solidFill>
                  <a:schemeClr val="tx1"/>
                </a:solidFill>
                <a:latin typeface="+mn-lt"/>
                <a:ea typeface="+mn-ea"/>
                <a:cs typeface="+mn-cs"/>
              </a:defRPr>
            </a:lvl2pPr>
            <a:lvl3pPr marL="285750" indent="-285750" algn="l" defTabSz="914400" rtl="0" eaLnBrk="1" latinLnBrk="0" hangingPunct="1">
              <a:spcBef>
                <a:spcPct val="20000"/>
              </a:spcBef>
              <a:buFont typeface="Arial" pitchFamily="34" charset="0"/>
              <a:buChar char="•"/>
              <a:defRPr sz="1800" b="0" kern="1200">
                <a:solidFill>
                  <a:schemeClr val="tx1"/>
                </a:solidFill>
                <a:latin typeface="+mn-lt"/>
                <a:ea typeface="+mn-ea"/>
                <a:cs typeface="+mn-cs"/>
              </a:defRPr>
            </a:lvl3pPr>
            <a:lvl4pPr marL="542925" indent="-276225"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76225" indent="-276225" algn="l" defTabSz="914400" rtl="0" eaLnBrk="1" latinLnBrk="0" hangingPunct="1">
              <a:spcBef>
                <a:spcPct val="20000"/>
              </a:spcBef>
              <a:buFont typeface="+mj-lt"/>
              <a:buAutoNum type="arabicPeriod"/>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400" dirty="0" smtClean="0">
                <a:solidFill>
                  <a:srgbClr val="00B050"/>
                </a:solidFill>
                <a:latin typeface="+mj-lt"/>
              </a:rPr>
              <a:t>Business premises (10). Does the business own or rent business premises which are separate both from your home and from the end client’s premises?</a:t>
            </a:r>
          </a:p>
          <a:p>
            <a:endParaRPr lang="en-US" sz="1400" dirty="0" smtClean="0">
              <a:latin typeface="+mj-lt"/>
            </a:endParaRPr>
          </a:p>
          <a:p>
            <a:r>
              <a:rPr lang="en-US" sz="1400" dirty="0" smtClean="0">
                <a:latin typeface="+mj-lt"/>
              </a:rPr>
              <a:t>Professional Indemnity Insurance (2). Does the business need professional indemnity insurance? </a:t>
            </a:r>
          </a:p>
          <a:p>
            <a:r>
              <a:rPr lang="en-US" sz="1400" dirty="0" smtClean="0">
                <a:latin typeface="+mj-lt"/>
              </a:rPr>
              <a:t>Efficiency (10). Has the business had the opportunity in the last 24 months to increase business income by working more efficiently?</a:t>
            </a:r>
          </a:p>
          <a:p>
            <a:r>
              <a:rPr lang="en-US" sz="1400" dirty="0" smtClean="0">
                <a:solidFill>
                  <a:srgbClr val="92D050"/>
                </a:solidFill>
                <a:latin typeface="+mj-lt"/>
              </a:rPr>
              <a:t>Assistance (35). Does the business engage any workers who bring in at least 25% of the yearly turnover?</a:t>
            </a:r>
          </a:p>
          <a:p>
            <a:endParaRPr lang="en-US" sz="1400" dirty="0" smtClean="0">
              <a:latin typeface="+mj-lt"/>
            </a:endParaRPr>
          </a:p>
          <a:p>
            <a:r>
              <a:rPr lang="en-US" sz="1400" dirty="0" smtClean="0">
                <a:latin typeface="+mj-lt"/>
              </a:rPr>
              <a:t>Advertising (2). Has the business spent over £1,200 on advertising in the last 12 months? </a:t>
            </a:r>
          </a:p>
          <a:p>
            <a:endParaRPr lang="en-US" sz="1600" dirty="0" smtClean="0"/>
          </a:p>
          <a:p>
            <a:r>
              <a:rPr lang="en-US" sz="1600" dirty="0" smtClean="0">
                <a:solidFill>
                  <a:srgbClr val="FF0000"/>
                </a:solidFill>
              </a:rPr>
              <a:t>Previous PAYE (Minus 15). Has the current end client engaged the worker on PAYE employment terms within the 12 months which ended on the last 31 March with no major changes to the working arrangements? </a:t>
            </a:r>
          </a:p>
          <a:p>
            <a:endParaRPr lang="en-US" sz="1400" dirty="0">
              <a:solidFill>
                <a:srgbClr val="FF0000"/>
              </a:solidFill>
            </a:endParaRPr>
          </a:p>
        </p:txBody>
      </p:sp>
    </p:spTree>
    <p:extLst>
      <p:ext uri="{BB962C8B-B14F-4D97-AF65-F5344CB8AC3E}">
        <p14:creationId xmlns:p14="http://schemas.microsoft.com/office/powerpoint/2010/main" val="2986073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928638" y="557808"/>
            <a:ext cx="7243762" cy="1143000"/>
          </a:xfrm>
        </p:spPr>
        <p:txBody>
          <a:bodyPr/>
          <a:lstStyle/>
          <a:p>
            <a:r>
              <a:rPr lang="en-GB" sz="3200" dirty="0" smtClean="0"/>
              <a:t>HMRC business entity tests 7-12</a:t>
            </a:r>
            <a:endParaRPr lang="en-US" sz="3200" dirty="0"/>
          </a:p>
        </p:txBody>
      </p:sp>
      <p:sp>
        <p:nvSpPr>
          <p:cNvPr id="4" name="Content Placeholder 2"/>
          <p:cNvSpPr txBox="1">
            <a:spLocks/>
          </p:cNvSpPr>
          <p:nvPr/>
        </p:nvSpPr>
        <p:spPr>
          <a:xfrm>
            <a:off x="899592" y="1600200"/>
            <a:ext cx="7243762" cy="4525963"/>
          </a:xfrm>
          <a:prstGeom prst="rect">
            <a:avLst/>
          </a:prstGeom>
        </p:spPr>
        <p:txBody>
          <a:bodyPr/>
          <a:lstStyle>
            <a:lvl1pPr marL="0" indent="0" algn="l" defTabSz="914400" rtl="0" eaLnBrk="1" latinLnBrk="0" hangingPunct="1">
              <a:spcBef>
                <a:spcPct val="20000"/>
              </a:spcBef>
              <a:buFont typeface="Arial" pitchFamily="34" charset="0"/>
              <a:buNone/>
              <a:defRPr sz="2000" b="1" kern="1200">
                <a:solidFill>
                  <a:schemeClr val="tx2"/>
                </a:solidFill>
                <a:latin typeface="+mn-lt"/>
                <a:ea typeface="+mn-ea"/>
                <a:cs typeface="+mn-cs"/>
              </a:defRPr>
            </a:lvl1pPr>
            <a:lvl2pPr marL="0" indent="0" algn="l" defTabSz="914400" rtl="0" eaLnBrk="1" latinLnBrk="0" hangingPunct="1">
              <a:spcBef>
                <a:spcPct val="20000"/>
              </a:spcBef>
              <a:buFont typeface="Arial" pitchFamily="34" charset="0"/>
              <a:buNone/>
              <a:defRPr sz="1800" b="0" kern="1200">
                <a:solidFill>
                  <a:schemeClr val="tx1"/>
                </a:solidFill>
                <a:latin typeface="+mn-lt"/>
                <a:ea typeface="+mn-ea"/>
                <a:cs typeface="+mn-cs"/>
              </a:defRPr>
            </a:lvl2pPr>
            <a:lvl3pPr marL="285750" indent="-285750" algn="l" defTabSz="914400" rtl="0" eaLnBrk="1" latinLnBrk="0" hangingPunct="1">
              <a:spcBef>
                <a:spcPct val="20000"/>
              </a:spcBef>
              <a:buFont typeface="Arial" pitchFamily="34" charset="0"/>
              <a:buChar char="•"/>
              <a:defRPr sz="1800" b="0" kern="1200">
                <a:solidFill>
                  <a:schemeClr val="tx1"/>
                </a:solidFill>
                <a:latin typeface="+mn-lt"/>
                <a:ea typeface="+mn-ea"/>
                <a:cs typeface="+mn-cs"/>
              </a:defRPr>
            </a:lvl3pPr>
            <a:lvl4pPr marL="542925" indent="-276225"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76225" indent="-276225" algn="l" defTabSz="914400" rtl="0" eaLnBrk="1" latinLnBrk="0" hangingPunct="1">
              <a:spcBef>
                <a:spcPct val="20000"/>
              </a:spcBef>
              <a:buFont typeface="+mj-lt"/>
              <a:buAutoNum type="arabicPeriod"/>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smtClean="0"/>
          </a:p>
          <a:p>
            <a:r>
              <a:rPr lang="en-US" sz="1600" dirty="0" smtClean="0"/>
              <a:t>Business plan (1). Does the business have a business plan with a cash flow forecast which is updated regularly? Does the business have a business bank account, identified as such by the bank, which is separate from the personal account?</a:t>
            </a:r>
          </a:p>
          <a:p>
            <a:r>
              <a:rPr lang="en-US" sz="1600" dirty="0" smtClean="0"/>
              <a:t>Repair at own expense (4). Would the business have to bear the cost of having to put right any mistakes? </a:t>
            </a:r>
          </a:p>
          <a:p>
            <a:r>
              <a:rPr lang="en-US" sz="1600" dirty="0" smtClean="0"/>
              <a:t>Client risk (10). Has your business been unable to recover payment for work done in the last 24 months (more than 10% of yearly turnover)?</a:t>
            </a:r>
          </a:p>
          <a:p>
            <a:r>
              <a:rPr lang="en-US" sz="1600" dirty="0" smtClean="0"/>
              <a:t>Billing (2). Does the business invoice for work carried out before being paid and negotiate payment terms?</a:t>
            </a:r>
          </a:p>
          <a:p>
            <a:r>
              <a:rPr lang="en-US" sz="1600" dirty="0" smtClean="0"/>
              <a:t>Right of substitution (2). Does the business have the right to send a substitute? </a:t>
            </a:r>
          </a:p>
          <a:p>
            <a:r>
              <a:rPr lang="en-US" sz="1600" dirty="0" smtClean="0"/>
              <a:t> </a:t>
            </a:r>
            <a:r>
              <a:rPr lang="en-US" sz="1600" dirty="0" smtClean="0">
                <a:solidFill>
                  <a:srgbClr val="0F9700"/>
                </a:solidFill>
              </a:rPr>
              <a:t>Actual substitution (20). Has there been an example of actual substitution?</a:t>
            </a:r>
            <a:endParaRPr lang="en-US" sz="1600" dirty="0">
              <a:solidFill>
                <a:srgbClr val="0F9700"/>
              </a:solidFill>
            </a:endParaRPr>
          </a:p>
        </p:txBody>
      </p:sp>
    </p:spTree>
    <p:extLst>
      <p:ext uri="{BB962C8B-B14F-4D97-AF65-F5344CB8AC3E}">
        <p14:creationId xmlns:p14="http://schemas.microsoft.com/office/powerpoint/2010/main" val="3578648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107504" y="744443"/>
            <a:ext cx="7820415" cy="5963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t>Reasonable Care Conclusions</a:t>
            </a:r>
            <a:endParaRPr lang="en-US" sz="3600" dirty="0" smtClean="0"/>
          </a:p>
        </p:txBody>
      </p:sp>
      <p:sp>
        <p:nvSpPr>
          <p:cNvPr id="7" name="Rectangle 3"/>
          <p:cNvSpPr txBox="1">
            <a:spLocks noChangeArrowheads="1"/>
          </p:cNvSpPr>
          <p:nvPr/>
        </p:nvSpPr>
        <p:spPr>
          <a:xfrm>
            <a:off x="899592" y="1916832"/>
            <a:ext cx="8424936" cy="340105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2000" dirty="0" smtClean="0"/>
              <a:t>VERY IMPORTANT! If it can be shown than the taxpayer took reasonable care then there is no penalty due.</a:t>
            </a:r>
          </a:p>
          <a:p>
            <a:pPr marL="0" indent="0">
              <a:buNone/>
            </a:pPr>
            <a:endParaRPr lang="en-GB" sz="2000" dirty="0" smtClean="0"/>
          </a:p>
          <a:p>
            <a:r>
              <a:rPr lang="en-GB" sz="2000" dirty="0" smtClean="0"/>
              <a:t>Doubtful cases document ESI and reasons for conclusion</a:t>
            </a:r>
          </a:p>
          <a:p>
            <a:endParaRPr lang="en-GB" sz="2000" dirty="0" smtClean="0"/>
          </a:p>
          <a:p>
            <a:r>
              <a:rPr lang="en-GB" sz="2000" dirty="0" smtClean="0"/>
              <a:t>IMPORTANT that there is a clear audit trail</a:t>
            </a:r>
          </a:p>
          <a:p>
            <a:pPr marL="0" indent="0">
              <a:buNone/>
            </a:pPr>
            <a:endParaRPr lang="en-GB" sz="2000" dirty="0" smtClean="0"/>
          </a:p>
          <a:p>
            <a:r>
              <a:rPr lang="en-GB" sz="2000" dirty="0" smtClean="0"/>
              <a:t>Leave big FOOTPRINTS!!!</a:t>
            </a:r>
          </a:p>
          <a:p>
            <a:endParaRPr lang="en-GB" sz="2000" dirty="0" smtClean="0"/>
          </a:p>
          <a:p>
            <a:r>
              <a:rPr lang="en-GB" sz="2000" dirty="0" smtClean="0"/>
              <a:t>Toolkits are voluntary</a:t>
            </a:r>
          </a:p>
          <a:p>
            <a:endParaRPr lang="en-US" sz="2400" dirty="0" smtClean="0"/>
          </a:p>
        </p:txBody>
      </p:sp>
    </p:spTree>
    <p:extLst>
      <p:ext uri="{BB962C8B-B14F-4D97-AF65-F5344CB8AC3E}">
        <p14:creationId xmlns:p14="http://schemas.microsoft.com/office/powerpoint/2010/main" val="1893648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8250" y="2204864"/>
            <a:ext cx="7272808" cy="3693319"/>
          </a:xfrm>
          <a:prstGeom prst="rect">
            <a:avLst/>
          </a:prstGeom>
        </p:spPr>
        <p:txBody>
          <a:bodyPr wrap="square">
            <a:spAutoFit/>
          </a:bodyPr>
          <a:lstStyle/>
          <a:p>
            <a:pPr marL="342900" lvl="0" indent="-342900">
              <a:buFont typeface="+mj-lt"/>
              <a:buAutoNum type="arabicPeriod"/>
            </a:pPr>
            <a:r>
              <a:rPr lang="en-GB" dirty="0"/>
              <a:t>Extent and degree of </a:t>
            </a:r>
            <a:r>
              <a:rPr lang="en-GB" dirty="0">
                <a:solidFill>
                  <a:srgbClr val="FF0000"/>
                </a:solidFill>
              </a:rPr>
              <a:t>control</a:t>
            </a:r>
            <a:r>
              <a:rPr lang="en-GB" dirty="0"/>
              <a:t> exercise by the client over the worker</a:t>
            </a:r>
            <a:endParaRPr lang="en-US" dirty="0"/>
          </a:p>
          <a:p>
            <a:pPr marL="342900" lvl="0" indent="-342900">
              <a:buFont typeface="+mj-lt"/>
              <a:buAutoNum type="arabicPeriod"/>
            </a:pPr>
            <a:r>
              <a:rPr lang="en-GB" dirty="0"/>
              <a:t>The worker’s right to engage </a:t>
            </a:r>
            <a:r>
              <a:rPr lang="en-GB" dirty="0">
                <a:solidFill>
                  <a:srgbClr val="FF0000"/>
                </a:solidFill>
              </a:rPr>
              <a:t>helpers or substitutes</a:t>
            </a:r>
            <a:endParaRPr lang="en-US" dirty="0">
              <a:solidFill>
                <a:srgbClr val="FF0000"/>
              </a:solidFill>
            </a:endParaRPr>
          </a:p>
          <a:p>
            <a:pPr marL="342900" lvl="0" indent="-342900">
              <a:buFont typeface="+mj-lt"/>
              <a:buAutoNum type="arabicPeriod"/>
            </a:pPr>
            <a:r>
              <a:rPr lang="en-GB" dirty="0">
                <a:solidFill>
                  <a:srgbClr val="FF0000"/>
                </a:solidFill>
              </a:rPr>
              <a:t>Mutuality of obligations </a:t>
            </a:r>
            <a:r>
              <a:rPr lang="en-GB" dirty="0"/>
              <a:t>between the worker and the client</a:t>
            </a:r>
            <a:endParaRPr lang="en-US" dirty="0"/>
          </a:p>
          <a:p>
            <a:pPr marL="342900" lvl="0" indent="-342900">
              <a:buFont typeface="+mj-lt"/>
              <a:buAutoNum type="arabicPeriod"/>
            </a:pPr>
            <a:r>
              <a:rPr lang="en-GB" dirty="0"/>
              <a:t>Financial risk of the worker</a:t>
            </a:r>
            <a:endParaRPr lang="en-US" dirty="0"/>
          </a:p>
          <a:p>
            <a:pPr marL="342900" lvl="0" indent="-342900">
              <a:buFont typeface="+mj-lt"/>
              <a:buAutoNum type="arabicPeriod"/>
            </a:pPr>
            <a:r>
              <a:rPr lang="en-GB" dirty="0"/>
              <a:t>Provision of equipment</a:t>
            </a:r>
            <a:endParaRPr lang="en-US" dirty="0"/>
          </a:p>
          <a:p>
            <a:pPr marL="342900" lvl="0" indent="-342900">
              <a:buFont typeface="+mj-lt"/>
              <a:buAutoNum type="arabicPeriod"/>
            </a:pPr>
            <a:r>
              <a:rPr lang="en-GB" dirty="0"/>
              <a:t>Basis of payment of the worker</a:t>
            </a:r>
            <a:endParaRPr lang="en-US" dirty="0"/>
          </a:p>
          <a:p>
            <a:pPr marL="342900" lvl="0" indent="-342900">
              <a:buFont typeface="+mj-lt"/>
              <a:buAutoNum type="arabicPeriod"/>
            </a:pPr>
            <a:r>
              <a:rPr lang="en-GB" dirty="0"/>
              <a:t>Personal factors</a:t>
            </a:r>
            <a:endParaRPr lang="en-US" dirty="0"/>
          </a:p>
          <a:p>
            <a:pPr marL="342900" lvl="0" indent="-342900">
              <a:buFont typeface="+mj-lt"/>
              <a:buAutoNum type="arabicPeriod"/>
            </a:pPr>
            <a:r>
              <a:rPr lang="en-GB" dirty="0"/>
              <a:t>The existence of employee rights</a:t>
            </a:r>
            <a:endParaRPr lang="en-US" dirty="0"/>
          </a:p>
          <a:p>
            <a:pPr marL="342900" lvl="0" indent="-342900">
              <a:buFont typeface="+mj-lt"/>
              <a:buAutoNum type="arabicPeriod"/>
            </a:pPr>
            <a:r>
              <a:rPr lang="en-GB" dirty="0"/>
              <a:t>Termination of the contract</a:t>
            </a:r>
            <a:endParaRPr lang="en-US" dirty="0"/>
          </a:p>
          <a:p>
            <a:pPr marL="342900" lvl="0" indent="-342900">
              <a:buFont typeface="+mj-lt"/>
              <a:buAutoNum type="arabicPeriod"/>
            </a:pPr>
            <a:r>
              <a:rPr lang="en-GB" dirty="0"/>
              <a:t>Whether the worker was part and parcel of the client’s organisation</a:t>
            </a:r>
            <a:endParaRPr lang="en-US" dirty="0"/>
          </a:p>
          <a:p>
            <a:pPr marL="342900" lvl="0" indent="-342900">
              <a:buFont typeface="+mj-lt"/>
              <a:buAutoNum type="arabicPeriod"/>
            </a:pPr>
            <a:r>
              <a:rPr lang="en-GB" dirty="0"/>
              <a:t>Exclusive services</a:t>
            </a:r>
            <a:endParaRPr lang="en-US" dirty="0"/>
          </a:p>
          <a:p>
            <a:pPr marL="342900" lvl="0" indent="-342900">
              <a:buFont typeface="+mj-lt"/>
              <a:buAutoNum type="arabicPeriod"/>
            </a:pPr>
            <a:r>
              <a:rPr lang="en-GB" dirty="0"/>
              <a:t>Mutual intention</a:t>
            </a:r>
            <a:endParaRPr lang="en-US" dirty="0"/>
          </a:p>
        </p:txBody>
      </p:sp>
      <p:sp>
        <p:nvSpPr>
          <p:cNvPr id="4" name="TextBox 3"/>
          <p:cNvSpPr txBox="1"/>
          <p:nvPr/>
        </p:nvSpPr>
        <p:spPr>
          <a:xfrm>
            <a:off x="838250" y="548680"/>
            <a:ext cx="7550174" cy="923330"/>
          </a:xfrm>
          <a:prstGeom prst="rect">
            <a:avLst/>
          </a:prstGeom>
          <a:noFill/>
        </p:spPr>
        <p:txBody>
          <a:bodyPr wrap="square" rtlCol="0">
            <a:spAutoFit/>
          </a:bodyPr>
          <a:lstStyle/>
          <a:p>
            <a:r>
              <a:rPr lang="en-GB" dirty="0" smtClean="0"/>
              <a:t>True Legal Position </a:t>
            </a:r>
          </a:p>
          <a:p>
            <a:endParaRPr lang="en-GB" dirty="0"/>
          </a:p>
          <a:p>
            <a:r>
              <a:rPr lang="en-GB" dirty="0" smtClean="0"/>
              <a:t>Note how HMRC’s ‘helpful’  tests do not coincide (See red emphasis)</a:t>
            </a:r>
            <a:endParaRPr lang="en-US" dirty="0"/>
          </a:p>
        </p:txBody>
      </p:sp>
    </p:spTree>
    <p:extLst>
      <p:ext uri="{BB962C8B-B14F-4D97-AF65-F5344CB8AC3E}">
        <p14:creationId xmlns:p14="http://schemas.microsoft.com/office/powerpoint/2010/main" val="1001791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1981200" y="4694305"/>
            <a:ext cx="6848474" cy="1027113"/>
          </a:xfrm>
        </p:spPr>
        <p:txBody>
          <a:bodyPr/>
          <a:lstStyle/>
          <a:p>
            <a:r>
              <a:rPr lang="en-GB" dirty="0" smtClean="0"/>
              <a:t>Questions?</a:t>
            </a:r>
            <a:endParaRPr lang="en-GB" dirty="0"/>
          </a:p>
        </p:txBody>
      </p:sp>
      <p:sp>
        <p:nvSpPr>
          <p:cNvPr id="2" name="TextBox 1"/>
          <p:cNvSpPr txBox="1"/>
          <p:nvPr/>
        </p:nvSpPr>
        <p:spPr>
          <a:xfrm>
            <a:off x="611560" y="2132856"/>
            <a:ext cx="5760640" cy="584775"/>
          </a:xfrm>
          <a:prstGeom prst="rect">
            <a:avLst/>
          </a:prstGeom>
          <a:noFill/>
        </p:spPr>
        <p:txBody>
          <a:bodyPr wrap="square" rtlCol="0">
            <a:spAutoFit/>
          </a:bodyPr>
          <a:lstStyle/>
          <a:p>
            <a:r>
              <a:rPr lang="en-GB" sz="3200" dirty="0" smtClean="0"/>
              <a:t>Any Questions?</a:t>
            </a:r>
            <a:endParaRPr lang="en-US" sz="3200" dirty="0"/>
          </a:p>
        </p:txBody>
      </p:sp>
    </p:spTree>
    <p:extLst>
      <p:ext uri="{BB962C8B-B14F-4D97-AF65-F5344CB8AC3E}">
        <p14:creationId xmlns:p14="http://schemas.microsoft.com/office/powerpoint/2010/main" val="49227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GB" altLang="en-US" dirty="0" smtClean="0"/>
              <a:t>The </a:t>
            </a:r>
            <a:r>
              <a:rPr lang="en-GB" altLang="en-US" dirty="0"/>
              <a:t>information contained in this presentation or delivered in relation to it has been compiled by its author with every effort made to ensure its accuracy.  AAT is not responsible for its veracity, nor for any opinions expressed within or in relation to it.</a:t>
            </a:r>
          </a:p>
          <a:p>
            <a:endParaRPr lang="en-GB" altLang="en-US" dirty="0"/>
          </a:p>
          <a:p>
            <a:pPr marL="0" indent="0">
              <a:buNone/>
            </a:pPr>
            <a:r>
              <a:rPr lang="en-GB" altLang="en-US" dirty="0"/>
              <a:t>By receipt of this information, direct or indirectly, you the attendee or recipient release AAT and any of its Officers, Directors or employees, jointly or individually, from any actions, damages, responsibilities, claims or losses as a result.</a:t>
            </a:r>
          </a:p>
          <a:p>
            <a:endParaRPr lang="en-GB" dirty="0"/>
          </a:p>
        </p:txBody>
      </p:sp>
      <p:sp>
        <p:nvSpPr>
          <p:cNvPr id="3" name="Title 2"/>
          <p:cNvSpPr>
            <a:spLocks noGrp="1"/>
          </p:cNvSpPr>
          <p:nvPr>
            <p:ph type="title"/>
          </p:nvPr>
        </p:nvSpPr>
        <p:spPr/>
        <p:txBody>
          <a:bodyPr/>
          <a:lstStyle/>
          <a:p>
            <a:r>
              <a:rPr lang="en-GB" dirty="0" smtClean="0"/>
              <a:t>Disclaimer</a:t>
            </a:r>
            <a:endParaRPr lang="en-GB"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19</a:t>
            </a:fld>
            <a:endParaRPr lang="en-US" dirty="0"/>
          </a:p>
        </p:txBody>
      </p:sp>
    </p:spTree>
    <p:extLst>
      <p:ext uri="{BB962C8B-B14F-4D97-AF65-F5344CB8AC3E}">
        <p14:creationId xmlns:p14="http://schemas.microsoft.com/office/powerpoint/2010/main" val="3309987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H:\Marketing\AAT Publications\2015\Internal\Templates update\Images\49751_flipped.jpg"/>
          <p:cNvPicPr>
            <a:picLocks noGrp="1" noChangeAspect="1" noChangeArrowheads="1"/>
          </p:cNvPicPr>
          <p:nvPr>
            <p:ph type="pic" sz="quarter" idx="15"/>
          </p:nvPr>
        </p:nvPicPr>
        <p:blipFill>
          <a:blip r:embed="rId3" cstate="screen">
            <a:extLst>
              <a:ext uri="{28A0092B-C50C-407E-A947-70E740481C1C}">
                <a14:useLocalDpi xmlns:a14="http://schemas.microsoft.com/office/drawing/2010/main"/>
              </a:ext>
            </a:extLst>
          </a:blip>
          <a:srcRect t="129" b="129"/>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990600" y="287338"/>
            <a:ext cx="4191000" cy="4665662"/>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endParaRPr lang="en-GB" dirty="0"/>
          </a:p>
        </p:txBody>
      </p:sp>
      <p:sp>
        <p:nvSpPr>
          <p:cNvPr id="3" name="Title 2"/>
          <p:cNvSpPr>
            <a:spLocks noGrp="1"/>
          </p:cNvSpPr>
          <p:nvPr>
            <p:ph type="title"/>
          </p:nvPr>
        </p:nvSpPr>
        <p:spPr/>
        <p:txBody>
          <a:bodyPr/>
          <a:lstStyle/>
          <a:p>
            <a:r>
              <a:rPr lang="en-GB" dirty="0" smtClean="0"/>
              <a:t>Contents</a:t>
            </a:r>
            <a:endParaRPr lang="en-GB" dirty="0"/>
          </a:p>
        </p:txBody>
      </p:sp>
      <p:graphicFrame>
        <p:nvGraphicFramePr>
          <p:cNvPr id="14" name="Table Placeholder 5"/>
          <p:cNvGraphicFramePr>
            <a:graphicFrameLocks noGrp="1"/>
          </p:cNvGraphicFramePr>
          <p:nvPr>
            <p:ph type="tbl" sz="quarter" idx="13"/>
            <p:extLst>
              <p:ext uri="{D42A27DB-BD31-4B8C-83A1-F6EECF244321}">
                <p14:modId xmlns:p14="http://schemas.microsoft.com/office/powerpoint/2010/main" val="1777666412"/>
              </p:ext>
            </p:extLst>
          </p:nvPr>
        </p:nvGraphicFramePr>
        <p:xfrm>
          <a:off x="1219200" y="2057400"/>
          <a:ext cx="3733800" cy="3108960"/>
        </p:xfrm>
        <a:graphic>
          <a:graphicData uri="http://schemas.openxmlformats.org/drawingml/2006/table">
            <a:tbl>
              <a:tblPr firstRow="1" bandRow="1">
                <a:tableStyleId>{0E3FDE45-AF77-4B5C-9715-49D594BDF05E}</a:tableStyleId>
              </a:tblPr>
              <a:tblGrid>
                <a:gridCol w="408810"/>
                <a:gridCol w="3324990"/>
              </a:tblGrid>
              <a:tr h="250371">
                <a:tc>
                  <a:txBody>
                    <a:bodyPr/>
                    <a:lstStyle/>
                    <a:p>
                      <a:pPr algn="l"/>
                      <a:r>
                        <a:rPr lang="en-GB" b="1" dirty="0" smtClean="0"/>
                        <a:t>1</a:t>
                      </a:r>
                      <a:endParaRPr lang="en-GB" b="1" dirty="0"/>
                    </a:p>
                  </a:txBody>
                  <a:tcPr>
                    <a:lnL>
                      <a:noFill/>
                    </a:lnL>
                    <a:lnR>
                      <a:noFill/>
                    </a:lnR>
                    <a:lnT w="19050" cap="flat" cmpd="sng" algn="ctr">
                      <a:no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b="0" dirty="0" smtClean="0"/>
                        <a:t>Overview</a:t>
                      </a:r>
                      <a:r>
                        <a:rPr lang="en-GB" b="0" baseline="0" dirty="0" smtClean="0"/>
                        <a:t> and Current position</a:t>
                      </a:r>
                      <a:endParaRPr lang="en-GB" b="0" dirty="0"/>
                    </a:p>
                  </a:txBody>
                  <a:tcPr>
                    <a:lnL>
                      <a:noFill/>
                    </a:lnL>
                    <a:lnR>
                      <a:noFill/>
                    </a:lnR>
                    <a:lnT w="19050" cap="flat" cmpd="sng" algn="ctr">
                      <a:no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250371">
                <a:tc>
                  <a:txBody>
                    <a:bodyPr/>
                    <a:lstStyle/>
                    <a:p>
                      <a:pPr algn="l"/>
                      <a:r>
                        <a:rPr lang="en-GB" b="1" dirty="0" smtClean="0"/>
                        <a:t>2</a:t>
                      </a:r>
                      <a:endParaRPr lang="en-GB" b="1" dirty="0"/>
                    </a:p>
                  </a:txBody>
                  <a:tcPr>
                    <a:lnL>
                      <a:noFill/>
                    </a:lnL>
                    <a:lnR>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b="0" dirty="0" smtClean="0"/>
                        <a:t>Risk</a:t>
                      </a:r>
                      <a:r>
                        <a:rPr lang="en-GB" b="0" baseline="0" dirty="0" smtClean="0"/>
                        <a:t> and Reward of status</a:t>
                      </a:r>
                      <a:endParaRPr lang="en-GB" b="0" dirty="0"/>
                    </a:p>
                  </a:txBody>
                  <a:tcPr>
                    <a:lnL>
                      <a:noFill/>
                    </a:lnL>
                    <a:lnR>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250371">
                <a:tc>
                  <a:txBody>
                    <a:bodyPr/>
                    <a:lstStyle/>
                    <a:p>
                      <a:pPr algn="l"/>
                      <a:r>
                        <a:rPr lang="en-GB" b="1" dirty="0" smtClean="0"/>
                        <a:t>3</a:t>
                      </a:r>
                      <a:endParaRPr lang="en-GB" b="1" dirty="0"/>
                    </a:p>
                  </a:txBody>
                  <a:tcPr>
                    <a:lnL>
                      <a:noFill/>
                    </a:lnL>
                    <a:lnR>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b="0" dirty="0" smtClean="0"/>
                        <a:t>Legal</a:t>
                      </a:r>
                      <a:r>
                        <a:rPr lang="en-GB" b="0" baseline="0" dirty="0" smtClean="0"/>
                        <a:t> position and case law</a:t>
                      </a:r>
                      <a:endParaRPr lang="en-GB" b="0" dirty="0"/>
                    </a:p>
                  </a:txBody>
                  <a:tcPr>
                    <a:lnL>
                      <a:noFill/>
                    </a:lnL>
                    <a:lnR>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250371">
                <a:tc>
                  <a:txBody>
                    <a:bodyPr/>
                    <a:lstStyle/>
                    <a:p>
                      <a:pPr algn="l"/>
                      <a:r>
                        <a:rPr lang="en-GB" b="1" dirty="0" smtClean="0"/>
                        <a:t>4</a:t>
                      </a:r>
                      <a:endParaRPr lang="en-GB" b="1" dirty="0"/>
                    </a:p>
                  </a:txBody>
                  <a:tcPr>
                    <a:lnL>
                      <a:noFill/>
                    </a:lnL>
                    <a:lnR>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b="0" dirty="0" smtClean="0"/>
                        <a:t>Factors</a:t>
                      </a:r>
                      <a:r>
                        <a:rPr lang="en-GB" b="0" baseline="0" dirty="0" smtClean="0"/>
                        <a:t> to establish contract for Service</a:t>
                      </a:r>
                      <a:endParaRPr lang="en-GB" b="0" dirty="0"/>
                    </a:p>
                  </a:txBody>
                  <a:tcPr>
                    <a:lnL>
                      <a:noFill/>
                    </a:lnL>
                    <a:lnR>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250371">
                <a:tc>
                  <a:txBody>
                    <a:bodyPr/>
                    <a:lstStyle/>
                    <a:p>
                      <a:pPr algn="l"/>
                      <a:r>
                        <a:rPr lang="en-GB" b="1" dirty="0" smtClean="0"/>
                        <a:t>5</a:t>
                      </a:r>
                      <a:endParaRPr lang="en-GB" b="1" dirty="0"/>
                    </a:p>
                  </a:txBody>
                  <a:tcPr>
                    <a:lnL>
                      <a:noFill/>
                    </a:lnL>
                    <a:lnR>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b="0" dirty="0" smtClean="0"/>
                        <a:t>Chapter</a:t>
                      </a:r>
                      <a:r>
                        <a:rPr lang="en-GB" b="0" baseline="0" dirty="0" smtClean="0"/>
                        <a:t> 3.2 status resolution</a:t>
                      </a:r>
                      <a:endParaRPr lang="en-GB" b="0" dirty="0"/>
                    </a:p>
                  </a:txBody>
                  <a:tcPr>
                    <a:lnL>
                      <a:noFill/>
                    </a:lnL>
                    <a:lnR>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250371">
                <a:tc>
                  <a:txBody>
                    <a:bodyPr/>
                    <a:lstStyle/>
                    <a:p>
                      <a:pPr algn="l"/>
                      <a:r>
                        <a:rPr lang="en-GB" b="1" dirty="0" smtClean="0"/>
                        <a:t>6</a:t>
                      </a:r>
                      <a:endParaRPr lang="en-GB" b="1" dirty="0"/>
                    </a:p>
                  </a:txBody>
                  <a:tcPr>
                    <a:lnL>
                      <a:noFill/>
                    </a:lnL>
                    <a:lnR>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b="0" dirty="0" smtClean="0"/>
                        <a:t>Penalties</a:t>
                      </a:r>
                      <a:r>
                        <a:rPr lang="en-GB" b="0" baseline="0" dirty="0" smtClean="0"/>
                        <a:t> and Risk management</a:t>
                      </a:r>
                      <a:endParaRPr lang="en-GB" b="0" dirty="0"/>
                    </a:p>
                  </a:txBody>
                  <a:tcPr>
                    <a:lnL>
                      <a:noFill/>
                    </a:lnL>
                    <a:lnR>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r h="250371">
                <a:tc>
                  <a:txBody>
                    <a:bodyPr/>
                    <a:lstStyle/>
                    <a:p>
                      <a:pPr algn="l"/>
                      <a:r>
                        <a:rPr lang="en-GB" b="1" dirty="0" smtClean="0"/>
                        <a:t>7</a:t>
                      </a:r>
                      <a:endParaRPr lang="en-GB" b="1" dirty="0"/>
                    </a:p>
                  </a:txBody>
                  <a:tcPr>
                    <a:lnL>
                      <a:noFill/>
                    </a:lnL>
                    <a:lnR>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b="0" dirty="0" smtClean="0"/>
                        <a:t>The</a:t>
                      </a:r>
                      <a:r>
                        <a:rPr lang="en-GB" b="0" baseline="0" dirty="0" smtClean="0"/>
                        <a:t> Future</a:t>
                      </a:r>
                      <a:endParaRPr lang="en-GB" b="0" dirty="0"/>
                    </a:p>
                  </a:txBody>
                  <a:tcPr>
                    <a:lnL>
                      <a:noFill/>
                    </a:lnL>
                    <a:lnR>
                      <a:noFill/>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4000079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332166453"/>
              </p:ext>
            </p:extLst>
          </p:nvPr>
        </p:nvGraphicFramePr>
        <p:xfrm>
          <a:off x="1524000" y="2078856"/>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en-GB" dirty="0" smtClean="0"/>
                        <a:t>‘income’</a:t>
                      </a:r>
                      <a:endParaRPr lang="en-US" dirty="0"/>
                    </a:p>
                  </a:txBody>
                  <a:tcPr/>
                </a:tc>
                <a:tc>
                  <a:txBody>
                    <a:bodyPr/>
                    <a:lstStyle/>
                    <a:p>
                      <a:r>
                        <a:rPr lang="en-GB" dirty="0" smtClean="0"/>
                        <a:t>Self</a:t>
                      </a:r>
                      <a:endParaRPr lang="en-US" dirty="0"/>
                    </a:p>
                  </a:txBody>
                  <a:tcPr/>
                </a:tc>
                <a:tc>
                  <a:txBody>
                    <a:bodyPr/>
                    <a:lstStyle/>
                    <a:p>
                      <a:r>
                        <a:rPr lang="en-GB" dirty="0" smtClean="0"/>
                        <a:t>Employee</a:t>
                      </a:r>
                      <a:endParaRPr lang="en-US" dirty="0"/>
                    </a:p>
                  </a:txBody>
                  <a:tcPr/>
                </a:tc>
                <a:tc>
                  <a:txBody>
                    <a:bodyPr/>
                    <a:lstStyle/>
                    <a:p>
                      <a:r>
                        <a:rPr lang="en-GB" dirty="0" smtClean="0"/>
                        <a:t>Risk</a:t>
                      </a:r>
                      <a:endParaRPr lang="en-US" dirty="0"/>
                    </a:p>
                  </a:txBody>
                  <a:tcPr/>
                </a:tc>
              </a:tr>
              <a:tr h="370840">
                <a:tc>
                  <a:txBody>
                    <a:bodyPr/>
                    <a:lstStyle/>
                    <a:p>
                      <a:r>
                        <a:rPr lang="en-GB" dirty="0" smtClean="0"/>
                        <a:t>5,000</a:t>
                      </a:r>
                      <a:endParaRPr lang="en-US" dirty="0"/>
                    </a:p>
                  </a:txBody>
                  <a:tcPr/>
                </a:tc>
                <a:tc>
                  <a:txBody>
                    <a:bodyPr/>
                    <a:lstStyle/>
                    <a:p>
                      <a:r>
                        <a:rPr lang="en-GB" dirty="0" smtClean="0"/>
                        <a:t>0</a:t>
                      </a:r>
                      <a:endParaRPr lang="en-US" dirty="0"/>
                    </a:p>
                  </a:txBody>
                  <a:tcPr/>
                </a:tc>
                <a:tc>
                  <a:txBody>
                    <a:bodyPr/>
                    <a:lstStyle/>
                    <a:p>
                      <a:r>
                        <a:rPr lang="en-GB" dirty="0" smtClean="0"/>
                        <a:t>0</a:t>
                      </a:r>
                      <a:endParaRPr lang="en-US" dirty="0"/>
                    </a:p>
                  </a:txBody>
                  <a:tcPr/>
                </a:tc>
                <a:tc>
                  <a:txBody>
                    <a:bodyPr/>
                    <a:lstStyle/>
                    <a:p>
                      <a:r>
                        <a:rPr lang="en-GB" dirty="0" smtClean="0"/>
                        <a:t>0</a:t>
                      </a:r>
                      <a:endParaRPr lang="en-US" dirty="0"/>
                    </a:p>
                  </a:txBody>
                  <a:tcPr/>
                </a:tc>
              </a:tr>
              <a:tr h="370840">
                <a:tc>
                  <a:txBody>
                    <a:bodyPr/>
                    <a:lstStyle/>
                    <a:p>
                      <a:r>
                        <a:rPr lang="en-GB" dirty="0" smtClean="0"/>
                        <a:t>25,000</a:t>
                      </a:r>
                      <a:endParaRPr lang="en-US" dirty="0"/>
                    </a:p>
                  </a:txBody>
                  <a:tcPr/>
                </a:tc>
                <a:tc>
                  <a:txBody>
                    <a:bodyPr/>
                    <a:lstStyle/>
                    <a:p>
                      <a:r>
                        <a:rPr lang="en-GB" dirty="0" smtClean="0"/>
                        <a:t>1670</a:t>
                      </a:r>
                      <a:endParaRPr lang="en-US" dirty="0"/>
                    </a:p>
                  </a:txBody>
                  <a:tcPr/>
                </a:tc>
                <a:tc>
                  <a:txBody>
                    <a:bodyPr/>
                    <a:lstStyle/>
                    <a:p>
                      <a:r>
                        <a:rPr lang="en-GB" dirty="0" smtClean="0"/>
                        <a:t>4363</a:t>
                      </a:r>
                      <a:endParaRPr lang="en-US" dirty="0"/>
                    </a:p>
                  </a:txBody>
                  <a:tcPr/>
                </a:tc>
                <a:tc>
                  <a:txBody>
                    <a:bodyPr/>
                    <a:lstStyle/>
                    <a:p>
                      <a:r>
                        <a:rPr lang="en-GB" dirty="0" smtClean="0"/>
                        <a:t>2693</a:t>
                      </a:r>
                    </a:p>
                  </a:txBody>
                  <a:tcPr/>
                </a:tc>
              </a:tr>
              <a:tr h="370840">
                <a:tc>
                  <a:txBody>
                    <a:bodyPr/>
                    <a:lstStyle/>
                    <a:p>
                      <a:r>
                        <a:rPr lang="en-GB" dirty="0" smtClean="0"/>
                        <a:t>50,000</a:t>
                      </a:r>
                      <a:endParaRPr lang="en-US" dirty="0"/>
                    </a:p>
                  </a:txBody>
                  <a:tcPr/>
                </a:tc>
                <a:tc>
                  <a:txBody>
                    <a:bodyPr/>
                    <a:lstStyle/>
                    <a:p>
                      <a:r>
                        <a:rPr lang="en-GB" dirty="0" smtClean="0"/>
                        <a:t>3387</a:t>
                      </a:r>
                      <a:endParaRPr lang="en-US" dirty="0"/>
                    </a:p>
                  </a:txBody>
                  <a:tcPr/>
                </a:tc>
                <a:tc>
                  <a:txBody>
                    <a:bodyPr/>
                    <a:lstStyle/>
                    <a:p>
                      <a:r>
                        <a:rPr lang="en-GB" dirty="0" smtClean="0"/>
                        <a:t>10051</a:t>
                      </a:r>
                      <a:endParaRPr lang="en-US" dirty="0"/>
                    </a:p>
                  </a:txBody>
                  <a:tcPr/>
                </a:tc>
                <a:tc>
                  <a:txBody>
                    <a:bodyPr/>
                    <a:lstStyle/>
                    <a:p>
                      <a:r>
                        <a:rPr lang="en-GB" dirty="0" smtClean="0"/>
                        <a:t>6664</a:t>
                      </a:r>
                      <a:endParaRPr lang="en-US" dirty="0"/>
                    </a:p>
                  </a:txBody>
                  <a:tcPr/>
                </a:tc>
              </a:tr>
              <a:tr h="370840">
                <a:tc>
                  <a:txBody>
                    <a:bodyPr/>
                    <a:lstStyle/>
                    <a:p>
                      <a:r>
                        <a:rPr lang="en-GB" dirty="0" smtClean="0"/>
                        <a:t>100,000</a:t>
                      </a:r>
                      <a:endParaRPr lang="en-US" dirty="0"/>
                    </a:p>
                  </a:txBody>
                  <a:tcPr/>
                </a:tc>
                <a:tc>
                  <a:txBody>
                    <a:bodyPr/>
                    <a:lstStyle/>
                    <a:p>
                      <a:r>
                        <a:rPr lang="en-GB" dirty="0" smtClean="0"/>
                        <a:t>4387</a:t>
                      </a:r>
                      <a:endParaRPr lang="en-US" dirty="0"/>
                    </a:p>
                  </a:txBody>
                  <a:tcPr/>
                </a:tc>
                <a:tc>
                  <a:txBody>
                    <a:bodyPr/>
                    <a:lstStyle/>
                    <a:p>
                      <a:r>
                        <a:rPr lang="en-GB" dirty="0" smtClean="0"/>
                        <a:t>17951</a:t>
                      </a:r>
                      <a:endParaRPr lang="en-US" dirty="0"/>
                    </a:p>
                  </a:txBody>
                  <a:tcPr/>
                </a:tc>
                <a:tc>
                  <a:txBody>
                    <a:bodyPr/>
                    <a:lstStyle/>
                    <a:p>
                      <a:r>
                        <a:rPr lang="en-GB" dirty="0" smtClean="0"/>
                        <a:t>13564</a:t>
                      </a:r>
                      <a:endParaRPr lang="en-US" dirty="0"/>
                    </a:p>
                  </a:txBody>
                  <a:tcPr/>
                </a:tc>
              </a:tr>
            </a:tbl>
          </a:graphicData>
        </a:graphic>
      </p:graphicFrame>
      <p:sp>
        <p:nvSpPr>
          <p:cNvPr id="4" name="TextBox 3"/>
          <p:cNvSpPr txBox="1"/>
          <p:nvPr/>
        </p:nvSpPr>
        <p:spPr>
          <a:xfrm>
            <a:off x="1498079" y="4499828"/>
            <a:ext cx="6216352" cy="369332"/>
          </a:xfrm>
          <a:prstGeom prst="rect">
            <a:avLst/>
          </a:prstGeom>
          <a:noFill/>
        </p:spPr>
        <p:txBody>
          <a:bodyPr wrap="square" rtlCol="0">
            <a:spAutoFit/>
          </a:bodyPr>
          <a:lstStyle/>
          <a:p>
            <a:r>
              <a:rPr lang="en-GB" dirty="0" smtClean="0"/>
              <a:t>Indemnity, costs, penalties, reputation</a:t>
            </a:r>
            <a:endParaRPr lang="en-US" dirty="0"/>
          </a:p>
        </p:txBody>
      </p:sp>
    </p:spTree>
    <p:extLst>
      <p:ext uri="{BB962C8B-B14F-4D97-AF65-F5344CB8AC3E}">
        <p14:creationId xmlns:p14="http://schemas.microsoft.com/office/powerpoint/2010/main" val="121627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766763" y="2386013"/>
            <a:ext cx="7610475" cy="2952750"/>
          </a:xfrm>
          <a:prstGeom prst="rect">
            <a:avLst/>
          </a:prstGeom>
          <a:noFill/>
        </p:spPr>
      </p:pic>
      <p:sp>
        <p:nvSpPr>
          <p:cNvPr id="4" name="Rectangle 3"/>
          <p:cNvSpPr/>
          <p:nvPr/>
        </p:nvSpPr>
        <p:spPr>
          <a:xfrm>
            <a:off x="899592" y="476672"/>
            <a:ext cx="4218567" cy="1200329"/>
          </a:xfrm>
          <a:prstGeom prst="rect">
            <a:avLst/>
          </a:prstGeom>
        </p:spPr>
        <p:txBody>
          <a:bodyPr wrap="square">
            <a:spAutoFit/>
          </a:bodyPr>
          <a:lstStyle/>
          <a:p>
            <a:r>
              <a:rPr lang="en-GB" dirty="0" err="1"/>
              <a:t>Condoc</a:t>
            </a:r>
            <a:r>
              <a:rPr lang="en-GB" dirty="0"/>
              <a:t> Proposal </a:t>
            </a:r>
            <a:r>
              <a:rPr lang="en-GB" dirty="0" smtClean="0"/>
              <a:t>2013 but likely 2016</a:t>
            </a:r>
          </a:p>
          <a:p>
            <a:endParaRPr lang="en-GB" dirty="0"/>
          </a:p>
          <a:p>
            <a:r>
              <a:rPr lang="en-GB" dirty="0" smtClean="0"/>
              <a:t>LLP changes 2014</a:t>
            </a:r>
          </a:p>
          <a:p>
            <a:r>
              <a:rPr lang="en-GB" dirty="0" smtClean="0"/>
              <a:t>IR35 changes 2016</a:t>
            </a:r>
            <a:endParaRPr lang="en-US" dirty="0"/>
          </a:p>
        </p:txBody>
      </p:sp>
    </p:spTree>
    <p:extLst>
      <p:ext uri="{BB962C8B-B14F-4D97-AF65-F5344CB8AC3E}">
        <p14:creationId xmlns:p14="http://schemas.microsoft.com/office/powerpoint/2010/main" val="3707171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4139952" y="1925585"/>
            <a:ext cx="3677438" cy="387967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smtClean="0"/>
              <a:t>Glasses</a:t>
            </a:r>
          </a:p>
          <a:p>
            <a:pPr algn="ctr"/>
            <a:r>
              <a:rPr lang="en-GB" dirty="0" smtClean="0"/>
              <a:t>Free Parking</a:t>
            </a:r>
          </a:p>
          <a:p>
            <a:pPr algn="ctr"/>
            <a:r>
              <a:rPr lang="en-GB" dirty="0" smtClean="0"/>
              <a:t>Childcare Vouchers</a:t>
            </a:r>
          </a:p>
          <a:p>
            <a:pPr algn="ctr"/>
            <a:r>
              <a:rPr lang="en-GB" dirty="0" smtClean="0"/>
              <a:t>Pension scheme</a:t>
            </a:r>
          </a:p>
          <a:p>
            <a:pPr algn="ctr"/>
            <a:r>
              <a:rPr lang="en-GB" dirty="0" smtClean="0"/>
              <a:t>CPD training</a:t>
            </a:r>
          </a:p>
          <a:p>
            <a:pPr algn="ctr"/>
            <a:r>
              <a:rPr lang="en-GB" dirty="0" smtClean="0">
                <a:solidFill>
                  <a:srgbClr val="FF0000"/>
                </a:solidFill>
              </a:rPr>
              <a:t>Money Box excess P</a:t>
            </a:r>
          </a:p>
          <a:p>
            <a:pPr algn="ctr"/>
            <a:r>
              <a:rPr lang="en-GB" dirty="0" smtClean="0"/>
              <a:t>Mobile Phone(s)</a:t>
            </a:r>
          </a:p>
          <a:p>
            <a:pPr algn="ctr"/>
            <a:r>
              <a:rPr lang="en-GB" dirty="0" smtClean="0"/>
              <a:t>V low emission car</a:t>
            </a:r>
          </a:p>
          <a:p>
            <a:pPr algn="ctr"/>
            <a:r>
              <a:rPr lang="en-GB" dirty="0" smtClean="0"/>
              <a:t>£150 Financial Advice</a:t>
            </a:r>
          </a:p>
          <a:p>
            <a:pPr algn="ctr"/>
            <a:r>
              <a:rPr lang="en-GB" dirty="0" smtClean="0"/>
              <a:t>Events £150</a:t>
            </a:r>
          </a:p>
          <a:p>
            <a:pPr algn="ctr"/>
            <a:r>
              <a:rPr lang="en-GB" dirty="0" smtClean="0"/>
              <a:t>Relocation £8000</a:t>
            </a:r>
          </a:p>
          <a:p>
            <a:pPr algn="ctr"/>
            <a:r>
              <a:rPr lang="en-GB" dirty="0" smtClean="0"/>
              <a:t>Family</a:t>
            </a:r>
            <a:endParaRPr lang="en-US" dirty="0"/>
          </a:p>
        </p:txBody>
      </p:sp>
      <p:sp>
        <p:nvSpPr>
          <p:cNvPr id="5" name="TextBox 4"/>
          <p:cNvSpPr txBox="1"/>
          <p:nvPr/>
        </p:nvSpPr>
        <p:spPr>
          <a:xfrm>
            <a:off x="1004711" y="971436"/>
            <a:ext cx="7100711" cy="369332"/>
          </a:xfrm>
          <a:prstGeom prst="rect">
            <a:avLst/>
          </a:prstGeom>
          <a:noFill/>
        </p:spPr>
        <p:txBody>
          <a:bodyPr wrap="square" rtlCol="0">
            <a:spAutoFit/>
          </a:bodyPr>
          <a:lstStyle/>
          <a:p>
            <a:r>
              <a:rPr lang="en-GB" dirty="0" smtClean="0"/>
              <a:t>Individual – self employed			Service Company</a:t>
            </a:r>
            <a:endParaRPr lang="en-US" dirty="0"/>
          </a:p>
        </p:txBody>
      </p:sp>
      <p:sp>
        <p:nvSpPr>
          <p:cNvPr id="6" name="TextBox 5"/>
          <p:cNvSpPr txBox="1"/>
          <p:nvPr/>
        </p:nvSpPr>
        <p:spPr>
          <a:xfrm>
            <a:off x="1572438" y="3499556"/>
            <a:ext cx="1343378" cy="369332"/>
          </a:xfrm>
          <a:prstGeom prst="rect">
            <a:avLst/>
          </a:prstGeom>
          <a:noFill/>
        </p:spPr>
        <p:txBody>
          <a:bodyPr wrap="square" rtlCol="0">
            <a:spAutoFit/>
          </a:bodyPr>
          <a:lstStyle/>
          <a:p>
            <a:r>
              <a:rPr lang="en-GB" dirty="0" smtClean="0"/>
              <a:t>======</a:t>
            </a:r>
            <a:r>
              <a:rPr lang="en-GB" dirty="0" smtClean="0">
                <a:sym typeface="Wingdings" pitchFamily="2" charset="2"/>
              </a:rPr>
              <a:t></a:t>
            </a:r>
            <a:endParaRPr lang="en-US" dirty="0"/>
          </a:p>
        </p:txBody>
      </p:sp>
      <p:sp>
        <p:nvSpPr>
          <p:cNvPr id="7" name="TextBox 6"/>
          <p:cNvSpPr txBox="1"/>
          <p:nvPr/>
        </p:nvSpPr>
        <p:spPr>
          <a:xfrm>
            <a:off x="1587315" y="2709333"/>
            <a:ext cx="1544525" cy="369332"/>
          </a:xfrm>
          <a:prstGeom prst="rect">
            <a:avLst/>
          </a:prstGeom>
          <a:noFill/>
        </p:spPr>
        <p:txBody>
          <a:bodyPr wrap="square" rtlCol="0">
            <a:spAutoFit/>
          </a:bodyPr>
          <a:lstStyle/>
          <a:p>
            <a:r>
              <a:rPr lang="en-GB" dirty="0" smtClean="0"/>
              <a:t>S34 ITOIA </a:t>
            </a:r>
            <a:endParaRPr lang="en-US" dirty="0"/>
          </a:p>
        </p:txBody>
      </p:sp>
    </p:spTree>
    <p:extLst>
      <p:ext uri="{BB962C8B-B14F-4D97-AF65-F5344CB8AC3E}">
        <p14:creationId xmlns:p14="http://schemas.microsoft.com/office/powerpoint/2010/main" val="2232450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972616" y="701824"/>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200" dirty="0" smtClean="0"/>
              <a:t>Practical</a:t>
            </a:r>
            <a:r>
              <a:rPr lang="en-GB" dirty="0" smtClean="0"/>
              <a:t> </a:t>
            </a:r>
            <a:r>
              <a:rPr lang="en-GB" sz="3200" dirty="0" smtClean="0"/>
              <a:t>considerations</a:t>
            </a:r>
          </a:p>
        </p:txBody>
      </p:sp>
      <p:sp>
        <p:nvSpPr>
          <p:cNvPr id="4" name="Rectangle 3"/>
          <p:cNvSpPr txBox="1">
            <a:spLocks noChangeArrowheads="1"/>
          </p:cNvSpPr>
          <p:nvPr/>
        </p:nvSpPr>
        <p:spPr>
          <a:xfrm>
            <a:off x="899592" y="1955973"/>
            <a:ext cx="7261067" cy="399330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n-GB" sz="2000" dirty="0" smtClean="0"/>
              <a:t>Individuals can arrange by contract</a:t>
            </a:r>
          </a:p>
          <a:p>
            <a:pPr>
              <a:lnSpc>
                <a:spcPct val="90000"/>
              </a:lnSpc>
            </a:pPr>
            <a:r>
              <a:rPr lang="en-GB" sz="2000" dirty="0" smtClean="0"/>
              <a:t>Employers or intermediaries carry the risk?</a:t>
            </a:r>
          </a:p>
          <a:p>
            <a:pPr>
              <a:lnSpc>
                <a:spcPct val="90000"/>
              </a:lnSpc>
            </a:pPr>
            <a:r>
              <a:rPr lang="en-GB" sz="2000" dirty="0" smtClean="0"/>
              <a:t>Practice is to gather evidence and this may involve interviewing the contractor. The HMRC  approach the end users and obtain written or oral ‘evidence’ which often appears to support their case against the contractor. </a:t>
            </a:r>
          </a:p>
          <a:p>
            <a:pPr>
              <a:lnSpc>
                <a:spcPct val="90000"/>
              </a:lnSpc>
            </a:pPr>
            <a:r>
              <a:rPr lang="en-GB" sz="2000" dirty="0" smtClean="0"/>
              <a:t>Research legal precedent</a:t>
            </a:r>
          </a:p>
          <a:p>
            <a:pPr>
              <a:lnSpc>
                <a:spcPct val="90000"/>
              </a:lnSpc>
            </a:pPr>
            <a:r>
              <a:rPr lang="en-GB" sz="2000" dirty="0" smtClean="0"/>
              <a:t>Employment Law cases helpful</a:t>
            </a:r>
          </a:p>
          <a:p>
            <a:pPr>
              <a:lnSpc>
                <a:spcPct val="90000"/>
              </a:lnSpc>
            </a:pPr>
            <a:r>
              <a:rPr lang="en-GB" sz="2000" dirty="0" smtClean="0"/>
              <a:t>Balance the Brief – anticipate HMRC arguments</a:t>
            </a:r>
          </a:p>
          <a:p>
            <a:pPr>
              <a:lnSpc>
                <a:spcPct val="90000"/>
              </a:lnSpc>
            </a:pPr>
            <a:r>
              <a:rPr lang="en-GB" sz="2000" dirty="0" smtClean="0"/>
              <a:t>Think of the bigger picture including profit, computation, NIC, VAT and </a:t>
            </a:r>
            <a:r>
              <a:rPr lang="en-US" sz="2000" dirty="0" smtClean="0"/>
              <a:t>CTA10/S455</a:t>
            </a:r>
            <a:endParaRPr lang="en-GB" sz="2000" dirty="0" smtClean="0"/>
          </a:p>
        </p:txBody>
      </p:sp>
    </p:spTree>
    <p:extLst>
      <p:ext uri="{BB962C8B-B14F-4D97-AF65-F5344CB8AC3E}">
        <p14:creationId xmlns:p14="http://schemas.microsoft.com/office/powerpoint/2010/main" val="257484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95536" y="845840"/>
            <a:ext cx="8229600" cy="1143000"/>
          </a:xfrm>
          <a:prstGeom prst="rect">
            <a:avLst/>
          </a:prstGeom>
        </p:spPr>
        <p:txBody>
          <a:bodyPr/>
          <a:lstStyle>
            <a:lvl1pPr algn="l" defTabSz="457200" rtl="0" eaLnBrk="0" fontAlgn="base" hangingPunct="0">
              <a:spcBef>
                <a:spcPct val="0"/>
              </a:spcBef>
              <a:spcAft>
                <a:spcPct val="0"/>
              </a:spcAft>
              <a:defRPr sz="3200" kern="1200">
                <a:solidFill>
                  <a:srgbClr val="4D4E4D"/>
                </a:solidFill>
                <a:latin typeface="Arial"/>
                <a:ea typeface="ＭＳ Ｐゴシック" charset="-128"/>
                <a:cs typeface="Arial"/>
              </a:defRPr>
            </a:lvl1pPr>
            <a:lvl2pPr algn="l" defTabSz="457200" rtl="0" eaLnBrk="0" fontAlgn="base" hangingPunct="0">
              <a:spcBef>
                <a:spcPct val="0"/>
              </a:spcBef>
              <a:spcAft>
                <a:spcPct val="0"/>
              </a:spcAft>
              <a:defRPr sz="3200">
                <a:solidFill>
                  <a:srgbClr val="4D4E4D"/>
                </a:solidFill>
                <a:latin typeface="Arial" charset="0"/>
                <a:ea typeface="ＭＳ Ｐゴシック" charset="-128"/>
              </a:defRPr>
            </a:lvl2pPr>
            <a:lvl3pPr algn="l" defTabSz="457200" rtl="0" eaLnBrk="0" fontAlgn="base" hangingPunct="0">
              <a:spcBef>
                <a:spcPct val="0"/>
              </a:spcBef>
              <a:spcAft>
                <a:spcPct val="0"/>
              </a:spcAft>
              <a:defRPr sz="3200">
                <a:solidFill>
                  <a:srgbClr val="4D4E4D"/>
                </a:solidFill>
                <a:latin typeface="Arial" charset="0"/>
                <a:ea typeface="ＭＳ Ｐゴシック" charset="-128"/>
              </a:defRPr>
            </a:lvl3pPr>
            <a:lvl4pPr algn="l" defTabSz="457200" rtl="0" eaLnBrk="0" fontAlgn="base" hangingPunct="0">
              <a:spcBef>
                <a:spcPct val="0"/>
              </a:spcBef>
              <a:spcAft>
                <a:spcPct val="0"/>
              </a:spcAft>
              <a:defRPr sz="3200">
                <a:solidFill>
                  <a:srgbClr val="4D4E4D"/>
                </a:solidFill>
                <a:latin typeface="Arial" charset="0"/>
                <a:ea typeface="ＭＳ Ｐゴシック" charset="-128"/>
              </a:defRPr>
            </a:lvl4pPr>
            <a:lvl5pPr algn="l" defTabSz="457200" rtl="0" eaLnBrk="0" fontAlgn="base" hangingPunct="0">
              <a:spcBef>
                <a:spcPct val="0"/>
              </a:spcBef>
              <a:spcAft>
                <a:spcPct val="0"/>
              </a:spcAft>
              <a:defRPr sz="3200">
                <a:solidFill>
                  <a:srgbClr val="4D4E4D"/>
                </a:solidFill>
                <a:latin typeface="Arial" charset="0"/>
                <a:ea typeface="ＭＳ Ｐゴシック" charset="-128"/>
              </a:defRPr>
            </a:lvl5pPr>
            <a:lvl6pPr marL="457200" algn="l" defTabSz="457200" rtl="0" fontAlgn="base">
              <a:spcBef>
                <a:spcPct val="0"/>
              </a:spcBef>
              <a:spcAft>
                <a:spcPct val="0"/>
              </a:spcAft>
              <a:defRPr sz="3200">
                <a:solidFill>
                  <a:schemeClr val="tx1"/>
                </a:solidFill>
                <a:latin typeface="Arial" charset="0"/>
                <a:ea typeface="ＭＳ Ｐゴシック" charset="-128"/>
              </a:defRPr>
            </a:lvl6pPr>
            <a:lvl7pPr marL="914400" algn="l" defTabSz="457200" rtl="0" fontAlgn="base">
              <a:spcBef>
                <a:spcPct val="0"/>
              </a:spcBef>
              <a:spcAft>
                <a:spcPct val="0"/>
              </a:spcAft>
              <a:defRPr sz="3200">
                <a:solidFill>
                  <a:schemeClr val="tx1"/>
                </a:solidFill>
                <a:latin typeface="Arial" charset="0"/>
                <a:ea typeface="ＭＳ Ｐゴシック" charset="-128"/>
              </a:defRPr>
            </a:lvl7pPr>
            <a:lvl8pPr marL="1371600" algn="l" defTabSz="457200" rtl="0" fontAlgn="base">
              <a:spcBef>
                <a:spcPct val="0"/>
              </a:spcBef>
              <a:spcAft>
                <a:spcPct val="0"/>
              </a:spcAft>
              <a:defRPr sz="3200">
                <a:solidFill>
                  <a:schemeClr val="tx1"/>
                </a:solidFill>
                <a:latin typeface="Arial" charset="0"/>
                <a:ea typeface="ＭＳ Ｐゴシック" charset="-128"/>
              </a:defRPr>
            </a:lvl8pPr>
            <a:lvl9pPr marL="1828800" algn="l" defTabSz="457200" rtl="0" fontAlgn="base">
              <a:spcBef>
                <a:spcPct val="0"/>
              </a:spcBef>
              <a:spcAft>
                <a:spcPct val="0"/>
              </a:spcAft>
              <a:defRPr sz="3200">
                <a:solidFill>
                  <a:schemeClr val="tx1"/>
                </a:solidFill>
                <a:latin typeface="Arial" charset="0"/>
                <a:ea typeface="ＭＳ Ｐゴシック" charset="-128"/>
              </a:defRPr>
            </a:lvl9pPr>
          </a:lstStyle>
          <a:p>
            <a:r>
              <a:rPr lang="en-GB" dirty="0" smtClean="0"/>
              <a:t>	Status</a:t>
            </a:r>
            <a:endParaRPr lang="en-US" dirty="0"/>
          </a:p>
        </p:txBody>
      </p:sp>
      <p:sp>
        <p:nvSpPr>
          <p:cNvPr id="4" name="Content Placeholder 2"/>
          <p:cNvSpPr txBox="1">
            <a:spLocks/>
          </p:cNvSpPr>
          <p:nvPr/>
        </p:nvSpPr>
        <p:spPr>
          <a:xfrm>
            <a:off x="899592" y="1916832"/>
            <a:ext cx="8229600" cy="4525963"/>
          </a:xfrm>
          <a:prstGeom prst="rect">
            <a:avLst/>
          </a:prstGeom>
        </p:spPr>
        <p:txBody>
          <a:bodyPr>
            <a:normAutofit/>
          </a:bodyPr>
          <a:lstStyle>
            <a:lvl1pPr marL="342900" indent="-342900" algn="l" defTabSz="457200" rtl="0" eaLnBrk="0" fontAlgn="base" hangingPunct="0">
              <a:spcBef>
                <a:spcPct val="20000"/>
              </a:spcBef>
              <a:spcAft>
                <a:spcPct val="0"/>
              </a:spcAft>
              <a:buFont typeface="Arial" charset="0"/>
              <a:buChar char="•"/>
              <a:defRPr sz="2400" kern="1200">
                <a:solidFill>
                  <a:schemeClr val="tx1"/>
                </a:solidFill>
                <a:latin typeface="Arial"/>
                <a:ea typeface="ＭＳ Ｐゴシック" charset="-128"/>
                <a:cs typeface="Arial"/>
              </a:defRPr>
            </a:lvl1pPr>
            <a:lvl2pPr marL="742950" indent="-28575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128"/>
                <a:cs typeface="Arial"/>
              </a:defRPr>
            </a:lvl2pPr>
            <a:lvl3pPr marL="1143000" indent="-228600" algn="l" defTabSz="457200" rtl="0" eaLnBrk="0" fontAlgn="base" hangingPunct="0">
              <a:spcBef>
                <a:spcPct val="20000"/>
              </a:spcBef>
              <a:spcAft>
                <a:spcPct val="0"/>
              </a:spcAft>
              <a:buFont typeface="Arial" charset="0"/>
              <a:buChar char="•"/>
              <a:defRPr kern="1200">
                <a:solidFill>
                  <a:schemeClr val="tx1"/>
                </a:solidFill>
                <a:latin typeface="Arial"/>
                <a:ea typeface="ＭＳ Ｐゴシック" charset="-128"/>
                <a:cs typeface="Arial"/>
              </a:defRPr>
            </a:lvl3pPr>
            <a:lvl4pPr marL="1600200" indent="-228600" algn="l" defTabSz="457200" rtl="0" eaLnBrk="0" fontAlgn="base" hangingPunct="0">
              <a:spcBef>
                <a:spcPct val="20000"/>
              </a:spcBef>
              <a:spcAft>
                <a:spcPct val="0"/>
              </a:spcAft>
              <a:buFont typeface="Arial" charset="0"/>
              <a:buChar char="–"/>
              <a:defRPr sz="1600" kern="1200">
                <a:solidFill>
                  <a:schemeClr val="tx1"/>
                </a:solidFill>
                <a:latin typeface="Arial"/>
                <a:ea typeface="ＭＳ Ｐゴシック" charset="-128"/>
                <a:cs typeface="Arial"/>
              </a:defRPr>
            </a:lvl4pPr>
            <a:lvl5pPr marL="2057400" indent="-228600" algn="l" defTabSz="457200" rtl="0" eaLnBrk="0" fontAlgn="base" hangingPunct="0">
              <a:spcBef>
                <a:spcPct val="20000"/>
              </a:spcBef>
              <a:spcAft>
                <a:spcPct val="0"/>
              </a:spcAft>
              <a:buFont typeface="Arial" charset="0"/>
              <a:buChar char="»"/>
              <a:defRPr sz="1600" kern="1200">
                <a:solidFill>
                  <a:schemeClr val="tx1"/>
                </a:solidFill>
                <a:latin typeface="Arial"/>
                <a:ea typeface="ＭＳ Ｐゴシック"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2000" dirty="0" smtClean="0"/>
              <a:t>Matter of contractual arrangement</a:t>
            </a:r>
          </a:p>
          <a:p>
            <a:r>
              <a:rPr lang="en-GB" sz="2000" dirty="0" smtClean="0"/>
              <a:t>NIC loss estimated at £2bn for incorrect status</a:t>
            </a:r>
          </a:p>
          <a:p>
            <a:r>
              <a:rPr lang="en-GB" sz="2000" dirty="0" smtClean="0"/>
              <a:t>Certainty is achievable</a:t>
            </a:r>
          </a:p>
          <a:p>
            <a:r>
              <a:rPr lang="en-GB" sz="2000" dirty="0" smtClean="0"/>
              <a:t>Mutuality of Obligation</a:t>
            </a:r>
          </a:p>
          <a:p>
            <a:r>
              <a:rPr lang="en-GB" sz="2000" dirty="0" smtClean="0"/>
              <a:t>Substitution</a:t>
            </a:r>
          </a:p>
          <a:p>
            <a:r>
              <a:rPr lang="en-GB" sz="2000" dirty="0" smtClean="0"/>
              <a:t>Working pattern </a:t>
            </a:r>
          </a:p>
          <a:p>
            <a:r>
              <a:rPr lang="en-GB" sz="2000" dirty="0" smtClean="0"/>
              <a:t>Control</a:t>
            </a:r>
          </a:p>
          <a:p>
            <a:r>
              <a:rPr lang="en-GB" sz="2000" dirty="0" smtClean="0"/>
              <a:t>Mixed status possible </a:t>
            </a:r>
            <a:endParaRPr lang="en-US" sz="2000" dirty="0"/>
          </a:p>
        </p:txBody>
      </p:sp>
    </p:spTree>
    <p:extLst>
      <p:ext uri="{BB962C8B-B14F-4D97-AF65-F5344CB8AC3E}">
        <p14:creationId xmlns:p14="http://schemas.microsoft.com/office/powerpoint/2010/main" val="2552087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000646" y="557808"/>
            <a:ext cx="7243762" cy="1143000"/>
          </a:xfrm>
        </p:spPr>
        <p:txBody>
          <a:bodyPr/>
          <a:lstStyle/>
          <a:p>
            <a:r>
              <a:rPr lang="en-GB" dirty="0" smtClean="0"/>
              <a:t>Mixed Status</a:t>
            </a:r>
            <a:endParaRPr lang="en-US" dirty="0"/>
          </a:p>
        </p:txBody>
      </p:sp>
      <p:sp>
        <p:nvSpPr>
          <p:cNvPr id="5" name="Content Placeholder 2"/>
          <p:cNvSpPr txBox="1">
            <a:spLocks/>
          </p:cNvSpPr>
          <p:nvPr/>
        </p:nvSpPr>
        <p:spPr>
          <a:xfrm>
            <a:off x="899592" y="1927373"/>
            <a:ext cx="7243762" cy="4525963"/>
          </a:xfrm>
          <a:prstGeom prst="rect">
            <a:avLst/>
          </a:prstGeom>
        </p:spPr>
        <p:txBody>
          <a:bodyPr/>
          <a:lstStyle>
            <a:lvl1pPr marL="0" indent="0" algn="l" defTabSz="914400" rtl="0" eaLnBrk="1" latinLnBrk="0" hangingPunct="1">
              <a:spcBef>
                <a:spcPct val="20000"/>
              </a:spcBef>
              <a:buFont typeface="Arial" pitchFamily="34" charset="0"/>
              <a:buNone/>
              <a:defRPr sz="2000" b="1" kern="1200">
                <a:solidFill>
                  <a:schemeClr val="tx2"/>
                </a:solidFill>
                <a:latin typeface="+mn-lt"/>
                <a:ea typeface="+mn-ea"/>
                <a:cs typeface="+mn-cs"/>
              </a:defRPr>
            </a:lvl1pPr>
            <a:lvl2pPr marL="0" indent="0" algn="l" defTabSz="914400" rtl="0" eaLnBrk="1" latinLnBrk="0" hangingPunct="1">
              <a:spcBef>
                <a:spcPct val="20000"/>
              </a:spcBef>
              <a:buFont typeface="Arial" pitchFamily="34" charset="0"/>
              <a:buNone/>
              <a:defRPr sz="1800" b="0" kern="1200">
                <a:solidFill>
                  <a:schemeClr val="tx1"/>
                </a:solidFill>
                <a:latin typeface="+mn-lt"/>
                <a:ea typeface="+mn-ea"/>
                <a:cs typeface="+mn-cs"/>
              </a:defRPr>
            </a:lvl2pPr>
            <a:lvl3pPr marL="285750" indent="-285750" algn="l" defTabSz="914400" rtl="0" eaLnBrk="1" latinLnBrk="0" hangingPunct="1">
              <a:spcBef>
                <a:spcPct val="20000"/>
              </a:spcBef>
              <a:buFont typeface="Arial" pitchFamily="34" charset="0"/>
              <a:buChar char="•"/>
              <a:defRPr sz="1800" b="0" kern="1200">
                <a:solidFill>
                  <a:schemeClr val="tx1"/>
                </a:solidFill>
                <a:latin typeface="+mn-lt"/>
                <a:ea typeface="+mn-ea"/>
                <a:cs typeface="+mn-cs"/>
              </a:defRPr>
            </a:lvl3pPr>
            <a:lvl4pPr marL="542925" indent="-276225"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76225" indent="-276225" algn="l" defTabSz="914400" rtl="0" eaLnBrk="1" latinLnBrk="0" hangingPunct="1">
              <a:spcBef>
                <a:spcPct val="20000"/>
              </a:spcBef>
              <a:buFont typeface="+mj-lt"/>
              <a:buAutoNum type="arabicPeriod"/>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342900"/>
            <a:r>
              <a:rPr lang="en-GB" dirty="0" err="1" smtClean="0"/>
              <a:t>Sidwick</a:t>
            </a:r>
            <a:r>
              <a:rPr lang="en-GB" dirty="0" smtClean="0"/>
              <a:t> &amp; Matthews</a:t>
            </a:r>
          </a:p>
          <a:p>
            <a:pPr marL="342900" lvl="1" indent="-342900"/>
            <a:r>
              <a:rPr lang="en-GB" dirty="0" smtClean="0"/>
              <a:t>Davies –</a:t>
            </a:r>
            <a:r>
              <a:rPr lang="en-GB" i="1" dirty="0" smtClean="0"/>
              <a:t>v- </a:t>
            </a:r>
            <a:r>
              <a:rPr lang="en-GB" dirty="0" smtClean="0"/>
              <a:t>Braithwaite 1933 18 TC 198</a:t>
            </a:r>
          </a:p>
          <a:p>
            <a:pPr marL="342900" lvl="1" indent="-342900"/>
            <a:r>
              <a:rPr lang="en-GB" dirty="0" smtClean="0"/>
              <a:t>B J Kent v HMRC 2010 UK FTT 358</a:t>
            </a:r>
          </a:p>
          <a:p>
            <a:pPr marL="342900" lvl="1" indent="-342900"/>
            <a:r>
              <a:rPr lang="en-GB" dirty="0" smtClean="0"/>
              <a:t>CIR v Brander &amp; Cruickshank 46 TC 574</a:t>
            </a:r>
          </a:p>
          <a:p>
            <a:pPr marL="342900" lvl="1" indent="-342900"/>
            <a:r>
              <a:rPr lang="en-GB" dirty="0" smtClean="0"/>
              <a:t>McManus v Griffiths  [1997] BTC 412,</a:t>
            </a:r>
          </a:p>
          <a:p>
            <a:pPr marL="342900" lvl="1" indent="-342900"/>
            <a:r>
              <a:rPr lang="en-GB" b="1" dirty="0" err="1" smtClean="0"/>
              <a:t>Mohinder</a:t>
            </a:r>
            <a:r>
              <a:rPr lang="en-GB" b="1" dirty="0" smtClean="0"/>
              <a:t> Singh v Revenue &amp; Customs [2011] UKFTT 707</a:t>
            </a:r>
            <a:endParaRPr lang="en-US" dirty="0" smtClean="0"/>
          </a:p>
          <a:p>
            <a:pPr marL="342900" lvl="1" indent="-342900"/>
            <a:r>
              <a:rPr lang="en-GB" dirty="0" smtClean="0"/>
              <a:t>Dr Amir Ali </a:t>
            </a:r>
            <a:r>
              <a:rPr lang="en-GB" b="1" dirty="0" smtClean="0"/>
              <a:t> Majid </a:t>
            </a:r>
            <a:r>
              <a:rPr lang="en-GB" dirty="0" smtClean="0"/>
              <a:t> v Revenue &amp; Customs </a:t>
            </a:r>
          </a:p>
          <a:p>
            <a:pPr lvl="1"/>
            <a:r>
              <a:rPr lang="en-GB" dirty="0" smtClean="0"/>
              <a:t>	[2012] UKFTT 144 </a:t>
            </a:r>
          </a:p>
          <a:p>
            <a:pPr marL="342900" lvl="1" indent="-342900"/>
            <a:r>
              <a:rPr lang="en-GB" dirty="0" smtClean="0"/>
              <a:t>Mr T </a:t>
            </a:r>
            <a:r>
              <a:rPr lang="en-GB" b="1" dirty="0" smtClean="0"/>
              <a:t> Coffey </a:t>
            </a:r>
            <a:r>
              <a:rPr lang="en-GB" dirty="0" smtClean="0"/>
              <a:t> t/a </a:t>
            </a:r>
            <a:r>
              <a:rPr lang="en-GB" b="1" dirty="0" smtClean="0"/>
              <a:t> Coffey </a:t>
            </a:r>
            <a:r>
              <a:rPr lang="en-GB" dirty="0" smtClean="0"/>
              <a:t> Builders </a:t>
            </a:r>
          </a:p>
          <a:p>
            <a:pPr lvl="1"/>
            <a:r>
              <a:rPr lang="en-GB" dirty="0" smtClean="0"/>
              <a:t>Dr M </a:t>
            </a:r>
            <a:r>
              <a:rPr lang="en-GB" dirty="0" err="1" smtClean="0"/>
              <a:t>Selvarajan</a:t>
            </a:r>
            <a:r>
              <a:rPr lang="en-GB" dirty="0" smtClean="0"/>
              <a:t> v Revenue &amp; Customs 2012] UKFTT 193 </a:t>
            </a:r>
          </a:p>
          <a:p>
            <a:pPr lvl="1"/>
            <a:endParaRPr lang="en-GB" dirty="0" smtClean="0"/>
          </a:p>
          <a:p>
            <a:endParaRPr lang="en-US" dirty="0"/>
          </a:p>
        </p:txBody>
      </p:sp>
    </p:spTree>
    <p:extLst>
      <p:ext uri="{BB962C8B-B14F-4D97-AF65-F5344CB8AC3E}">
        <p14:creationId xmlns:p14="http://schemas.microsoft.com/office/powerpoint/2010/main" val="2555419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txBox="1">
            <a:spLocks noChangeArrowheads="1"/>
          </p:cNvSpPr>
          <p:nvPr/>
        </p:nvSpPr>
        <p:spPr>
          <a:xfrm>
            <a:off x="-1260648" y="701824"/>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dirty="0" smtClean="0"/>
              <a:t>Status : risk areas</a:t>
            </a:r>
          </a:p>
        </p:txBody>
      </p:sp>
      <p:sp>
        <p:nvSpPr>
          <p:cNvPr id="4" name="Rectangle 6"/>
          <p:cNvSpPr txBox="1">
            <a:spLocks noChangeArrowheads="1"/>
          </p:cNvSpPr>
          <p:nvPr/>
        </p:nvSpPr>
        <p:spPr>
          <a:xfrm>
            <a:off x="3995936" y="1484784"/>
            <a:ext cx="3466728" cy="388508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n-GB" sz="2400" dirty="0" smtClean="0"/>
              <a:t>CIS</a:t>
            </a:r>
          </a:p>
          <a:p>
            <a:pPr>
              <a:lnSpc>
                <a:spcPct val="90000"/>
              </a:lnSpc>
            </a:pPr>
            <a:r>
              <a:rPr lang="en-GB" sz="2400" dirty="0" smtClean="0"/>
              <a:t>IT Systems</a:t>
            </a:r>
          </a:p>
          <a:p>
            <a:pPr>
              <a:lnSpc>
                <a:spcPct val="90000"/>
              </a:lnSpc>
            </a:pPr>
            <a:r>
              <a:rPr lang="en-GB" sz="2400" dirty="0" smtClean="0"/>
              <a:t>IT Programmers</a:t>
            </a:r>
          </a:p>
          <a:p>
            <a:pPr>
              <a:lnSpc>
                <a:spcPct val="90000"/>
              </a:lnSpc>
            </a:pPr>
            <a:r>
              <a:rPr lang="en-GB" sz="2400" dirty="0" smtClean="0"/>
              <a:t>Consultants</a:t>
            </a:r>
          </a:p>
          <a:p>
            <a:pPr>
              <a:lnSpc>
                <a:spcPct val="90000"/>
              </a:lnSpc>
            </a:pPr>
            <a:r>
              <a:rPr lang="en-GB" sz="2400" dirty="0" smtClean="0"/>
              <a:t>Locums and dentists</a:t>
            </a:r>
          </a:p>
          <a:p>
            <a:pPr>
              <a:lnSpc>
                <a:spcPct val="90000"/>
              </a:lnSpc>
            </a:pPr>
            <a:r>
              <a:rPr lang="en-GB" sz="2400" dirty="0" smtClean="0"/>
              <a:t>Carpet fitters</a:t>
            </a:r>
          </a:p>
          <a:p>
            <a:pPr>
              <a:lnSpc>
                <a:spcPct val="90000"/>
              </a:lnSpc>
            </a:pPr>
            <a:r>
              <a:rPr lang="en-GB" sz="2400" dirty="0" smtClean="0"/>
              <a:t>Entertainment</a:t>
            </a:r>
          </a:p>
          <a:p>
            <a:pPr>
              <a:lnSpc>
                <a:spcPct val="90000"/>
              </a:lnSpc>
            </a:pPr>
            <a:r>
              <a:rPr lang="en-GB" sz="2400" dirty="0" smtClean="0"/>
              <a:t>TV Camera operators</a:t>
            </a:r>
          </a:p>
          <a:p>
            <a:pPr>
              <a:lnSpc>
                <a:spcPct val="90000"/>
              </a:lnSpc>
            </a:pPr>
            <a:r>
              <a:rPr lang="en-GB" sz="2400" dirty="0" smtClean="0"/>
              <a:t>Journalists</a:t>
            </a:r>
          </a:p>
          <a:p>
            <a:pPr>
              <a:lnSpc>
                <a:spcPct val="90000"/>
              </a:lnSpc>
            </a:pPr>
            <a:r>
              <a:rPr lang="en-GB" sz="2400" dirty="0" smtClean="0"/>
              <a:t>Lorry &amp; delivery drivers</a:t>
            </a:r>
          </a:p>
          <a:p>
            <a:pPr>
              <a:lnSpc>
                <a:spcPct val="90000"/>
              </a:lnSpc>
            </a:pPr>
            <a:r>
              <a:rPr lang="en-GB" sz="2400" dirty="0" smtClean="0"/>
              <a:t>Agricultural workers</a:t>
            </a:r>
          </a:p>
          <a:p>
            <a:pPr>
              <a:lnSpc>
                <a:spcPct val="90000"/>
              </a:lnSpc>
            </a:pPr>
            <a:r>
              <a:rPr lang="en-GB" sz="2400" dirty="0" smtClean="0"/>
              <a:t>‘Casual’ workers</a:t>
            </a:r>
          </a:p>
        </p:txBody>
      </p:sp>
      <p:sp>
        <p:nvSpPr>
          <p:cNvPr id="5" name="Text Box 8"/>
          <p:cNvSpPr txBox="1">
            <a:spLocks noChangeArrowheads="1"/>
          </p:cNvSpPr>
          <p:nvPr/>
        </p:nvSpPr>
        <p:spPr bwMode="auto">
          <a:xfrm>
            <a:off x="970608" y="2133600"/>
            <a:ext cx="288131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GB" dirty="0"/>
              <a:t>This contract needs careful consideration</a:t>
            </a:r>
          </a:p>
        </p:txBody>
      </p:sp>
    </p:spTree>
    <p:extLst>
      <p:ext uri="{BB962C8B-B14F-4D97-AF65-F5344CB8AC3E}">
        <p14:creationId xmlns:p14="http://schemas.microsoft.com/office/powerpoint/2010/main" val="1494911801"/>
      </p:ext>
    </p:extLst>
  </p:cSld>
  <p:clrMapOvr>
    <a:masterClrMapping/>
  </p:clrMapOvr>
</p:sld>
</file>

<file path=ppt/theme/theme1.xml><?xml version="1.0" encoding="utf-8"?>
<a:theme xmlns:a="http://schemas.openxmlformats.org/drawingml/2006/main" name="Corporate powerpoint 2015">
  <a:themeElements>
    <a:clrScheme name="AAT Colours">
      <a:dk1>
        <a:sysClr val="windowText" lastClr="000000"/>
      </a:dk1>
      <a:lt1>
        <a:sysClr val="window" lastClr="FFFFFF"/>
      </a:lt1>
      <a:dk2>
        <a:srgbClr val="7C7C7B"/>
      </a:dk2>
      <a:lt2>
        <a:srgbClr val="FFFFFF"/>
      </a:lt2>
      <a:accent1>
        <a:srgbClr val="00AB4E"/>
      </a:accent1>
      <a:accent2>
        <a:srgbClr val="82CEC1"/>
      </a:accent2>
      <a:accent3>
        <a:srgbClr val="00B6DE"/>
      </a:accent3>
      <a:accent4>
        <a:srgbClr val="672F87"/>
      </a:accent4>
      <a:accent5>
        <a:srgbClr val="FFC222"/>
      </a:accent5>
      <a:accent6>
        <a:srgbClr val="D15980"/>
      </a:accent6>
      <a:hlink>
        <a:srgbClr val="00AB4E"/>
      </a:hlink>
      <a:folHlink>
        <a:srgbClr val="7C7C7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Corporate powerpoint 2015</Template>
  <TotalTime>225</TotalTime>
  <Words>1079</Words>
  <Application>Microsoft Office PowerPoint</Application>
  <PresentationFormat>On-screen Show (4:3)</PresentationFormat>
  <Paragraphs>181</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Corporate powerpoint 2015</vt:lpstr>
      <vt:lpstr>Employment Status:  How to achieve self employment</vt:lpstr>
      <vt:lpstr>Contents</vt:lpstr>
      <vt:lpstr>PowerPoint Presentation</vt:lpstr>
      <vt:lpstr>PowerPoint Presentation</vt:lpstr>
      <vt:lpstr>PowerPoint Presentation</vt:lpstr>
      <vt:lpstr>PowerPoint Presentation</vt:lpstr>
      <vt:lpstr>PowerPoint Presentation</vt:lpstr>
      <vt:lpstr>Mixed Status</vt:lpstr>
      <vt:lpstr>PowerPoint Presentation</vt:lpstr>
      <vt:lpstr>PowerPoint Presentation</vt:lpstr>
      <vt:lpstr>PowerPoint Presentation</vt:lpstr>
      <vt:lpstr>PowerPoint Presentation</vt:lpstr>
      <vt:lpstr>PowerPoint Presentation</vt:lpstr>
      <vt:lpstr>HMRC Business entity guidance 6-12 tests</vt:lpstr>
      <vt:lpstr>HMRC business entity tests 7-12</vt:lpstr>
      <vt:lpstr>PowerPoint Presentation</vt:lpstr>
      <vt:lpstr>PowerPoint Presentation</vt:lpstr>
      <vt:lpstr>Questions?</vt:lpstr>
      <vt:lpstr>Disclaimer</vt:lpstr>
    </vt:vector>
  </TitlesOfParts>
  <Company>ICAS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Employment Status:  How to achieve self employment</dc:title>
  <dc:creator>Derek Alllen</dc:creator>
  <cp:lastModifiedBy>Jamie Doherty</cp:lastModifiedBy>
  <cp:revision>16</cp:revision>
  <cp:lastPrinted>2015-09-09T19:36:30Z</cp:lastPrinted>
  <dcterms:created xsi:type="dcterms:W3CDTF">2015-09-09T17:28:19Z</dcterms:created>
  <dcterms:modified xsi:type="dcterms:W3CDTF">2015-09-17T17:15:02Z</dcterms:modified>
</cp:coreProperties>
</file>