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6.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7.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sldIdLst>
    <p:sldId id="285" r:id="rId2"/>
    <p:sldId id="352" r:id="rId3"/>
    <p:sldId id="298" r:id="rId4"/>
    <p:sldId id="299" r:id="rId5"/>
    <p:sldId id="300" r:id="rId6"/>
    <p:sldId id="301" r:id="rId7"/>
    <p:sldId id="302" r:id="rId8"/>
    <p:sldId id="303" r:id="rId9"/>
    <p:sldId id="305" r:id="rId10"/>
    <p:sldId id="304" r:id="rId11"/>
    <p:sldId id="372" r:id="rId12"/>
    <p:sldId id="373" r:id="rId13"/>
    <p:sldId id="307" r:id="rId14"/>
    <p:sldId id="308" r:id="rId15"/>
    <p:sldId id="309" r:id="rId16"/>
    <p:sldId id="310" r:id="rId17"/>
    <p:sldId id="311" r:id="rId18"/>
    <p:sldId id="314" r:id="rId19"/>
    <p:sldId id="315" r:id="rId20"/>
    <p:sldId id="312" r:id="rId21"/>
    <p:sldId id="313" r:id="rId22"/>
    <p:sldId id="316" r:id="rId23"/>
    <p:sldId id="317" r:id="rId24"/>
    <p:sldId id="346" r:id="rId25"/>
    <p:sldId id="347" r:id="rId26"/>
    <p:sldId id="374" r:id="rId27"/>
    <p:sldId id="319" r:id="rId28"/>
    <p:sldId id="320" r:id="rId29"/>
    <p:sldId id="321" r:id="rId30"/>
    <p:sldId id="322" r:id="rId31"/>
    <p:sldId id="323" r:id="rId32"/>
    <p:sldId id="324" r:id="rId33"/>
    <p:sldId id="325" r:id="rId34"/>
    <p:sldId id="326" r:id="rId35"/>
    <p:sldId id="327" r:id="rId36"/>
    <p:sldId id="328" r:id="rId37"/>
    <p:sldId id="329" r:id="rId38"/>
    <p:sldId id="330" r:id="rId39"/>
    <p:sldId id="331" r:id="rId40"/>
    <p:sldId id="332" r:id="rId41"/>
    <p:sldId id="333" r:id="rId42"/>
    <p:sldId id="334" r:id="rId43"/>
    <p:sldId id="335" r:id="rId44"/>
    <p:sldId id="339" r:id="rId45"/>
    <p:sldId id="375" r:id="rId46"/>
    <p:sldId id="337" r:id="rId47"/>
    <p:sldId id="338" r:id="rId48"/>
    <p:sldId id="341" r:id="rId49"/>
    <p:sldId id="351" r:id="rId50"/>
    <p:sldId id="340" r:id="rId51"/>
    <p:sldId id="348" r:id="rId52"/>
    <p:sldId id="349" r:id="rId53"/>
    <p:sldId id="378" r:id="rId54"/>
    <p:sldId id="376" r:id="rId55"/>
    <p:sldId id="377"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B4E"/>
    <a:srgbClr val="DDFFEC"/>
    <a:srgbClr val="0AA7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76" autoAdjust="0"/>
    <p:restoredTop sz="94643" autoAdjust="0"/>
  </p:normalViewPr>
  <p:slideViewPr>
    <p:cSldViewPr snapToObjects="1">
      <p:cViewPr>
        <p:scale>
          <a:sx n="77" d="100"/>
          <a:sy n="77" d="100"/>
        </p:scale>
        <p:origin x="-2724" y="-900"/>
      </p:cViewPr>
      <p:guideLst>
        <p:guide orient="horz" pos="960"/>
        <p:guide orient="horz" pos="1296"/>
        <p:guide orient="horz" pos="3600"/>
        <p:guide pos="2928"/>
        <p:guide pos="5568"/>
        <p:guide pos="192"/>
        <p:guide pos="3072"/>
        <p:guide pos="432"/>
        <p:guide pos="1248"/>
        <p:guide pos="5280"/>
      </p:guideLst>
    </p:cSldViewPr>
  </p:slideViewPr>
  <p:notesTextViewPr>
    <p:cViewPr>
      <p:scale>
        <a:sx n="100" d="100"/>
        <a:sy n="100" d="100"/>
      </p:scale>
      <p:origin x="0" y="0"/>
    </p:cViewPr>
  </p:notesTextViewPr>
  <p:sorterViewPr>
    <p:cViewPr>
      <p:scale>
        <a:sx n="100" d="100"/>
        <a:sy n="100" d="100"/>
      </p:scale>
      <p:origin x="0" y="1095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1F0378-80D3-4C9A-A7E4-C8DF088C9F4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71C58D13-EA88-43BA-B2D9-4BA5E74C5B08}">
      <dgm:prSet phldrT="[Text]"/>
      <dgm:spPr/>
      <dgm:t>
        <a:bodyPr/>
        <a:lstStyle/>
        <a:p>
          <a:r>
            <a:rPr lang="en-GB" dirty="0" smtClean="0"/>
            <a:t>Receipts and payments</a:t>
          </a:r>
          <a:endParaRPr lang="en-GB" dirty="0"/>
        </a:p>
      </dgm:t>
    </dgm:pt>
    <dgm:pt modelId="{3558E991-9793-461D-AC72-6B609AB96023}" type="parTrans" cxnId="{3348E215-3954-4565-81F9-9C3DC8FE3904}">
      <dgm:prSet/>
      <dgm:spPr/>
      <dgm:t>
        <a:bodyPr/>
        <a:lstStyle/>
        <a:p>
          <a:endParaRPr lang="en-GB"/>
        </a:p>
      </dgm:t>
    </dgm:pt>
    <dgm:pt modelId="{53B9E406-1E65-45C6-AC7C-004105E21302}" type="sibTrans" cxnId="{3348E215-3954-4565-81F9-9C3DC8FE3904}">
      <dgm:prSet/>
      <dgm:spPr/>
      <dgm:t>
        <a:bodyPr/>
        <a:lstStyle/>
        <a:p>
          <a:endParaRPr lang="en-GB"/>
        </a:p>
      </dgm:t>
    </dgm:pt>
    <dgm:pt modelId="{B8A2A409-0071-4ECC-A43D-11AD4D1473C9}">
      <dgm:prSet phldrT="[Text]"/>
      <dgm:spPr/>
      <dgm:t>
        <a:bodyPr/>
        <a:lstStyle/>
        <a:p>
          <a:r>
            <a:rPr lang="en-GB" dirty="0" smtClean="0"/>
            <a:t>Micro entities</a:t>
          </a:r>
          <a:endParaRPr lang="en-GB" dirty="0"/>
        </a:p>
      </dgm:t>
    </dgm:pt>
    <dgm:pt modelId="{48566525-0882-4CE7-8D21-38B053572423}" type="parTrans" cxnId="{CDFA19AF-1693-4204-B244-9F39A57BE776}">
      <dgm:prSet/>
      <dgm:spPr/>
      <dgm:t>
        <a:bodyPr/>
        <a:lstStyle/>
        <a:p>
          <a:endParaRPr lang="en-GB"/>
        </a:p>
      </dgm:t>
    </dgm:pt>
    <dgm:pt modelId="{129C8F3F-DF5C-4B33-9CBA-7D89E815E705}" type="sibTrans" cxnId="{CDFA19AF-1693-4204-B244-9F39A57BE776}">
      <dgm:prSet/>
      <dgm:spPr/>
      <dgm:t>
        <a:bodyPr/>
        <a:lstStyle/>
        <a:p>
          <a:endParaRPr lang="en-GB"/>
        </a:p>
      </dgm:t>
    </dgm:pt>
    <dgm:pt modelId="{35A972A1-FE65-4893-ADA0-02E2453CE0CE}">
      <dgm:prSet phldrT="[Text]" custT="1"/>
      <dgm:spPr/>
      <dgm:t>
        <a:bodyPr/>
        <a:lstStyle/>
        <a:p>
          <a:r>
            <a:rPr lang="en-GB" sz="1600" dirty="0" smtClean="0"/>
            <a:t>Not available to charities or companies within a charity group</a:t>
          </a:r>
          <a:endParaRPr lang="en-GB" sz="1600" dirty="0"/>
        </a:p>
      </dgm:t>
    </dgm:pt>
    <dgm:pt modelId="{B7398BEE-0B3A-4B77-BAF3-A0E8F169724E}" type="parTrans" cxnId="{EB0BB61D-C13E-45D6-8BD6-C06D5DF62332}">
      <dgm:prSet/>
      <dgm:spPr/>
      <dgm:t>
        <a:bodyPr/>
        <a:lstStyle/>
        <a:p>
          <a:endParaRPr lang="en-GB"/>
        </a:p>
      </dgm:t>
    </dgm:pt>
    <dgm:pt modelId="{AD7359E1-E73B-4EC9-A205-6DA56F4FC540}" type="sibTrans" cxnId="{EB0BB61D-C13E-45D6-8BD6-C06D5DF62332}">
      <dgm:prSet/>
      <dgm:spPr/>
      <dgm:t>
        <a:bodyPr/>
        <a:lstStyle/>
        <a:p>
          <a:endParaRPr lang="en-GB"/>
        </a:p>
      </dgm:t>
    </dgm:pt>
    <dgm:pt modelId="{D264692B-527D-4C95-B67A-C28E11FCBC2A}">
      <dgm:prSet phldrT="[Text]"/>
      <dgm:spPr/>
      <dgm:t>
        <a:bodyPr/>
        <a:lstStyle/>
        <a:p>
          <a:r>
            <a:rPr lang="en-GB" dirty="0" smtClean="0"/>
            <a:t>FRSSE</a:t>
          </a:r>
          <a:endParaRPr lang="en-GB" dirty="0"/>
        </a:p>
      </dgm:t>
    </dgm:pt>
    <dgm:pt modelId="{76C0E197-EADE-4809-9E25-4541A1655490}" type="parTrans" cxnId="{D0D53815-B6DD-47C8-8B47-E214E8EED5A1}">
      <dgm:prSet/>
      <dgm:spPr/>
      <dgm:t>
        <a:bodyPr/>
        <a:lstStyle/>
        <a:p>
          <a:endParaRPr lang="en-GB"/>
        </a:p>
      </dgm:t>
    </dgm:pt>
    <dgm:pt modelId="{DEF3B5C3-B776-4387-A50B-D164DA8F87C2}" type="sibTrans" cxnId="{D0D53815-B6DD-47C8-8B47-E214E8EED5A1}">
      <dgm:prSet/>
      <dgm:spPr/>
      <dgm:t>
        <a:bodyPr/>
        <a:lstStyle/>
        <a:p>
          <a:endParaRPr lang="en-GB"/>
        </a:p>
      </dgm:t>
    </dgm:pt>
    <dgm:pt modelId="{960EA238-C002-4607-94A8-13EE37A9912F}">
      <dgm:prSet phldrT="[Text]" custT="1"/>
      <dgm:spPr/>
      <dgm:t>
        <a:bodyPr/>
        <a:lstStyle/>
        <a:p>
          <a:r>
            <a:rPr lang="en-GB" sz="1600" dirty="0" smtClean="0"/>
            <a:t>Option for small charities</a:t>
          </a:r>
          <a:endParaRPr lang="en-GB" sz="1600" dirty="0"/>
        </a:p>
      </dgm:t>
    </dgm:pt>
    <dgm:pt modelId="{741BF421-DE46-4E74-BF58-42B0E7319CF5}" type="parTrans" cxnId="{023E2B76-09EC-4265-832A-EB4087D81D80}">
      <dgm:prSet/>
      <dgm:spPr/>
      <dgm:t>
        <a:bodyPr/>
        <a:lstStyle/>
        <a:p>
          <a:endParaRPr lang="en-GB"/>
        </a:p>
      </dgm:t>
    </dgm:pt>
    <dgm:pt modelId="{6379667A-00AE-4767-A037-13D45E10F878}" type="sibTrans" cxnId="{023E2B76-09EC-4265-832A-EB4087D81D80}">
      <dgm:prSet/>
      <dgm:spPr/>
      <dgm:t>
        <a:bodyPr/>
        <a:lstStyle/>
        <a:p>
          <a:endParaRPr lang="en-GB"/>
        </a:p>
      </dgm:t>
    </dgm:pt>
    <dgm:pt modelId="{511EF5BE-F435-452B-BE07-BCE920816981}">
      <dgm:prSet phldrT="[Text]" custT="1"/>
      <dgm:spPr/>
      <dgm:t>
        <a:bodyPr/>
        <a:lstStyle/>
        <a:p>
          <a:r>
            <a:rPr lang="en-GB" sz="1600" dirty="0" smtClean="0"/>
            <a:t>To be withdrawn for accounting periods starting on or after 1 January 2016 </a:t>
          </a:r>
          <a:endParaRPr lang="en-GB" sz="1600" dirty="0"/>
        </a:p>
      </dgm:t>
    </dgm:pt>
    <dgm:pt modelId="{00E69148-3220-4F67-8ACA-BB305111F2AC}" type="parTrans" cxnId="{36F40611-5290-4922-A259-A88B601DF77A}">
      <dgm:prSet/>
      <dgm:spPr/>
      <dgm:t>
        <a:bodyPr/>
        <a:lstStyle/>
        <a:p>
          <a:endParaRPr lang="en-GB"/>
        </a:p>
      </dgm:t>
    </dgm:pt>
    <dgm:pt modelId="{553B25E8-4501-46F0-BA0E-CEE644993C44}" type="sibTrans" cxnId="{36F40611-5290-4922-A259-A88B601DF77A}">
      <dgm:prSet/>
      <dgm:spPr/>
      <dgm:t>
        <a:bodyPr/>
        <a:lstStyle/>
        <a:p>
          <a:endParaRPr lang="en-GB"/>
        </a:p>
      </dgm:t>
    </dgm:pt>
    <dgm:pt modelId="{A9AA562A-DE98-48BF-86C8-3343DE8EBC89}">
      <dgm:prSet phldrT="[Text]"/>
      <dgm:spPr/>
      <dgm:t>
        <a:bodyPr/>
        <a:lstStyle/>
        <a:p>
          <a:r>
            <a:rPr lang="en-GB" dirty="0" smtClean="0"/>
            <a:t>New Section 1A to FRS 102</a:t>
          </a:r>
          <a:endParaRPr lang="en-GB" dirty="0"/>
        </a:p>
      </dgm:t>
    </dgm:pt>
    <dgm:pt modelId="{A3E91C98-28E2-49D9-99E1-249F77669C5C}" type="parTrans" cxnId="{A338D5DF-B2A6-4F24-9AB9-7061D7D29B21}">
      <dgm:prSet/>
      <dgm:spPr/>
      <dgm:t>
        <a:bodyPr/>
        <a:lstStyle/>
        <a:p>
          <a:endParaRPr lang="en-GB"/>
        </a:p>
      </dgm:t>
    </dgm:pt>
    <dgm:pt modelId="{8711D434-CC1E-4225-B245-28E60A3B6F8B}" type="sibTrans" cxnId="{A338D5DF-B2A6-4F24-9AB9-7061D7D29B21}">
      <dgm:prSet/>
      <dgm:spPr/>
      <dgm:t>
        <a:bodyPr/>
        <a:lstStyle/>
        <a:p>
          <a:endParaRPr lang="en-GB"/>
        </a:p>
      </dgm:t>
    </dgm:pt>
    <dgm:pt modelId="{35972FFB-8DFA-4047-B57B-0ACF89C1B958}">
      <dgm:prSet phldrT="[Text]" custT="1"/>
      <dgm:spPr/>
      <dgm:t>
        <a:bodyPr/>
        <a:lstStyle/>
        <a:p>
          <a:r>
            <a:rPr lang="en-GB" sz="1600" dirty="0" smtClean="0"/>
            <a:t>New small entities section to FRS102</a:t>
          </a:r>
          <a:endParaRPr lang="en-GB" sz="1600" dirty="0"/>
        </a:p>
      </dgm:t>
    </dgm:pt>
    <dgm:pt modelId="{2A8A3CDC-5506-4CA9-86EA-1F9702699461}" type="parTrans" cxnId="{43D76B9A-3AEF-4AE7-B416-87490C147FB6}">
      <dgm:prSet/>
      <dgm:spPr/>
      <dgm:t>
        <a:bodyPr/>
        <a:lstStyle/>
        <a:p>
          <a:endParaRPr lang="en-GB"/>
        </a:p>
      </dgm:t>
    </dgm:pt>
    <dgm:pt modelId="{022D81F2-B4F6-4A46-87EF-7D9B0DC476FE}" type="sibTrans" cxnId="{43D76B9A-3AEF-4AE7-B416-87490C147FB6}">
      <dgm:prSet/>
      <dgm:spPr/>
      <dgm:t>
        <a:bodyPr/>
        <a:lstStyle/>
        <a:p>
          <a:endParaRPr lang="en-GB"/>
        </a:p>
      </dgm:t>
    </dgm:pt>
    <dgm:pt modelId="{150CE5FA-16CA-4185-A362-4F63BEECDFA6}">
      <dgm:prSet phldrT="[Text]" custT="1"/>
      <dgm:spPr/>
      <dgm:t>
        <a:bodyPr/>
        <a:lstStyle/>
        <a:p>
          <a:r>
            <a:rPr lang="en-GB" sz="1600" dirty="0" smtClean="0"/>
            <a:t>Subject to 2015 </a:t>
          </a:r>
          <a:r>
            <a:rPr lang="en-GB" sz="1600" dirty="0" err="1" smtClean="0"/>
            <a:t>SoRP</a:t>
          </a:r>
          <a:r>
            <a:rPr lang="en-GB" sz="1600" dirty="0" smtClean="0"/>
            <a:t> consultation</a:t>
          </a:r>
          <a:endParaRPr lang="en-GB" sz="1600" dirty="0"/>
        </a:p>
      </dgm:t>
    </dgm:pt>
    <dgm:pt modelId="{0331BD59-32A3-41B8-998C-95CE91D8B047}" type="parTrans" cxnId="{99EAC913-00D7-45CA-9970-8B71F5353591}">
      <dgm:prSet/>
      <dgm:spPr/>
      <dgm:t>
        <a:bodyPr/>
        <a:lstStyle/>
        <a:p>
          <a:endParaRPr lang="en-GB"/>
        </a:p>
      </dgm:t>
    </dgm:pt>
    <dgm:pt modelId="{FAF4F92C-884B-4D3B-8F53-02E8AEFD87BC}" type="sibTrans" cxnId="{99EAC913-00D7-45CA-9970-8B71F5353591}">
      <dgm:prSet/>
      <dgm:spPr/>
      <dgm:t>
        <a:bodyPr/>
        <a:lstStyle/>
        <a:p>
          <a:endParaRPr lang="en-GB"/>
        </a:p>
      </dgm:t>
    </dgm:pt>
    <dgm:pt modelId="{5EE4297C-6425-4253-8053-7940C3EA4871}">
      <dgm:prSet phldrT="[Text]"/>
      <dgm:spPr/>
      <dgm:t>
        <a:bodyPr/>
        <a:lstStyle/>
        <a:p>
          <a:r>
            <a:rPr lang="en-GB" dirty="0" smtClean="0"/>
            <a:t>Full FRS 102</a:t>
          </a:r>
          <a:endParaRPr lang="en-GB" dirty="0"/>
        </a:p>
      </dgm:t>
    </dgm:pt>
    <dgm:pt modelId="{061C8E48-EE0B-47BD-BC4D-D2D15E7CDC44}" type="parTrans" cxnId="{8280F1AC-17BB-4482-BA6C-750B27C222BD}">
      <dgm:prSet/>
      <dgm:spPr/>
      <dgm:t>
        <a:bodyPr/>
        <a:lstStyle/>
        <a:p>
          <a:endParaRPr lang="en-GB"/>
        </a:p>
      </dgm:t>
    </dgm:pt>
    <dgm:pt modelId="{85C94BD5-86F1-4871-B7FB-02BE4335B635}" type="sibTrans" cxnId="{8280F1AC-17BB-4482-BA6C-750B27C222BD}">
      <dgm:prSet/>
      <dgm:spPr/>
      <dgm:t>
        <a:bodyPr/>
        <a:lstStyle/>
        <a:p>
          <a:endParaRPr lang="en-GB"/>
        </a:p>
      </dgm:t>
    </dgm:pt>
    <dgm:pt modelId="{8F724DC5-D05E-45D9-9170-E558294C46C0}">
      <dgm:prSet phldrT="[Text]" custT="1"/>
      <dgm:spPr/>
      <dgm:t>
        <a:bodyPr/>
        <a:lstStyle/>
        <a:p>
          <a:r>
            <a:rPr lang="en-GB" sz="1600" dirty="0" smtClean="0"/>
            <a:t>Option for all charities</a:t>
          </a:r>
          <a:endParaRPr lang="en-GB" sz="1600" dirty="0"/>
        </a:p>
      </dgm:t>
    </dgm:pt>
    <dgm:pt modelId="{BA44D138-5CE5-47F5-944D-929BEA35E5AF}" type="parTrans" cxnId="{B6A4A5B7-5E5F-4970-9384-0BF5852C45BE}">
      <dgm:prSet/>
      <dgm:spPr/>
      <dgm:t>
        <a:bodyPr/>
        <a:lstStyle/>
        <a:p>
          <a:endParaRPr lang="en-GB"/>
        </a:p>
      </dgm:t>
    </dgm:pt>
    <dgm:pt modelId="{371FBA96-81D0-4CD3-BDAA-F532DDEEE544}" type="sibTrans" cxnId="{B6A4A5B7-5E5F-4970-9384-0BF5852C45BE}">
      <dgm:prSet/>
      <dgm:spPr/>
      <dgm:t>
        <a:bodyPr/>
        <a:lstStyle/>
        <a:p>
          <a:endParaRPr lang="en-GB"/>
        </a:p>
      </dgm:t>
    </dgm:pt>
    <dgm:pt modelId="{6600BD92-386A-4E97-B7A6-B4329B34E6E0}">
      <dgm:prSet phldrT="[Text]" custT="1"/>
      <dgm:spPr/>
      <dgm:t>
        <a:bodyPr/>
        <a:lstStyle/>
        <a:p>
          <a:pPr rtl="0"/>
          <a:r>
            <a:rPr lang="en-GB" sz="1600" dirty="0" smtClean="0"/>
            <a:t>Available to non-company charities with an annual income of £250k or less</a:t>
          </a:r>
          <a:endParaRPr lang="en-GB" sz="1600" dirty="0"/>
        </a:p>
      </dgm:t>
    </dgm:pt>
    <dgm:pt modelId="{A53CCBEB-4655-4CF8-9CA9-5376A981DDD7}" type="sibTrans" cxnId="{8DE79470-A5CF-4915-B3CA-B3306CFFE923}">
      <dgm:prSet/>
      <dgm:spPr/>
      <dgm:t>
        <a:bodyPr/>
        <a:lstStyle/>
        <a:p>
          <a:endParaRPr lang="en-GB"/>
        </a:p>
      </dgm:t>
    </dgm:pt>
    <dgm:pt modelId="{C90DD180-B232-444A-9A3F-79B2D91DA1B2}" type="parTrans" cxnId="{8DE79470-A5CF-4915-B3CA-B3306CFFE923}">
      <dgm:prSet/>
      <dgm:spPr/>
      <dgm:t>
        <a:bodyPr/>
        <a:lstStyle/>
        <a:p>
          <a:endParaRPr lang="en-GB"/>
        </a:p>
      </dgm:t>
    </dgm:pt>
    <dgm:pt modelId="{5EB18D6A-E38F-43DF-9BE5-F41425A20792}" type="pres">
      <dgm:prSet presAssocID="{8C1F0378-80D3-4C9A-A7E4-C8DF088C9F46}" presName="Name0" presStyleCnt="0">
        <dgm:presLayoutVars>
          <dgm:dir/>
          <dgm:animLvl val="lvl"/>
          <dgm:resizeHandles val="exact"/>
        </dgm:presLayoutVars>
      </dgm:prSet>
      <dgm:spPr/>
      <dgm:t>
        <a:bodyPr/>
        <a:lstStyle/>
        <a:p>
          <a:endParaRPr lang="en-GB"/>
        </a:p>
      </dgm:t>
    </dgm:pt>
    <dgm:pt modelId="{401021EC-3FD2-4950-9A1F-408E4D029AC9}" type="pres">
      <dgm:prSet presAssocID="{71C58D13-EA88-43BA-B2D9-4BA5E74C5B08}" presName="linNode" presStyleCnt="0"/>
      <dgm:spPr/>
      <dgm:t>
        <a:bodyPr/>
        <a:lstStyle/>
        <a:p>
          <a:endParaRPr lang="en-GB"/>
        </a:p>
      </dgm:t>
    </dgm:pt>
    <dgm:pt modelId="{C0A4A2B3-8B86-4704-9697-FCADE027D95C}" type="pres">
      <dgm:prSet presAssocID="{71C58D13-EA88-43BA-B2D9-4BA5E74C5B08}" presName="parentText" presStyleLbl="node1" presStyleIdx="0" presStyleCnt="5">
        <dgm:presLayoutVars>
          <dgm:chMax val="1"/>
          <dgm:bulletEnabled val="1"/>
        </dgm:presLayoutVars>
      </dgm:prSet>
      <dgm:spPr/>
      <dgm:t>
        <a:bodyPr/>
        <a:lstStyle/>
        <a:p>
          <a:endParaRPr lang="en-GB"/>
        </a:p>
      </dgm:t>
    </dgm:pt>
    <dgm:pt modelId="{7D7EE284-135A-4937-9611-F3D9670CE23A}" type="pres">
      <dgm:prSet presAssocID="{71C58D13-EA88-43BA-B2D9-4BA5E74C5B08}" presName="descendantText" presStyleLbl="alignAccFollowNode1" presStyleIdx="0" presStyleCnt="5">
        <dgm:presLayoutVars>
          <dgm:bulletEnabled val="1"/>
        </dgm:presLayoutVars>
      </dgm:prSet>
      <dgm:spPr/>
      <dgm:t>
        <a:bodyPr/>
        <a:lstStyle/>
        <a:p>
          <a:endParaRPr lang="en-GB"/>
        </a:p>
      </dgm:t>
    </dgm:pt>
    <dgm:pt modelId="{5AE16AA4-BC0A-4B85-9E6B-F711133E92AE}" type="pres">
      <dgm:prSet presAssocID="{53B9E406-1E65-45C6-AC7C-004105E21302}" presName="sp" presStyleCnt="0"/>
      <dgm:spPr/>
      <dgm:t>
        <a:bodyPr/>
        <a:lstStyle/>
        <a:p>
          <a:endParaRPr lang="en-GB"/>
        </a:p>
      </dgm:t>
    </dgm:pt>
    <dgm:pt modelId="{3961419F-1AFE-487D-BA9D-550C9B7A9B35}" type="pres">
      <dgm:prSet presAssocID="{B8A2A409-0071-4ECC-A43D-11AD4D1473C9}" presName="linNode" presStyleCnt="0"/>
      <dgm:spPr/>
      <dgm:t>
        <a:bodyPr/>
        <a:lstStyle/>
        <a:p>
          <a:endParaRPr lang="en-GB"/>
        </a:p>
      </dgm:t>
    </dgm:pt>
    <dgm:pt modelId="{5032B7F5-2C86-40AB-888A-BB62FFB3D736}" type="pres">
      <dgm:prSet presAssocID="{B8A2A409-0071-4ECC-A43D-11AD4D1473C9}" presName="parentText" presStyleLbl="node1" presStyleIdx="1" presStyleCnt="5">
        <dgm:presLayoutVars>
          <dgm:chMax val="1"/>
          <dgm:bulletEnabled val="1"/>
        </dgm:presLayoutVars>
      </dgm:prSet>
      <dgm:spPr/>
      <dgm:t>
        <a:bodyPr/>
        <a:lstStyle/>
        <a:p>
          <a:endParaRPr lang="en-GB"/>
        </a:p>
      </dgm:t>
    </dgm:pt>
    <dgm:pt modelId="{21D14325-BC3F-4963-A546-0C38EC8794E7}" type="pres">
      <dgm:prSet presAssocID="{B8A2A409-0071-4ECC-A43D-11AD4D1473C9}" presName="descendantText" presStyleLbl="alignAccFollowNode1" presStyleIdx="1" presStyleCnt="5">
        <dgm:presLayoutVars>
          <dgm:bulletEnabled val="1"/>
        </dgm:presLayoutVars>
      </dgm:prSet>
      <dgm:spPr/>
      <dgm:t>
        <a:bodyPr/>
        <a:lstStyle/>
        <a:p>
          <a:endParaRPr lang="en-GB"/>
        </a:p>
      </dgm:t>
    </dgm:pt>
    <dgm:pt modelId="{2E5C989F-C7E3-47E8-874D-CEB4603686C7}" type="pres">
      <dgm:prSet presAssocID="{129C8F3F-DF5C-4B33-9CBA-7D89E815E705}" presName="sp" presStyleCnt="0"/>
      <dgm:spPr/>
      <dgm:t>
        <a:bodyPr/>
        <a:lstStyle/>
        <a:p>
          <a:endParaRPr lang="en-GB"/>
        </a:p>
      </dgm:t>
    </dgm:pt>
    <dgm:pt modelId="{5B786E2D-E4A3-4B14-A4C5-B65C5E51B193}" type="pres">
      <dgm:prSet presAssocID="{D264692B-527D-4C95-B67A-C28E11FCBC2A}" presName="linNode" presStyleCnt="0"/>
      <dgm:spPr/>
      <dgm:t>
        <a:bodyPr/>
        <a:lstStyle/>
        <a:p>
          <a:endParaRPr lang="en-GB"/>
        </a:p>
      </dgm:t>
    </dgm:pt>
    <dgm:pt modelId="{A020A7E8-3AE5-4DF8-AB68-382677670B67}" type="pres">
      <dgm:prSet presAssocID="{D264692B-527D-4C95-B67A-C28E11FCBC2A}" presName="parentText" presStyleLbl="node1" presStyleIdx="2" presStyleCnt="5">
        <dgm:presLayoutVars>
          <dgm:chMax val="1"/>
          <dgm:bulletEnabled val="1"/>
        </dgm:presLayoutVars>
      </dgm:prSet>
      <dgm:spPr/>
      <dgm:t>
        <a:bodyPr/>
        <a:lstStyle/>
        <a:p>
          <a:endParaRPr lang="en-GB"/>
        </a:p>
      </dgm:t>
    </dgm:pt>
    <dgm:pt modelId="{287C11AE-80A3-403A-B19E-82145DE6C635}" type="pres">
      <dgm:prSet presAssocID="{D264692B-527D-4C95-B67A-C28E11FCBC2A}" presName="descendantText" presStyleLbl="alignAccFollowNode1" presStyleIdx="2" presStyleCnt="5">
        <dgm:presLayoutVars>
          <dgm:bulletEnabled val="1"/>
        </dgm:presLayoutVars>
      </dgm:prSet>
      <dgm:spPr/>
      <dgm:t>
        <a:bodyPr/>
        <a:lstStyle/>
        <a:p>
          <a:endParaRPr lang="en-GB"/>
        </a:p>
      </dgm:t>
    </dgm:pt>
    <dgm:pt modelId="{F9785014-898F-4B11-90CF-C585E8F2714C}" type="pres">
      <dgm:prSet presAssocID="{DEF3B5C3-B776-4387-A50B-D164DA8F87C2}" presName="sp" presStyleCnt="0"/>
      <dgm:spPr/>
      <dgm:t>
        <a:bodyPr/>
        <a:lstStyle/>
        <a:p>
          <a:endParaRPr lang="en-GB"/>
        </a:p>
      </dgm:t>
    </dgm:pt>
    <dgm:pt modelId="{8EEFC985-0666-44A3-AE6E-CED0E56A1FE4}" type="pres">
      <dgm:prSet presAssocID="{A9AA562A-DE98-48BF-86C8-3343DE8EBC89}" presName="linNode" presStyleCnt="0"/>
      <dgm:spPr/>
      <dgm:t>
        <a:bodyPr/>
        <a:lstStyle/>
        <a:p>
          <a:endParaRPr lang="en-GB"/>
        </a:p>
      </dgm:t>
    </dgm:pt>
    <dgm:pt modelId="{3B5F39E0-EF34-4A4A-A52F-804C614DD09A}" type="pres">
      <dgm:prSet presAssocID="{A9AA562A-DE98-48BF-86C8-3343DE8EBC89}" presName="parentText" presStyleLbl="node1" presStyleIdx="3" presStyleCnt="5">
        <dgm:presLayoutVars>
          <dgm:chMax val="1"/>
          <dgm:bulletEnabled val="1"/>
        </dgm:presLayoutVars>
      </dgm:prSet>
      <dgm:spPr/>
      <dgm:t>
        <a:bodyPr/>
        <a:lstStyle/>
        <a:p>
          <a:endParaRPr lang="en-GB"/>
        </a:p>
      </dgm:t>
    </dgm:pt>
    <dgm:pt modelId="{98D210B7-D065-416C-A97B-ADF71DCAB907}" type="pres">
      <dgm:prSet presAssocID="{A9AA562A-DE98-48BF-86C8-3343DE8EBC89}" presName="descendantText" presStyleLbl="alignAccFollowNode1" presStyleIdx="3" presStyleCnt="5">
        <dgm:presLayoutVars>
          <dgm:bulletEnabled val="1"/>
        </dgm:presLayoutVars>
      </dgm:prSet>
      <dgm:spPr/>
      <dgm:t>
        <a:bodyPr/>
        <a:lstStyle/>
        <a:p>
          <a:endParaRPr lang="en-GB"/>
        </a:p>
      </dgm:t>
    </dgm:pt>
    <dgm:pt modelId="{B2ADA48A-87CB-49F6-A480-5379B9B339A6}" type="pres">
      <dgm:prSet presAssocID="{8711D434-CC1E-4225-B245-28E60A3B6F8B}" presName="sp" presStyleCnt="0"/>
      <dgm:spPr/>
      <dgm:t>
        <a:bodyPr/>
        <a:lstStyle/>
        <a:p>
          <a:endParaRPr lang="en-GB"/>
        </a:p>
      </dgm:t>
    </dgm:pt>
    <dgm:pt modelId="{A8EC580D-D65C-441E-8DF4-D9479C4B9780}" type="pres">
      <dgm:prSet presAssocID="{5EE4297C-6425-4253-8053-7940C3EA4871}" presName="linNode" presStyleCnt="0"/>
      <dgm:spPr/>
      <dgm:t>
        <a:bodyPr/>
        <a:lstStyle/>
        <a:p>
          <a:endParaRPr lang="en-GB"/>
        </a:p>
      </dgm:t>
    </dgm:pt>
    <dgm:pt modelId="{1921E652-D087-44B5-AE9A-2A6119C9F3BC}" type="pres">
      <dgm:prSet presAssocID="{5EE4297C-6425-4253-8053-7940C3EA4871}" presName="parentText" presStyleLbl="node1" presStyleIdx="4" presStyleCnt="5">
        <dgm:presLayoutVars>
          <dgm:chMax val="1"/>
          <dgm:bulletEnabled val="1"/>
        </dgm:presLayoutVars>
      </dgm:prSet>
      <dgm:spPr/>
      <dgm:t>
        <a:bodyPr/>
        <a:lstStyle/>
        <a:p>
          <a:endParaRPr lang="en-GB"/>
        </a:p>
      </dgm:t>
    </dgm:pt>
    <dgm:pt modelId="{E97A92B0-643E-49D8-942C-929F28807B0E}" type="pres">
      <dgm:prSet presAssocID="{5EE4297C-6425-4253-8053-7940C3EA4871}" presName="descendantText" presStyleLbl="alignAccFollowNode1" presStyleIdx="4" presStyleCnt="5">
        <dgm:presLayoutVars>
          <dgm:bulletEnabled val="1"/>
        </dgm:presLayoutVars>
      </dgm:prSet>
      <dgm:spPr/>
      <dgm:t>
        <a:bodyPr/>
        <a:lstStyle/>
        <a:p>
          <a:endParaRPr lang="en-GB"/>
        </a:p>
      </dgm:t>
    </dgm:pt>
  </dgm:ptLst>
  <dgm:cxnLst>
    <dgm:cxn modelId="{D0D53815-B6DD-47C8-8B47-E214E8EED5A1}" srcId="{8C1F0378-80D3-4C9A-A7E4-C8DF088C9F46}" destId="{D264692B-527D-4C95-B67A-C28E11FCBC2A}" srcOrd="2" destOrd="0" parTransId="{76C0E197-EADE-4809-9E25-4541A1655490}" sibTransId="{DEF3B5C3-B776-4387-A50B-D164DA8F87C2}"/>
    <dgm:cxn modelId="{CDFA19AF-1693-4204-B244-9F39A57BE776}" srcId="{8C1F0378-80D3-4C9A-A7E4-C8DF088C9F46}" destId="{B8A2A409-0071-4ECC-A43D-11AD4D1473C9}" srcOrd="1" destOrd="0" parTransId="{48566525-0882-4CE7-8D21-38B053572423}" sibTransId="{129C8F3F-DF5C-4B33-9CBA-7D89E815E705}"/>
    <dgm:cxn modelId="{10064BAA-7BA2-4279-995F-A43CF0616F5A}" type="presOf" srcId="{D264692B-527D-4C95-B67A-C28E11FCBC2A}" destId="{A020A7E8-3AE5-4DF8-AB68-382677670B67}" srcOrd="0" destOrd="0" presId="urn:microsoft.com/office/officeart/2005/8/layout/vList5"/>
    <dgm:cxn modelId="{C8FAE241-4B5C-4AA7-A6B5-3B5EF3C57ACF}" type="presOf" srcId="{960EA238-C002-4607-94A8-13EE37A9912F}" destId="{287C11AE-80A3-403A-B19E-82145DE6C635}" srcOrd="0" destOrd="0" presId="urn:microsoft.com/office/officeart/2005/8/layout/vList5"/>
    <dgm:cxn modelId="{E215B69E-7931-430E-B968-8FF2A0BDF88E}" type="presOf" srcId="{B8A2A409-0071-4ECC-A43D-11AD4D1473C9}" destId="{5032B7F5-2C86-40AB-888A-BB62FFB3D736}" srcOrd="0" destOrd="0" presId="urn:microsoft.com/office/officeart/2005/8/layout/vList5"/>
    <dgm:cxn modelId="{43D76B9A-3AEF-4AE7-B416-87490C147FB6}" srcId="{A9AA562A-DE98-48BF-86C8-3343DE8EBC89}" destId="{35972FFB-8DFA-4047-B57B-0ACF89C1B958}" srcOrd="0" destOrd="0" parTransId="{2A8A3CDC-5506-4CA9-86EA-1F9702699461}" sibTransId="{022D81F2-B4F6-4A46-87EF-7D9B0DC476FE}"/>
    <dgm:cxn modelId="{023E2B76-09EC-4265-832A-EB4087D81D80}" srcId="{D264692B-527D-4C95-B67A-C28E11FCBC2A}" destId="{960EA238-C002-4607-94A8-13EE37A9912F}" srcOrd="0" destOrd="0" parTransId="{741BF421-DE46-4E74-BF58-42B0E7319CF5}" sibTransId="{6379667A-00AE-4767-A037-13D45E10F878}"/>
    <dgm:cxn modelId="{A338D5DF-B2A6-4F24-9AB9-7061D7D29B21}" srcId="{8C1F0378-80D3-4C9A-A7E4-C8DF088C9F46}" destId="{A9AA562A-DE98-48BF-86C8-3343DE8EBC89}" srcOrd="3" destOrd="0" parTransId="{A3E91C98-28E2-49D9-99E1-249F77669C5C}" sibTransId="{8711D434-CC1E-4225-B245-28E60A3B6F8B}"/>
    <dgm:cxn modelId="{4C4CDA10-65D0-448D-8FE9-21D8E8DFCE82}" type="presOf" srcId="{A9AA562A-DE98-48BF-86C8-3343DE8EBC89}" destId="{3B5F39E0-EF34-4A4A-A52F-804C614DD09A}" srcOrd="0" destOrd="0" presId="urn:microsoft.com/office/officeart/2005/8/layout/vList5"/>
    <dgm:cxn modelId="{3348E215-3954-4565-81F9-9C3DC8FE3904}" srcId="{8C1F0378-80D3-4C9A-A7E4-C8DF088C9F46}" destId="{71C58D13-EA88-43BA-B2D9-4BA5E74C5B08}" srcOrd="0" destOrd="0" parTransId="{3558E991-9793-461D-AC72-6B609AB96023}" sibTransId="{53B9E406-1E65-45C6-AC7C-004105E21302}"/>
    <dgm:cxn modelId="{072522C7-DB53-49E5-A8FE-409EAC5CF3FC}" type="presOf" srcId="{511EF5BE-F435-452B-BE07-BCE920816981}" destId="{287C11AE-80A3-403A-B19E-82145DE6C635}" srcOrd="0" destOrd="1" presId="urn:microsoft.com/office/officeart/2005/8/layout/vList5"/>
    <dgm:cxn modelId="{8F149049-BEC3-4019-994B-A16B831BA4A7}" type="presOf" srcId="{6600BD92-386A-4E97-B7A6-B4329B34E6E0}" destId="{7D7EE284-135A-4937-9611-F3D9670CE23A}" srcOrd="0" destOrd="0" presId="urn:microsoft.com/office/officeart/2005/8/layout/vList5"/>
    <dgm:cxn modelId="{13EB3ACA-83F1-4135-9641-43B9FB6CBD6C}" type="presOf" srcId="{150CE5FA-16CA-4185-A362-4F63BEECDFA6}" destId="{98D210B7-D065-416C-A97B-ADF71DCAB907}" srcOrd="0" destOrd="1" presId="urn:microsoft.com/office/officeart/2005/8/layout/vList5"/>
    <dgm:cxn modelId="{99EAC913-00D7-45CA-9970-8B71F5353591}" srcId="{A9AA562A-DE98-48BF-86C8-3343DE8EBC89}" destId="{150CE5FA-16CA-4185-A362-4F63BEECDFA6}" srcOrd="1" destOrd="0" parTransId="{0331BD59-32A3-41B8-998C-95CE91D8B047}" sibTransId="{FAF4F92C-884B-4D3B-8F53-02E8AEFD87BC}"/>
    <dgm:cxn modelId="{28D71423-9D62-4428-8329-DA046373A27D}" type="presOf" srcId="{8F724DC5-D05E-45D9-9170-E558294C46C0}" destId="{E97A92B0-643E-49D8-942C-929F28807B0E}" srcOrd="0" destOrd="0" presId="urn:microsoft.com/office/officeart/2005/8/layout/vList5"/>
    <dgm:cxn modelId="{29943B2E-3CA5-4356-ABFC-C4FB9E92F3F3}" type="presOf" srcId="{71C58D13-EA88-43BA-B2D9-4BA5E74C5B08}" destId="{C0A4A2B3-8B86-4704-9697-FCADE027D95C}" srcOrd="0" destOrd="0" presId="urn:microsoft.com/office/officeart/2005/8/layout/vList5"/>
    <dgm:cxn modelId="{EB0BB61D-C13E-45D6-8BD6-C06D5DF62332}" srcId="{B8A2A409-0071-4ECC-A43D-11AD4D1473C9}" destId="{35A972A1-FE65-4893-ADA0-02E2453CE0CE}" srcOrd="0" destOrd="0" parTransId="{B7398BEE-0B3A-4B77-BAF3-A0E8F169724E}" sibTransId="{AD7359E1-E73B-4EC9-A205-6DA56F4FC540}"/>
    <dgm:cxn modelId="{8280F1AC-17BB-4482-BA6C-750B27C222BD}" srcId="{8C1F0378-80D3-4C9A-A7E4-C8DF088C9F46}" destId="{5EE4297C-6425-4253-8053-7940C3EA4871}" srcOrd="4" destOrd="0" parTransId="{061C8E48-EE0B-47BD-BC4D-D2D15E7CDC44}" sibTransId="{85C94BD5-86F1-4871-B7FB-02BE4335B635}"/>
    <dgm:cxn modelId="{4673B60E-BBFE-4A9D-A3C1-A64B15DFCDC4}" type="presOf" srcId="{8C1F0378-80D3-4C9A-A7E4-C8DF088C9F46}" destId="{5EB18D6A-E38F-43DF-9BE5-F41425A20792}" srcOrd="0" destOrd="0" presId="urn:microsoft.com/office/officeart/2005/8/layout/vList5"/>
    <dgm:cxn modelId="{F8AD3F6F-3F8F-4908-AF3B-BBC30A9C1B5D}" type="presOf" srcId="{5EE4297C-6425-4253-8053-7940C3EA4871}" destId="{1921E652-D087-44B5-AE9A-2A6119C9F3BC}" srcOrd="0" destOrd="0" presId="urn:microsoft.com/office/officeart/2005/8/layout/vList5"/>
    <dgm:cxn modelId="{F6ECFB5F-5D57-459B-9275-1FB70493FFC3}" type="presOf" srcId="{35A972A1-FE65-4893-ADA0-02E2453CE0CE}" destId="{21D14325-BC3F-4963-A546-0C38EC8794E7}" srcOrd="0" destOrd="0" presId="urn:microsoft.com/office/officeart/2005/8/layout/vList5"/>
    <dgm:cxn modelId="{33CE0F21-28E4-4491-9F87-069D093C220A}" type="presOf" srcId="{35972FFB-8DFA-4047-B57B-0ACF89C1B958}" destId="{98D210B7-D065-416C-A97B-ADF71DCAB907}" srcOrd="0" destOrd="0" presId="urn:microsoft.com/office/officeart/2005/8/layout/vList5"/>
    <dgm:cxn modelId="{36F40611-5290-4922-A259-A88B601DF77A}" srcId="{D264692B-527D-4C95-B67A-C28E11FCBC2A}" destId="{511EF5BE-F435-452B-BE07-BCE920816981}" srcOrd="1" destOrd="0" parTransId="{00E69148-3220-4F67-8ACA-BB305111F2AC}" sibTransId="{553B25E8-4501-46F0-BA0E-CEE644993C44}"/>
    <dgm:cxn modelId="{8DE79470-A5CF-4915-B3CA-B3306CFFE923}" srcId="{71C58D13-EA88-43BA-B2D9-4BA5E74C5B08}" destId="{6600BD92-386A-4E97-B7A6-B4329B34E6E0}" srcOrd="0" destOrd="0" parTransId="{C90DD180-B232-444A-9A3F-79B2D91DA1B2}" sibTransId="{A53CCBEB-4655-4CF8-9CA9-5376A981DDD7}"/>
    <dgm:cxn modelId="{B6A4A5B7-5E5F-4970-9384-0BF5852C45BE}" srcId="{5EE4297C-6425-4253-8053-7940C3EA4871}" destId="{8F724DC5-D05E-45D9-9170-E558294C46C0}" srcOrd="0" destOrd="0" parTransId="{BA44D138-5CE5-47F5-944D-929BEA35E5AF}" sibTransId="{371FBA96-81D0-4CD3-BDAA-F532DDEEE544}"/>
    <dgm:cxn modelId="{7D665035-F01A-4FF9-B2EA-72676661AA34}" type="presParOf" srcId="{5EB18D6A-E38F-43DF-9BE5-F41425A20792}" destId="{401021EC-3FD2-4950-9A1F-408E4D029AC9}" srcOrd="0" destOrd="0" presId="urn:microsoft.com/office/officeart/2005/8/layout/vList5"/>
    <dgm:cxn modelId="{D4135547-733E-4A88-B926-D9B3F9EE071C}" type="presParOf" srcId="{401021EC-3FD2-4950-9A1F-408E4D029AC9}" destId="{C0A4A2B3-8B86-4704-9697-FCADE027D95C}" srcOrd="0" destOrd="0" presId="urn:microsoft.com/office/officeart/2005/8/layout/vList5"/>
    <dgm:cxn modelId="{042606D3-3DED-4648-BA53-80C1C6F07DD4}" type="presParOf" srcId="{401021EC-3FD2-4950-9A1F-408E4D029AC9}" destId="{7D7EE284-135A-4937-9611-F3D9670CE23A}" srcOrd="1" destOrd="0" presId="urn:microsoft.com/office/officeart/2005/8/layout/vList5"/>
    <dgm:cxn modelId="{BAC9F01B-2F8B-401C-BC2F-5AE31F2385F5}" type="presParOf" srcId="{5EB18D6A-E38F-43DF-9BE5-F41425A20792}" destId="{5AE16AA4-BC0A-4B85-9E6B-F711133E92AE}" srcOrd="1" destOrd="0" presId="urn:microsoft.com/office/officeart/2005/8/layout/vList5"/>
    <dgm:cxn modelId="{D3F0A2D6-1302-44AC-900B-18A5719B93EB}" type="presParOf" srcId="{5EB18D6A-E38F-43DF-9BE5-F41425A20792}" destId="{3961419F-1AFE-487D-BA9D-550C9B7A9B35}" srcOrd="2" destOrd="0" presId="urn:microsoft.com/office/officeart/2005/8/layout/vList5"/>
    <dgm:cxn modelId="{2D18A97A-A3A5-4616-9ECD-3D7C596FA268}" type="presParOf" srcId="{3961419F-1AFE-487D-BA9D-550C9B7A9B35}" destId="{5032B7F5-2C86-40AB-888A-BB62FFB3D736}" srcOrd="0" destOrd="0" presId="urn:microsoft.com/office/officeart/2005/8/layout/vList5"/>
    <dgm:cxn modelId="{C5218894-2D57-43AB-B443-8E99196B7CF9}" type="presParOf" srcId="{3961419F-1AFE-487D-BA9D-550C9B7A9B35}" destId="{21D14325-BC3F-4963-A546-0C38EC8794E7}" srcOrd="1" destOrd="0" presId="urn:microsoft.com/office/officeart/2005/8/layout/vList5"/>
    <dgm:cxn modelId="{B93D19AD-218D-4513-8143-BD0FBB982B2C}" type="presParOf" srcId="{5EB18D6A-E38F-43DF-9BE5-F41425A20792}" destId="{2E5C989F-C7E3-47E8-874D-CEB4603686C7}" srcOrd="3" destOrd="0" presId="urn:microsoft.com/office/officeart/2005/8/layout/vList5"/>
    <dgm:cxn modelId="{D0D62E4C-86E9-4434-8506-90C00D81991F}" type="presParOf" srcId="{5EB18D6A-E38F-43DF-9BE5-F41425A20792}" destId="{5B786E2D-E4A3-4B14-A4C5-B65C5E51B193}" srcOrd="4" destOrd="0" presId="urn:microsoft.com/office/officeart/2005/8/layout/vList5"/>
    <dgm:cxn modelId="{E09462DB-44FC-42A9-A9F6-C3570E308AE1}" type="presParOf" srcId="{5B786E2D-E4A3-4B14-A4C5-B65C5E51B193}" destId="{A020A7E8-3AE5-4DF8-AB68-382677670B67}" srcOrd="0" destOrd="0" presId="urn:microsoft.com/office/officeart/2005/8/layout/vList5"/>
    <dgm:cxn modelId="{35A0CE34-F5EB-403E-9056-DF68A29D65AF}" type="presParOf" srcId="{5B786E2D-E4A3-4B14-A4C5-B65C5E51B193}" destId="{287C11AE-80A3-403A-B19E-82145DE6C635}" srcOrd="1" destOrd="0" presId="urn:microsoft.com/office/officeart/2005/8/layout/vList5"/>
    <dgm:cxn modelId="{D0F7BF2A-FA52-4236-BA6A-AD1E1588AB2B}" type="presParOf" srcId="{5EB18D6A-E38F-43DF-9BE5-F41425A20792}" destId="{F9785014-898F-4B11-90CF-C585E8F2714C}" srcOrd="5" destOrd="0" presId="urn:microsoft.com/office/officeart/2005/8/layout/vList5"/>
    <dgm:cxn modelId="{5A84E0B6-B27E-40ED-B6AA-76D041522180}" type="presParOf" srcId="{5EB18D6A-E38F-43DF-9BE5-F41425A20792}" destId="{8EEFC985-0666-44A3-AE6E-CED0E56A1FE4}" srcOrd="6" destOrd="0" presId="urn:microsoft.com/office/officeart/2005/8/layout/vList5"/>
    <dgm:cxn modelId="{85106E69-C140-46DC-A6EC-64BDE8DFAEF8}" type="presParOf" srcId="{8EEFC985-0666-44A3-AE6E-CED0E56A1FE4}" destId="{3B5F39E0-EF34-4A4A-A52F-804C614DD09A}" srcOrd="0" destOrd="0" presId="urn:microsoft.com/office/officeart/2005/8/layout/vList5"/>
    <dgm:cxn modelId="{E7DBA8FA-90BA-4152-B32C-33D5685021C5}" type="presParOf" srcId="{8EEFC985-0666-44A3-AE6E-CED0E56A1FE4}" destId="{98D210B7-D065-416C-A97B-ADF71DCAB907}" srcOrd="1" destOrd="0" presId="urn:microsoft.com/office/officeart/2005/8/layout/vList5"/>
    <dgm:cxn modelId="{7D3EC3E4-384B-4EA5-A2BA-5ECB8DB63D0F}" type="presParOf" srcId="{5EB18D6A-E38F-43DF-9BE5-F41425A20792}" destId="{B2ADA48A-87CB-49F6-A480-5379B9B339A6}" srcOrd="7" destOrd="0" presId="urn:microsoft.com/office/officeart/2005/8/layout/vList5"/>
    <dgm:cxn modelId="{41D653CE-E55C-4271-822C-909E5F4ED7B6}" type="presParOf" srcId="{5EB18D6A-E38F-43DF-9BE5-F41425A20792}" destId="{A8EC580D-D65C-441E-8DF4-D9479C4B9780}" srcOrd="8" destOrd="0" presId="urn:microsoft.com/office/officeart/2005/8/layout/vList5"/>
    <dgm:cxn modelId="{5A018E05-E9A1-4DC8-93D0-545982431DA9}" type="presParOf" srcId="{A8EC580D-D65C-441E-8DF4-D9479C4B9780}" destId="{1921E652-D087-44B5-AE9A-2A6119C9F3BC}" srcOrd="0" destOrd="0" presId="urn:microsoft.com/office/officeart/2005/8/layout/vList5"/>
    <dgm:cxn modelId="{69BB350C-444C-4620-8333-BCE578A023BF}" type="presParOf" srcId="{A8EC580D-D65C-441E-8DF4-D9479C4B9780}" destId="{E97A92B0-643E-49D8-942C-929F28807B0E}"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2F460D1-055A-4AAC-9E1B-A98A9121EC5B}"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n-GB"/>
        </a:p>
      </dgm:t>
    </dgm:pt>
    <dgm:pt modelId="{6E486067-9618-4BED-8047-109EFFBD889E}">
      <dgm:prSet/>
      <dgm:spPr/>
      <dgm:t>
        <a:bodyPr/>
        <a:lstStyle/>
        <a:p>
          <a:pPr rtl="0"/>
          <a:r>
            <a:rPr lang="en-GB" dirty="0" smtClean="0"/>
            <a:t>Recognising assets/liabilities not previously recognised</a:t>
          </a:r>
          <a:endParaRPr lang="en-GB" dirty="0"/>
        </a:p>
      </dgm:t>
    </dgm:pt>
    <dgm:pt modelId="{664A9929-1E86-4EFA-B5F5-DC37CBDD26D3}" type="parTrans" cxnId="{6948F588-C4CB-4802-AF65-2EAB0358F7CE}">
      <dgm:prSet/>
      <dgm:spPr/>
      <dgm:t>
        <a:bodyPr/>
        <a:lstStyle/>
        <a:p>
          <a:endParaRPr lang="en-GB"/>
        </a:p>
      </dgm:t>
    </dgm:pt>
    <dgm:pt modelId="{07F60392-814C-48A1-8A27-64FED80314FA}" type="sibTrans" cxnId="{6948F588-C4CB-4802-AF65-2EAB0358F7CE}">
      <dgm:prSet/>
      <dgm:spPr/>
      <dgm:t>
        <a:bodyPr/>
        <a:lstStyle/>
        <a:p>
          <a:endParaRPr lang="en-GB"/>
        </a:p>
      </dgm:t>
    </dgm:pt>
    <dgm:pt modelId="{36777941-C52B-4AE7-9791-70D3C75CD3AC}">
      <dgm:prSet/>
      <dgm:spPr/>
      <dgm:t>
        <a:bodyPr/>
        <a:lstStyle/>
        <a:p>
          <a:pPr rtl="0"/>
          <a:r>
            <a:rPr lang="en-GB" dirty="0" smtClean="0"/>
            <a:t>Not recognising assets/liabilities previously recognised</a:t>
          </a:r>
          <a:endParaRPr lang="en-GB" dirty="0"/>
        </a:p>
      </dgm:t>
    </dgm:pt>
    <dgm:pt modelId="{038F3871-DFB1-4EBB-ACD9-9796281DCED8}" type="parTrans" cxnId="{028ECF3B-9048-48F5-91F4-D2F5313EA570}">
      <dgm:prSet/>
      <dgm:spPr/>
      <dgm:t>
        <a:bodyPr/>
        <a:lstStyle/>
        <a:p>
          <a:endParaRPr lang="en-GB"/>
        </a:p>
      </dgm:t>
    </dgm:pt>
    <dgm:pt modelId="{83ABC182-16BD-4AB2-905B-360476D1C42A}" type="sibTrans" cxnId="{028ECF3B-9048-48F5-91F4-D2F5313EA570}">
      <dgm:prSet/>
      <dgm:spPr/>
      <dgm:t>
        <a:bodyPr/>
        <a:lstStyle/>
        <a:p>
          <a:endParaRPr lang="en-GB"/>
        </a:p>
      </dgm:t>
    </dgm:pt>
    <dgm:pt modelId="{C284B66A-6449-488D-9CF4-EC35AE4FCAA9}">
      <dgm:prSet/>
      <dgm:spPr/>
      <dgm:t>
        <a:bodyPr/>
        <a:lstStyle/>
        <a:p>
          <a:pPr rtl="0"/>
          <a:r>
            <a:rPr lang="en-GB" dirty="0" smtClean="0"/>
            <a:t>Restating certain assets and liabilities at a different value</a:t>
          </a:r>
          <a:endParaRPr lang="en-GB" dirty="0"/>
        </a:p>
      </dgm:t>
    </dgm:pt>
    <dgm:pt modelId="{D5EE5D87-E5C1-4823-AB79-349FDC73A67F}" type="parTrans" cxnId="{25FE9909-BC51-48CB-884B-43EFE23832CB}">
      <dgm:prSet/>
      <dgm:spPr/>
      <dgm:t>
        <a:bodyPr/>
        <a:lstStyle/>
        <a:p>
          <a:endParaRPr lang="en-GB"/>
        </a:p>
      </dgm:t>
    </dgm:pt>
    <dgm:pt modelId="{6A3855CC-D043-46D6-8A06-4BED73915EB7}" type="sibTrans" cxnId="{25FE9909-BC51-48CB-884B-43EFE23832CB}">
      <dgm:prSet/>
      <dgm:spPr/>
      <dgm:t>
        <a:bodyPr/>
        <a:lstStyle/>
        <a:p>
          <a:endParaRPr lang="en-GB"/>
        </a:p>
      </dgm:t>
    </dgm:pt>
    <dgm:pt modelId="{73A8A0A8-99DA-4EE8-9196-0DABEC59543B}">
      <dgm:prSet/>
      <dgm:spPr/>
      <dgm:t>
        <a:bodyPr/>
        <a:lstStyle/>
        <a:p>
          <a:pPr rtl="0"/>
          <a:r>
            <a:rPr lang="en-GB" dirty="0" smtClean="0"/>
            <a:t>Reclassifying items</a:t>
          </a:r>
          <a:endParaRPr lang="en-GB" dirty="0"/>
        </a:p>
      </dgm:t>
    </dgm:pt>
    <dgm:pt modelId="{A41082C3-7B36-43A3-A816-7694968BA076}" type="parTrans" cxnId="{E3A4066A-D0FA-4542-9CA7-9970AEC5CA98}">
      <dgm:prSet/>
      <dgm:spPr/>
      <dgm:t>
        <a:bodyPr/>
        <a:lstStyle/>
        <a:p>
          <a:endParaRPr lang="en-GB"/>
        </a:p>
      </dgm:t>
    </dgm:pt>
    <dgm:pt modelId="{7D1613BE-95BA-4C60-B7D7-28CE6EF83F30}" type="sibTrans" cxnId="{E3A4066A-D0FA-4542-9CA7-9970AEC5CA98}">
      <dgm:prSet/>
      <dgm:spPr/>
      <dgm:t>
        <a:bodyPr/>
        <a:lstStyle/>
        <a:p>
          <a:endParaRPr lang="en-GB"/>
        </a:p>
      </dgm:t>
    </dgm:pt>
    <dgm:pt modelId="{2456AD09-4E3E-4E11-A8CD-27095F4CA0A4}">
      <dgm:prSet/>
      <dgm:spPr/>
      <dgm:t>
        <a:bodyPr/>
        <a:lstStyle/>
        <a:p>
          <a:pPr rtl="0"/>
          <a:r>
            <a:rPr lang="en-GB" dirty="0" smtClean="0"/>
            <a:t>Recognising adjustments on transition in retained profits</a:t>
          </a:r>
          <a:endParaRPr lang="en-GB" dirty="0"/>
        </a:p>
      </dgm:t>
    </dgm:pt>
    <dgm:pt modelId="{3E156488-FB65-4AF4-8254-80189AD03648}" type="parTrans" cxnId="{14FDF0DC-7711-4641-9184-080EC4B89F8A}">
      <dgm:prSet/>
      <dgm:spPr/>
      <dgm:t>
        <a:bodyPr/>
        <a:lstStyle/>
        <a:p>
          <a:endParaRPr lang="en-GB"/>
        </a:p>
      </dgm:t>
    </dgm:pt>
    <dgm:pt modelId="{9E9C14C1-514F-49E7-8355-D4C8444CF639}" type="sibTrans" cxnId="{14FDF0DC-7711-4641-9184-080EC4B89F8A}">
      <dgm:prSet/>
      <dgm:spPr/>
      <dgm:t>
        <a:bodyPr/>
        <a:lstStyle/>
        <a:p>
          <a:endParaRPr lang="en-GB"/>
        </a:p>
      </dgm:t>
    </dgm:pt>
    <dgm:pt modelId="{F8A54704-280E-4D3F-9A27-7B7D48076FAB}" type="pres">
      <dgm:prSet presAssocID="{02F460D1-055A-4AAC-9E1B-A98A9121EC5B}" presName="Name0" presStyleCnt="0">
        <dgm:presLayoutVars>
          <dgm:dir/>
          <dgm:resizeHandles val="exact"/>
        </dgm:presLayoutVars>
      </dgm:prSet>
      <dgm:spPr/>
      <dgm:t>
        <a:bodyPr/>
        <a:lstStyle/>
        <a:p>
          <a:endParaRPr lang="en-GB"/>
        </a:p>
      </dgm:t>
    </dgm:pt>
    <dgm:pt modelId="{0367145E-E29F-42E6-ABFE-C176DACBEBE9}" type="pres">
      <dgm:prSet presAssocID="{02F460D1-055A-4AAC-9E1B-A98A9121EC5B}" presName="arrow" presStyleLbl="bgShp" presStyleIdx="0" presStyleCnt="1"/>
      <dgm:spPr/>
      <dgm:t>
        <a:bodyPr/>
        <a:lstStyle/>
        <a:p>
          <a:endParaRPr lang="en-GB"/>
        </a:p>
      </dgm:t>
    </dgm:pt>
    <dgm:pt modelId="{AFED9D20-9BB6-4353-BE4F-78F83CB0A329}" type="pres">
      <dgm:prSet presAssocID="{02F460D1-055A-4AAC-9E1B-A98A9121EC5B}" presName="points" presStyleCnt="0"/>
      <dgm:spPr/>
      <dgm:t>
        <a:bodyPr/>
        <a:lstStyle/>
        <a:p>
          <a:endParaRPr lang="en-GB"/>
        </a:p>
      </dgm:t>
    </dgm:pt>
    <dgm:pt modelId="{585428A9-7E46-4E7B-B6E4-4C806FFEDF26}" type="pres">
      <dgm:prSet presAssocID="{6E486067-9618-4BED-8047-109EFFBD889E}" presName="compositeA" presStyleCnt="0"/>
      <dgm:spPr/>
      <dgm:t>
        <a:bodyPr/>
        <a:lstStyle/>
        <a:p>
          <a:endParaRPr lang="en-GB"/>
        </a:p>
      </dgm:t>
    </dgm:pt>
    <dgm:pt modelId="{955C3457-472F-44B3-9B36-FDBDE79D4B23}" type="pres">
      <dgm:prSet presAssocID="{6E486067-9618-4BED-8047-109EFFBD889E}" presName="textA" presStyleLbl="revTx" presStyleIdx="0" presStyleCnt="5">
        <dgm:presLayoutVars>
          <dgm:bulletEnabled val="1"/>
        </dgm:presLayoutVars>
      </dgm:prSet>
      <dgm:spPr/>
      <dgm:t>
        <a:bodyPr/>
        <a:lstStyle/>
        <a:p>
          <a:endParaRPr lang="en-GB"/>
        </a:p>
      </dgm:t>
    </dgm:pt>
    <dgm:pt modelId="{6E5FAFDA-9004-4E04-A0D8-59A095F322EC}" type="pres">
      <dgm:prSet presAssocID="{6E486067-9618-4BED-8047-109EFFBD889E}" presName="circleA" presStyleLbl="node1" presStyleIdx="0" presStyleCnt="5"/>
      <dgm:spPr/>
      <dgm:t>
        <a:bodyPr/>
        <a:lstStyle/>
        <a:p>
          <a:endParaRPr lang="en-GB"/>
        </a:p>
      </dgm:t>
    </dgm:pt>
    <dgm:pt modelId="{82425FB7-FE67-4612-8538-03F877C0D690}" type="pres">
      <dgm:prSet presAssocID="{6E486067-9618-4BED-8047-109EFFBD889E}" presName="spaceA" presStyleCnt="0"/>
      <dgm:spPr/>
      <dgm:t>
        <a:bodyPr/>
        <a:lstStyle/>
        <a:p>
          <a:endParaRPr lang="en-GB"/>
        </a:p>
      </dgm:t>
    </dgm:pt>
    <dgm:pt modelId="{32C73A5B-B770-495A-A754-326C9556F394}" type="pres">
      <dgm:prSet presAssocID="{07F60392-814C-48A1-8A27-64FED80314FA}" presName="space" presStyleCnt="0"/>
      <dgm:spPr/>
      <dgm:t>
        <a:bodyPr/>
        <a:lstStyle/>
        <a:p>
          <a:endParaRPr lang="en-GB"/>
        </a:p>
      </dgm:t>
    </dgm:pt>
    <dgm:pt modelId="{04F0515F-6A7D-4B9B-9B85-CD07FCFC3886}" type="pres">
      <dgm:prSet presAssocID="{36777941-C52B-4AE7-9791-70D3C75CD3AC}" presName="compositeB" presStyleCnt="0"/>
      <dgm:spPr/>
      <dgm:t>
        <a:bodyPr/>
        <a:lstStyle/>
        <a:p>
          <a:endParaRPr lang="en-GB"/>
        </a:p>
      </dgm:t>
    </dgm:pt>
    <dgm:pt modelId="{4B8EA525-914D-4218-A950-56140D0D1D42}" type="pres">
      <dgm:prSet presAssocID="{36777941-C52B-4AE7-9791-70D3C75CD3AC}" presName="textB" presStyleLbl="revTx" presStyleIdx="1" presStyleCnt="5">
        <dgm:presLayoutVars>
          <dgm:bulletEnabled val="1"/>
        </dgm:presLayoutVars>
      </dgm:prSet>
      <dgm:spPr/>
      <dgm:t>
        <a:bodyPr/>
        <a:lstStyle/>
        <a:p>
          <a:endParaRPr lang="en-GB"/>
        </a:p>
      </dgm:t>
    </dgm:pt>
    <dgm:pt modelId="{8E18817E-0D91-402D-9293-D34F32873EA7}" type="pres">
      <dgm:prSet presAssocID="{36777941-C52B-4AE7-9791-70D3C75CD3AC}" presName="circleB" presStyleLbl="node1" presStyleIdx="1" presStyleCnt="5"/>
      <dgm:spPr/>
      <dgm:t>
        <a:bodyPr/>
        <a:lstStyle/>
        <a:p>
          <a:endParaRPr lang="en-GB"/>
        </a:p>
      </dgm:t>
    </dgm:pt>
    <dgm:pt modelId="{D05E2BA8-D478-40F9-A02B-4A87389E575E}" type="pres">
      <dgm:prSet presAssocID="{36777941-C52B-4AE7-9791-70D3C75CD3AC}" presName="spaceB" presStyleCnt="0"/>
      <dgm:spPr/>
      <dgm:t>
        <a:bodyPr/>
        <a:lstStyle/>
        <a:p>
          <a:endParaRPr lang="en-GB"/>
        </a:p>
      </dgm:t>
    </dgm:pt>
    <dgm:pt modelId="{3377DDEF-3A77-47EB-A9BF-3D66BE762820}" type="pres">
      <dgm:prSet presAssocID="{83ABC182-16BD-4AB2-905B-360476D1C42A}" presName="space" presStyleCnt="0"/>
      <dgm:spPr/>
      <dgm:t>
        <a:bodyPr/>
        <a:lstStyle/>
        <a:p>
          <a:endParaRPr lang="en-GB"/>
        </a:p>
      </dgm:t>
    </dgm:pt>
    <dgm:pt modelId="{BB0CA29C-0888-4EA1-BCF6-31D65EACDFA5}" type="pres">
      <dgm:prSet presAssocID="{C284B66A-6449-488D-9CF4-EC35AE4FCAA9}" presName="compositeA" presStyleCnt="0"/>
      <dgm:spPr/>
      <dgm:t>
        <a:bodyPr/>
        <a:lstStyle/>
        <a:p>
          <a:endParaRPr lang="en-GB"/>
        </a:p>
      </dgm:t>
    </dgm:pt>
    <dgm:pt modelId="{B2524A3B-CC2C-478E-83B2-217774C30E3B}" type="pres">
      <dgm:prSet presAssocID="{C284B66A-6449-488D-9CF4-EC35AE4FCAA9}" presName="textA" presStyleLbl="revTx" presStyleIdx="2" presStyleCnt="5">
        <dgm:presLayoutVars>
          <dgm:bulletEnabled val="1"/>
        </dgm:presLayoutVars>
      </dgm:prSet>
      <dgm:spPr/>
      <dgm:t>
        <a:bodyPr/>
        <a:lstStyle/>
        <a:p>
          <a:endParaRPr lang="en-GB"/>
        </a:p>
      </dgm:t>
    </dgm:pt>
    <dgm:pt modelId="{D03DAC24-B730-495F-8E8A-CE3FD0C2D640}" type="pres">
      <dgm:prSet presAssocID="{C284B66A-6449-488D-9CF4-EC35AE4FCAA9}" presName="circleA" presStyleLbl="node1" presStyleIdx="2" presStyleCnt="5"/>
      <dgm:spPr/>
      <dgm:t>
        <a:bodyPr/>
        <a:lstStyle/>
        <a:p>
          <a:endParaRPr lang="en-GB"/>
        </a:p>
      </dgm:t>
    </dgm:pt>
    <dgm:pt modelId="{EE18019D-B350-4D8C-857D-E9D04126AF08}" type="pres">
      <dgm:prSet presAssocID="{C284B66A-6449-488D-9CF4-EC35AE4FCAA9}" presName="spaceA" presStyleCnt="0"/>
      <dgm:spPr/>
      <dgm:t>
        <a:bodyPr/>
        <a:lstStyle/>
        <a:p>
          <a:endParaRPr lang="en-GB"/>
        </a:p>
      </dgm:t>
    </dgm:pt>
    <dgm:pt modelId="{1AAC07AB-C6C5-41F8-BD30-D1432F30E755}" type="pres">
      <dgm:prSet presAssocID="{6A3855CC-D043-46D6-8A06-4BED73915EB7}" presName="space" presStyleCnt="0"/>
      <dgm:spPr/>
      <dgm:t>
        <a:bodyPr/>
        <a:lstStyle/>
        <a:p>
          <a:endParaRPr lang="en-GB"/>
        </a:p>
      </dgm:t>
    </dgm:pt>
    <dgm:pt modelId="{22F01F45-E178-405B-A6C5-3BDAC97027BF}" type="pres">
      <dgm:prSet presAssocID="{73A8A0A8-99DA-4EE8-9196-0DABEC59543B}" presName="compositeB" presStyleCnt="0"/>
      <dgm:spPr/>
      <dgm:t>
        <a:bodyPr/>
        <a:lstStyle/>
        <a:p>
          <a:endParaRPr lang="en-GB"/>
        </a:p>
      </dgm:t>
    </dgm:pt>
    <dgm:pt modelId="{AE0AC8E6-D500-49C4-AA4E-F21115D482E3}" type="pres">
      <dgm:prSet presAssocID="{73A8A0A8-99DA-4EE8-9196-0DABEC59543B}" presName="textB" presStyleLbl="revTx" presStyleIdx="3" presStyleCnt="5">
        <dgm:presLayoutVars>
          <dgm:bulletEnabled val="1"/>
        </dgm:presLayoutVars>
      </dgm:prSet>
      <dgm:spPr/>
      <dgm:t>
        <a:bodyPr/>
        <a:lstStyle/>
        <a:p>
          <a:endParaRPr lang="en-GB"/>
        </a:p>
      </dgm:t>
    </dgm:pt>
    <dgm:pt modelId="{D51CFC0F-46FF-447D-9543-1FE7BDF5B68E}" type="pres">
      <dgm:prSet presAssocID="{73A8A0A8-99DA-4EE8-9196-0DABEC59543B}" presName="circleB" presStyleLbl="node1" presStyleIdx="3" presStyleCnt="5"/>
      <dgm:spPr/>
      <dgm:t>
        <a:bodyPr/>
        <a:lstStyle/>
        <a:p>
          <a:endParaRPr lang="en-GB"/>
        </a:p>
      </dgm:t>
    </dgm:pt>
    <dgm:pt modelId="{1B61A8F3-BFE7-4E6E-B575-3986D540E818}" type="pres">
      <dgm:prSet presAssocID="{73A8A0A8-99DA-4EE8-9196-0DABEC59543B}" presName="spaceB" presStyleCnt="0"/>
      <dgm:spPr/>
      <dgm:t>
        <a:bodyPr/>
        <a:lstStyle/>
        <a:p>
          <a:endParaRPr lang="en-GB"/>
        </a:p>
      </dgm:t>
    </dgm:pt>
    <dgm:pt modelId="{8E43D906-C3DE-4DCA-B1EA-4EA1408D3829}" type="pres">
      <dgm:prSet presAssocID="{7D1613BE-95BA-4C60-B7D7-28CE6EF83F30}" presName="space" presStyleCnt="0"/>
      <dgm:spPr/>
      <dgm:t>
        <a:bodyPr/>
        <a:lstStyle/>
        <a:p>
          <a:endParaRPr lang="en-GB"/>
        </a:p>
      </dgm:t>
    </dgm:pt>
    <dgm:pt modelId="{F1D781FE-795C-4194-92A7-DAFF6690A086}" type="pres">
      <dgm:prSet presAssocID="{2456AD09-4E3E-4E11-A8CD-27095F4CA0A4}" presName="compositeA" presStyleCnt="0"/>
      <dgm:spPr/>
      <dgm:t>
        <a:bodyPr/>
        <a:lstStyle/>
        <a:p>
          <a:endParaRPr lang="en-GB"/>
        </a:p>
      </dgm:t>
    </dgm:pt>
    <dgm:pt modelId="{8E994BA0-2ECD-41C7-8F6B-A92629278C8D}" type="pres">
      <dgm:prSet presAssocID="{2456AD09-4E3E-4E11-A8CD-27095F4CA0A4}" presName="textA" presStyleLbl="revTx" presStyleIdx="4" presStyleCnt="5">
        <dgm:presLayoutVars>
          <dgm:bulletEnabled val="1"/>
        </dgm:presLayoutVars>
      </dgm:prSet>
      <dgm:spPr/>
      <dgm:t>
        <a:bodyPr/>
        <a:lstStyle/>
        <a:p>
          <a:endParaRPr lang="en-GB"/>
        </a:p>
      </dgm:t>
    </dgm:pt>
    <dgm:pt modelId="{F20B0F76-891C-4719-81B1-D8072D1E0C01}" type="pres">
      <dgm:prSet presAssocID="{2456AD09-4E3E-4E11-A8CD-27095F4CA0A4}" presName="circleA" presStyleLbl="node1" presStyleIdx="4" presStyleCnt="5"/>
      <dgm:spPr/>
      <dgm:t>
        <a:bodyPr/>
        <a:lstStyle/>
        <a:p>
          <a:endParaRPr lang="en-GB"/>
        </a:p>
      </dgm:t>
    </dgm:pt>
    <dgm:pt modelId="{80BEBAF7-6381-4B5C-968D-15CB9913D43D}" type="pres">
      <dgm:prSet presAssocID="{2456AD09-4E3E-4E11-A8CD-27095F4CA0A4}" presName="spaceA" presStyleCnt="0"/>
      <dgm:spPr/>
      <dgm:t>
        <a:bodyPr/>
        <a:lstStyle/>
        <a:p>
          <a:endParaRPr lang="en-GB"/>
        </a:p>
      </dgm:t>
    </dgm:pt>
  </dgm:ptLst>
  <dgm:cxnLst>
    <dgm:cxn modelId="{57582C5E-4533-4AD2-AE34-E8A2536CB95F}" type="presOf" srcId="{02F460D1-055A-4AAC-9E1B-A98A9121EC5B}" destId="{F8A54704-280E-4D3F-9A27-7B7D48076FAB}" srcOrd="0" destOrd="0" presId="urn:microsoft.com/office/officeart/2005/8/layout/hProcess11"/>
    <dgm:cxn modelId="{55F22D43-8EF1-46C4-A490-49C5CE48FCAD}" type="presOf" srcId="{6E486067-9618-4BED-8047-109EFFBD889E}" destId="{955C3457-472F-44B3-9B36-FDBDE79D4B23}" srcOrd="0" destOrd="0" presId="urn:microsoft.com/office/officeart/2005/8/layout/hProcess11"/>
    <dgm:cxn modelId="{E3A4066A-D0FA-4542-9CA7-9970AEC5CA98}" srcId="{02F460D1-055A-4AAC-9E1B-A98A9121EC5B}" destId="{73A8A0A8-99DA-4EE8-9196-0DABEC59543B}" srcOrd="3" destOrd="0" parTransId="{A41082C3-7B36-43A3-A816-7694968BA076}" sibTransId="{7D1613BE-95BA-4C60-B7D7-28CE6EF83F30}"/>
    <dgm:cxn modelId="{36E28411-F254-42D3-B654-8180EA982777}" type="presOf" srcId="{36777941-C52B-4AE7-9791-70D3C75CD3AC}" destId="{4B8EA525-914D-4218-A950-56140D0D1D42}" srcOrd="0" destOrd="0" presId="urn:microsoft.com/office/officeart/2005/8/layout/hProcess11"/>
    <dgm:cxn modelId="{6D22E631-1E39-4827-8154-3DF0EF5C3909}" type="presOf" srcId="{C284B66A-6449-488D-9CF4-EC35AE4FCAA9}" destId="{B2524A3B-CC2C-478E-83B2-217774C30E3B}" srcOrd="0" destOrd="0" presId="urn:microsoft.com/office/officeart/2005/8/layout/hProcess11"/>
    <dgm:cxn modelId="{67DA54BA-F069-4CBE-90A6-46489D81482B}" type="presOf" srcId="{73A8A0A8-99DA-4EE8-9196-0DABEC59543B}" destId="{AE0AC8E6-D500-49C4-AA4E-F21115D482E3}" srcOrd="0" destOrd="0" presId="urn:microsoft.com/office/officeart/2005/8/layout/hProcess11"/>
    <dgm:cxn modelId="{028ECF3B-9048-48F5-91F4-D2F5313EA570}" srcId="{02F460D1-055A-4AAC-9E1B-A98A9121EC5B}" destId="{36777941-C52B-4AE7-9791-70D3C75CD3AC}" srcOrd="1" destOrd="0" parTransId="{038F3871-DFB1-4EBB-ACD9-9796281DCED8}" sibTransId="{83ABC182-16BD-4AB2-905B-360476D1C42A}"/>
    <dgm:cxn modelId="{14FDF0DC-7711-4641-9184-080EC4B89F8A}" srcId="{02F460D1-055A-4AAC-9E1B-A98A9121EC5B}" destId="{2456AD09-4E3E-4E11-A8CD-27095F4CA0A4}" srcOrd="4" destOrd="0" parTransId="{3E156488-FB65-4AF4-8254-80189AD03648}" sibTransId="{9E9C14C1-514F-49E7-8355-D4C8444CF639}"/>
    <dgm:cxn modelId="{25FE9909-BC51-48CB-884B-43EFE23832CB}" srcId="{02F460D1-055A-4AAC-9E1B-A98A9121EC5B}" destId="{C284B66A-6449-488D-9CF4-EC35AE4FCAA9}" srcOrd="2" destOrd="0" parTransId="{D5EE5D87-E5C1-4823-AB79-349FDC73A67F}" sibTransId="{6A3855CC-D043-46D6-8A06-4BED73915EB7}"/>
    <dgm:cxn modelId="{FCFF7C24-0D9C-4A09-8E23-B2FC192EDDA3}" type="presOf" srcId="{2456AD09-4E3E-4E11-A8CD-27095F4CA0A4}" destId="{8E994BA0-2ECD-41C7-8F6B-A92629278C8D}" srcOrd="0" destOrd="0" presId="urn:microsoft.com/office/officeart/2005/8/layout/hProcess11"/>
    <dgm:cxn modelId="{6948F588-C4CB-4802-AF65-2EAB0358F7CE}" srcId="{02F460D1-055A-4AAC-9E1B-A98A9121EC5B}" destId="{6E486067-9618-4BED-8047-109EFFBD889E}" srcOrd="0" destOrd="0" parTransId="{664A9929-1E86-4EFA-B5F5-DC37CBDD26D3}" sibTransId="{07F60392-814C-48A1-8A27-64FED80314FA}"/>
    <dgm:cxn modelId="{1EF385BC-FD7C-4224-BAF1-F16E9C449520}" type="presParOf" srcId="{F8A54704-280E-4D3F-9A27-7B7D48076FAB}" destId="{0367145E-E29F-42E6-ABFE-C176DACBEBE9}" srcOrd="0" destOrd="0" presId="urn:microsoft.com/office/officeart/2005/8/layout/hProcess11"/>
    <dgm:cxn modelId="{523B2299-2487-48EE-8FDE-ADB7785FA7E6}" type="presParOf" srcId="{F8A54704-280E-4D3F-9A27-7B7D48076FAB}" destId="{AFED9D20-9BB6-4353-BE4F-78F83CB0A329}" srcOrd="1" destOrd="0" presId="urn:microsoft.com/office/officeart/2005/8/layout/hProcess11"/>
    <dgm:cxn modelId="{2A333876-FCFF-4E01-972E-096838ADF805}" type="presParOf" srcId="{AFED9D20-9BB6-4353-BE4F-78F83CB0A329}" destId="{585428A9-7E46-4E7B-B6E4-4C806FFEDF26}" srcOrd="0" destOrd="0" presId="urn:microsoft.com/office/officeart/2005/8/layout/hProcess11"/>
    <dgm:cxn modelId="{6BDD8101-8BE2-418A-8548-6E37FEF523D9}" type="presParOf" srcId="{585428A9-7E46-4E7B-B6E4-4C806FFEDF26}" destId="{955C3457-472F-44B3-9B36-FDBDE79D4B23}" srcOrd="0" destOrd="0" presId="urn:microsoft.com/office/officeart/2005/8/layout/hProcess11"/>
    <dgm:cxn modelId="{E919D6E8-1B87-4A94-A02F-396C4C6871BA}" type="presParOf" srcId="{585428A9-7E46-4E7B-B6E4-4C806FFEDF26}" destId="{6E5FAFDA-9004-4E04-A0D8-59A095F322EC}" srcOrd="1" destOrd="0" presId="urn:microsoft.com/office/officeart/2005/8/layout/hProcess11"/>
    <dgm:cxn modelId="{6A072CEE-B5FE-4087-AED0-7F6C4ACF0197}" type="presParOf" srcId="{585428A9-7E46-4E7B-B6E4-4C806FFEDF26}" destId="{82425FB7-FE67-4612-8538-03F877C0D690}" srcOrd="2" destOrd="0" presId="urn:microsoft.com/office/officeart/2005/8/layout/hProcess11"/>
    <dgm:cxn modelId="{BF5FDA54-A65E-4D8D-B23B-8E78DCEFE068}" type="presParOf" srcId="{AFED9D20-9BB6-4353-BE4F-78F83CB0A329}" destId="{32C73A5B-B770-495A-A754-326C9556F394}" srcOrd="1" destOrd="0" presId="urn:microsoft.com/office/officeart/2005/8/layout/hProcess11"/>
    <dgm:cxn modelId="{375722ED-7438-4359-BF83-FA024D2B30F9}" type="presParOf" srcId="{AFED9D20-9BB6-4353-BE4F-78F83CB0A329}" destId="{04F0515F-6A7D-4B9B-9B85-CD07FCFC3886}" srcOrd="2" destOrd="0" presId="urn:microsoft.com/office/officeart/2005/8/layout/hProcess11"/>
    <dgm:cxn modelId="{C9F8E9AC-AC34-4739-8E38-18C72ACBCB1B}" type="presParOf" srcId="{04F0515F-6A7D-4B9B-9B85-CD07FCFC3886}" destId="{4B8EA525-914D-4218-A950-56140D0D1D42}" srcOrd="0" destOrd="0" presId="urn:microsoft.com/office/officeart/2005/8/layout/hProcess11"/>
    <dgm:cxn modelId="{F2495C9C-7CB4-44F8-BB86-31475D9B17B4}" type="presParOf" srcId="{04F0515F-6A7D-4B9B-9B85-CD07FCFC3886}" destId="{8E18817E-0D91-402D-9293-D34F32873EA7}" srcOrd="1" destOrd="0" presId="urn:microsoft.com/office/officeart/2005/8/layout/hProcess11"/>
    <dgm:cxn modelId="{C33B8F92-578B-41C8-A31D-B8C45E9968F8}" type="presParOf" srcId="{04F0515F-6A7D-4B9B-9B85-CD07FCFC3886}" destId="{D05E2BA8-D478-40F9-A02B-4A87389E575E}" srcOrd="2" destOrd="0" presId="urn:microsoft.com/office/officeart/2005/8/layout/hProcess11"/>
    <dgm:cxn modelId="{CB8EEF5B-1672-4D6A-8278-E11CDA325DC3}" type="presParOf" srcId="{AFED9D20-9BB6-4353-BE4F-78F83CB0A329}" destId="{3377DDEF-3A77-47EB-A9BF-3D66BE762820}" srcOrd="3" destOrd="0" presId="urn:microsoft.com/office/officeart/2005/8/layout/hProcess11"/>
    <dgm:cxn modelId="{F7C21817-ECF9-4FD9-B02C-740AD244B6AC}" type="presParOf" srcId="{AFED9D20-9BB6-4353-BE4F-78F83CB0A329}" destId="{BB0CA29C-0888-4EA1-BCF6-31D65EACDFA5}" srcOrd="4" destOrd="0" presId="urn:microsoft.com/office/officeart/2005/8/layout/hProcess11"/>
    <dgm:cxn modelId="{46EA6166-05AC-4DB0-994F-635E791FE428}" type="presParOf" srcId="{BB0CA29C-0888-4EA1-BCF6-31D65EACDFA5}" destId="{B2524A3B-CC2C-478E-83B2-217774C30E3B}" srcOrd="0" destOrd="0" presId="urn:microsoft.com/office/officeart/2005/8/layout/hProcess11"/>
    <dgm:cxn modelId="{8EA695A7-5D1A-4ACC-BD61-8CE57BB81C03}" type="presParOf" srcId="{BB0CA29C-0888-4EA1-BCF6-31D65EACDFA5}" destId="{D03DAC24-B730-495F-8E8A-CE3FD0C2D640}" srcOrd="1" destOrd="0" presId="urn:microsoft.com/office/officeart/2005/8/layout/hProcess11"/>
    <dgm:cxn modelId="{C781C25E-7C76-40F1-A6AB-663DF881AFCD}" type="presParOf" srcId="{BB0CA29C-0888-4EA1-BCF6-31D65EACDFA5}" destId="{EE18019D-B350-4D8C-857D-E9D04126AF08}" srcOrd="2" destOrd="0" presId="urn:microsoft.com/office/officeart/2005/8/layout/hProcess11"/>
    <dgm:cxn modelId="{B60B86F9-529A-4CC2-92B4-2574E68B6E9A}" type="presParOf" srcId="{AFED9D20-9BB6-4353-BE4F-78F83CB0A329}" destId="{1AAC07AB-C6C5-41F8-BD30-D1432F30E755}" srcOrd="5" destOrd="0" presId="urn:microsoft.com/office/officeart/2005/8/layout/hProcess11"/>
    <dgm:cxn modelId="{0A6D3FE5-5213-4BF3-9D37-1E64012ED7F8}" type="presParOf" srcId="{AFED9D20-9BB6-4353-BE4F-78F83CB0A329}" destId="{22F01F45-E178-405B-A6C5-3BDAC97027BF}" srcOrd="6" destOrd="0" presId="urn:microsoft.com/office/officeart/2005/8/layout/hProcess11"/>
    <dgm:cxn modelId="{13BCE653-47D7-426D-B720-0D5CA6C8594B}" type="presParOf" srcId="{22F01F45-E178-405B-A6C5-3BDAC97027BF}" destId="{AE0AC8E6-D500-49C4-AA4E-F21115D482E3}" srcOrd="0" destOrd="0" presId="urn:microsoft.com/office/officeart/2005/8/layout/hProcess11"/>
    <dgm:cxn modelId="{E98A29B7-9775-4CBD-A3B4-5D94EB789623}" type="presParOf" srcId="{22F01F45-E178-405B-A6C5-3BDAC97027BF}" destId="{D51CFC0F-46FF-447D-9543-1FE7BDF5B68E}" srcOrd="1" destOrd="0" presId="urn:microsoft.com/office/officeart/2005/8/layout/hProcess11"/>
    <dgm:cxn modelId="{96B2A6CC-0784-4873-B803-6781CFF2B194}" type="presParOf" srcId="{22F01F45-E178-405B-A6C5-3BDAC97027BF}" destId="{1B61A8F3-BFE7-4E6E-B575-3986D540E818}" srcOrd="2" destOrd="0" presId="urn:microsoft.com/office/officeart/2005/8/layout/hProcess11"/>
    <dgm:cxn modelId="{1EBADC67-7213-42D7-8F5F-2CA4009FFEFB}" type="presParOf" srcId="{AFED9D20-9BB6-4353-BE4F-78F83CB0A329}" destId="{8E43D906-C3DE-4DCA-B1EA-4EA1408D3829}" srcOrd="7" destOrd="0" presId="urn:microsoft.com/office/officeart/2005/8/layout/hProcess11"/>
    <dgm:cxn modelId="{F554F5B9-0507-40C5-8441-A4C9848AE1BE}" type="presParOf" srcId="{AFED9D20-9BB6-4353-BE4F-78F83CB0A329}" destId="{F1D781FE-795C-4194-92A7-DAFF6690A086}" srcOrd="8" destOrd="0" presId="urn:microsoft.com/office/officeart/2005/8/layout/hProcess11"/>
    <dgm:cxn modelId="{C9D1B96D-08E7-4E8C-85C0-18B7270C4103}" type="presParOf" srcId="{F1D781FE-795C-4194-92A7-DAFF6690A086}" destId="{8E994BA0-2ECD-41C7-8F6B-A92629278C8D}" srcOrd="0" destOrd="0" presId="urn:microsoft.com/office/officeart/2005/8/layout/hProcess11"/>
    <dgm:cxn modelId="{D4C7114B-A1F4-47C8-9CB0-1169EC37BB91}" type="presParOf" srcId="{F1D781FE-795C-4194-92A7-DAFF6690A086}" destId="{F20B0F76-891C-4719-81B1-D8072D1E0C01}" srcOrd="1" destOrd="0" presId="urn:microsoft.com/office/officeart/2005/8/layout/hProcess11"/>
    <dgm:cxn modelId="{4935D0ED-29FE-400A-BE09-07C133F8DF86}" type="presParOf" srcId="{F1D781FE-795C-4194-92A7-DAFF6690A086}" destId="{80BEBAF7-6381-4B5C-968D-15CB9913D43D}"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E36549D-448D-4FD6-9597-FCF2970C361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CC175C57-DCDE-46AF-B9A4-D3B7DFC79789}">
      <dgm:prSet/>
      <dgm:spPr/>
      <dgm:t>
        <a:bodyPr/>
        <a:lstStyle/>
        <a:p>
          <a:pPr rtl="0"/>
          <a:r>
            <a:rPr lang="en-GB" dirty="0" smtClean="0"/>
            <a:t>Adopt the FRSSE knowing it will be withdrawn within 12 months!  More change will be needed</a:t>
          </a:r>
          <a:endParaRPr lang="en-GB" dirty="0"/>
        </a:p>
      </dgm:t>
    </dgm:pt>
    <dgm:pt modelId="{D98C31A0-1DB8-45D7-A74A-0754908B6371}" type="parTrans" cxnId="{54429D77-F587-4FA8-A57F-51A027B7A5B0}">
      <dgm:prSet/>
      <dgm:spPr/>
      <dgm:t>
        <a:bodyPr/>
        <a:lstStyle/>
        <a:p>
          <a:endParaRPr lang="en-GB"/>
        </a:p>
      </dgm:t>
    </dgm:pt>
    <dgm:pt modelId="{C9EDAF24-39B0-4D88-8CCF-585CA753F034}" type="sibTrans" cxnId="{54429D77-F587-4FA8-A57F-51A027B7A5B0}">
      <dgm:prSet/>
      <dgm:spPr/>
      <dgm:t>
        <a:bodyPr/>
        <a:lstStyle/>
        <a:p>
          <a:endParaRPr lang="en-GB"/>
        </a:p>
      </dgm:t>
    </dgm:pt>
    <dgm:pt modelId="{6D49613B-97DB-4D6F-9CAF-918796E96B4B}">
      <dgm:prSet/>
      <dgm:spPr/>
      <dgm:t>
        <a:bodyPr/>
        <a:lstStyle/>
        <a:p>
          <a:pPr rtl="0"/>
          <a:r>
            <a:rPr lang="en-GB" dirty="0" smtClean="0"/>
            <a:t>Go the whole way with FRS 102</a:t>
          </a:r>
          <a:endParaRPr lang="en-GB" dirty="0"/>
        </a:p>
      </dgm:t>
    </dgm:pt>
    <dgm:pt modelId="{C074164F-B76F-47E5-B747-F9A7B76B6E17}" type="parTrans" cxnId="{32223C9D-A6EE-42F3-B4F6-B4D6C70F5F1C}">
      <dgm:prSet/>
      <dgm:spPr/>
      <dgm:t>
        <a:bodyPr/>
        <a:lstStyle/>
        <a:p>
          <a:endParaRPr lang="en-GB"/>
        </a:p>
      </dgm:t>
    </dgm:pt>
    <dgm:pt modelId="{8E855CCD-39BC-4F07-B370-128B386014B2}" type="sibTrans" cxnId="{32223C9D-A6EE-42F3-B4F6-B4D6C70F5F1C}">
      <dgm:prSet/>
      <dgm:spPr/>
      <dgm:t>
        <a:bodyPr/>
        <a:lstStyle/>
        <a:p>
          <a:endParaRPr lang="en-GB"/>
        </a:p>
      </dgm:t>
    </dgm:pt>
    <dgm:pt modelId="{77E53DC5-D593-4CCC-9278-F85F29D802E9}">
      <dgm:prSet/>
      <dgm:spPr/>
      <dgm:t>
        <a:bodyPr/>
        <a:lstStyle/>
        <a:p>
          <a:pPr rtl="0"/>
          <a:r>
            <a:rPr lang="en-GB" dirty="0" smtClean="0"/>
            <a:t>Return to Receipts and Payments accounts (not available for companies). Adjusting back to accruals in future may be problematic</a:t>
          </a:r>
          <a:endParaRPr lang="en-GB" dirty="0"/>
        </a:p>
      </dgm:t>
    </dgm:pt>
    <dgm:pt modelId="{9B4F2AAA-F560-48DC-8D40-6684AF1560FD}" type="parTrans" cxnId="{B0860641-3F6A-4D9C-8D13-25F2A56F0D52}">
      <dgm:prSet/>
      <dgm:spPr/>
      <dgm:t>
        <a:bodyPr/>
        <a:lstStyle/>
        <a:p>
          <a:endParaRPr lang="en-GB"/>
        </a:p>
      </dgm:t>
    </dgm:pt>
    <dgm:pt modelId="{BA299A5F-E192-4E67-A000-90B201065087}" type="sibTrans" cxnId="{B0860641-3F6A-4D9C-8D13-25F2A56F0D52}">
      <dgm:prSet/>
      <dgm:spPr/>
      <dgm:t>
        <a:bodyPr/>
        <a:lstStyle/>
        <a:p>
          <a:endParaRPr lang="en-GB"/>
        </a:p>
      </dgm:t>
    </dgm:pt>
    <dgm:pt modelId="{C5653FC4-6C87-4AFB-9E1D-035692A5311F}" type="pres">
      <dgm:prSet presAssocID="{6E36549D-448D-4FD6-9597-FCF2970C3618}" presName="linear" presStyleCnt="0">
        <dgm:presLayoutVars>
          <dgm:animLvl val="lvl"/>
          <dgm:resizeHandles val="exact"/>
        </dgm:presLayoutVars>
      </dgm:prSet>
      <dgm:spPr/>
      <dgm:t>
        <a:bodyPr/>
        <a:lstStyle/>
        <a:p>
          <a:endParaRPr lang="en-GB"/>
        </a:p>
      </dgm:t>
    </dgm:pt>
    <dgm:pt modelId="{6632D99E-626E-448F-A7CE-E50EB3E1A716}" type="pres">
      <dgm:prSet presAssocID="{CC175C57-DCDE-46AF-B9A4-D3B7DFC79789}" presName="parentText" presStyleLbl="node1" presStyleIdx="0" presStyleCnt="3">
        <dgm:presLayoutVars>
          <dgm:chMax val="0"/>
          <dgm:bulletEnabled val="1"/>
        </dgm:presLayoutVars>
      </dgm:prSet>
      <dgm:spPr/>
      <dgm:t>
        <a:bodyPr/>
        <a:lstStyle/>
        <a:p>
          <a:endParaRPr lang="en-GB"/>
        </a:p>
      </dgm:t>
    </dgm:pt>
    <dgm:pt modelId="{7AA6CC31-8CBA-43AE-B34B-E3599E810ACD}" type="pres">
      <dgm:prSet presAssocID="{C9EDAF24-39B0-4D88-8CCF-585CA753F034}" presName="spacer" presStyleCnt="0"/>
      <dgm:spPr/>
      <dgm:t>
        <a:bodyPr/>
        <a:lstStyle/>
        <a:p>
          <a:endParaRPr lang="en-GB"/>
        </a:p>
      </dgm:t>
    </dgm:pt>
    <dgm:pt modelId="{FDE47487-744B-46AC-B11A-0CF0B1036EED}" type="pres">
      <dgm:prSet presAssocID="{6D49613B-97DB-4D6F-9CAF-918796E96B4B}" presName="parentText" presStyleLbl="node1" presStyleIdx="1" presStyleCnt="3">
        <dgm:presLayoutVars>
          <dgm:chMax val="0"/>
          <dgm:bulletEnabled val="1"/>
        </dgm:presLayoutVars>
      </dgm:prSet>
      <dgm:spPr/>
      <dgm:t>
        <a:bodyPr/>
        <a:lstStyle/>
        <a:p>
          <a:endParaRPr lang="en-GB"/>
        </a:p>
      </dgm:t>
    </dgm:pt>
    <dgm:pt modelId="{D3149A13-12B7-4997-8B2D-6B9CE1B67037}" type="pres">
      <dgm:prSet presAssocID="{8E855CCD-39BC-4F07-B370-128B386014B2}" presName="spacer" presStyleCnt="0"/>
      <dgm:spPr/>
      <dgm:t>
        <a:bodyPr/>
        <a:lstStyle/>
        <a:p>
          <a:endParaRPr lang="en-GB"/>
        </a:p>
      </dgm:t>
    </dgm:pt>
    <dgm:pt modelId="{B45B920F-AEDF-4549-9270-1A211124DBC2}" type="pres">
      <dgm:prSet presAssocID="{77E53DC5-D593-4CCC-9278-F85F29D802E9}" presName="parentText" presStyleLbl="node1" presStyleIdx="2" presStyleCnt="3">
        <dgm:presLayoutVars>
          <dgm:chMax val="0"/>
          <dgm:bulletEnabled val="1"/>
        </dgm:presLayoutVars>
      </dgm:prSet>
      <dgm:spPr/>
      <dgm:t>
        <a:bodyPr/>
        <a:lstStyle/>
        <a:p>
          <a:endParaRPr lang="en-GB"/>
        </a:p>
      </dgm:t>
    </dgm:pt>
  </dgm:ptLst>
  <dgm:cxnLst>
    <dgm:cxn modelId="{CE7C8C05-8B7C-4784-A278-928076CBA6DE}" type="presOf" srcId="{77E53DC5-D593-4CCC-9278-F85F29D802E9}" destId="{B45B920F-AEDF-4549-9270-1A211124DBC2}" srcOrd="0" destOrd="0" presId="urn:microsoft.com/office/officeart/2005/8/layout/vList2"/>
    <dgm:cxn modelId="{B0860641-3F6A-4D9C-8D13-25F2A56F0D52}" srcId="{6E36549D-448D-4FD6-9597-FCF2970C3618}" destId="{77E53DC5-D593-4CCC-9278-F85F29D802E9}" srcOrd="2" destOrd="0" parTransId="{9B4F2AAA-F560-48DC-8D40-6684AF1560FD}" sibTransId="{BA299A5F-E192-4E67-A000-90B201065087}"/>
    <dgm:cxn modelId="{475C55C1-F2DB-47AE-92A0-6C1F6B238B5E}" type="presOf" srcId="{CC175C57-DCDE-46AF-B9A4-D3B7DFC79789}" destId="{6632D99E-626E-448F-A7CE-E50EB3E1A716}" srcOrd="0" destOrd="0" presId="urn:microsoft.com/office/officeart/2005/8/layout/vList2"/>
    <dgm:cxn modelId="{5C9B9697-1AF7-4A88-BCE9-9A1AA1B0A95E}" type="presOf" srcId="{6E36549D-448D-4FD6-9597-FCF2970C3618}" destId="{C5653FC4-6C87-4AFB-9E1D-035692A5311F}" srcOrd="0" destOrd="0" presId="urn:microsoft.com/office/officeart/2005/8/layout/vList2"/>
    <dgm:cxn modelId="{29E6DBC3-20D4-411A-9C95-C3152E3DC1F8}" type="presOf" srcId="{6D49613B-97DB-4D6F-9CAF-918796E96B4B}" destId="{FDE47487-744B-46AC-B11A-0CF0B1036EED}" srcOrd="0" destOrd="0" presId="urn:microsoft.com/office/officeart/2005/8/layout/vList2"/>
    <dgm:cxn modelId="{54429D77-F587-4FA8-A57F-51A027B7A5B0}" srcId="{6E36549D-448D-4FD6-9597-FCF2970C3618}" destId="{CC175C57-DCDE-46AF-B9A4-D3B7DFC79789}" srcOrd="0" destOrd="0" parTransId="{D98C31A0-1DB8-45D7-A74A-0754908B6371}" sibTransId="{C9EDAF24-39B0-4D88-8CCF-585CA753F034}"/>
    <dgm:cxn modelId="{32223C9D-A6EE-42F3-B4F6-B4D6C70F5F1C}" srcId="{6E36549D-448D-4FD6-9597-FCF2970C3618}" destId="{6D49613B-97DB-4D6F-9CAF-918796E96B4B}" srcOrd="1" destOrd="0" parTransId="{C074164F-B76F-47E5-B747-F9A7B76B6E17}" sibTransId="{8E855CCD-39BC-4F07-B370-128B386014B2}"/>
    <dgm:cxn modelId="{F9CF58D9-9B67-41CF-B30F-15D674F0034F}" type="presParOf" srcId="{C5653FC4-6C87-4AFB-9E1D-035692A5311F}" destId="{6632D99E-626E-448F-A7CE-E50EB3E1A716}" srcOrd="0" destOrd="0" presId="urn:microsoft.com/office/officeart/2005/8/layout/vList2"/>
    <dgm:cxn modelId="{476BBAD0-D4EF-4811-BA33-A08535082B2F}" type="presParOf" srcId="{C5653FC4-6C87-4AFB-9E1D-035692A5311F}" destId="{7AA6CC31-8CBA-43AE-B34B-E3599E810ACD}" srcOrd="1" destOrd="0" presId="urn:microsoft.com/office/officeart/2005/8/layout/vList2"/>
    <dgm:cxn modelId="{12A821D7-2D8D-4353-8437-3B807F9102EB}" type="presParOf" srcId="{C5653FC4-6C87-4AFB-9E1D-035692A5311F}" destId="{FDE47487-744B-46AC-B11A-0CF0B1036EED}" srcOrd="2" destOrd="0" presId="urn:microsoft.com/office/officeart/2005/8/layout/vList2"/>
    <dgm:cxn modelId="{F85784F5-0F55-4C2F-BAC0-D65D062B7595}" type="presParOf" srcId="{C5653FC4-6C87-4AFB-9E1D-035692A5311F}" destId="{D3149A13-12B7-4997-8B2D-6B9CE1B67037}" srcOrd="3" destOrd="0" presId="urn:microsoft.com/office/officeart/2005/8/layout/vList2"/>
    <dgm:cxn modelId="{59F24E53-7265-491D-9E89-E0A972B6FB1D}" type="presParOf" srcId="{C5653FC4-6C87-4AFB-9E1D-035692A5311F}" destId="{B45B920F-AEDF-4549-9270-1A211124DBC2}"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C1F0378-80D3-4C9A-A7E4-C8DF088C9F4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71C58D13-EA88-43BA-B2D9-4BA5E74C5B08}">
      <dgm:prSet phldrT="[Text]"/>
      <dgm:spPr/>
      <dgm:t>
        <a:bodyPr/>
        <a:lstStyle/>
        <a:p>
          <a:r>
            <a:rPr lang="en-GB" dirty="0" smtClean="0"/>
            <a:t>Receipts and payments</a:t>
          </a:r>
          <a:endParaRPr lang="en-GB" dirty="0"/>
        </a:p>
      </dgm:t>
    </dgm:pt>
    <dgm:pt modelId="{3558E991-9793-461D-AC72-6B609AB96023}" type="parTrans" cxnId="{3348E215-3954-4565-81F9-9C3DC8FE3904}">
      <dgm:prSet/>
      <dgm:spPr/>
      <dgm:t>
        <a:bodyPr/>
        <a:lstStyle/>
        <a:p>
          <a:endParaRPr lang="en-GB"/>
        </a:p>
      </dgm:t>
    </dgm:pt>
    <dgm:pt modelId="{53B9E406-1E65-45C6-AC7C-004105E21302}" type="sibTrans" cxnId="{3348E215-3954-4565-81F9-9C3DC8FE3904}">
      <dgm:prSet/>
      <dgm:spPr/>
      <dgm:t>
        <a:bodyPr/>
        <a:lstStyle/>
        <a:p>
          <a:endParaRPr lang="en-GB"/>
        </a:p>
      </dgm:t>
    </dgm:pt>
    <dgm:pt modelId="{6600BD92-386A-4E97-B7A6-B4329B34E6E0}">
      <dgm:prSet phldrT="[Text]"/>
      <dgm:spPr/>
      <dgm:t>
        <a:bodyPr/>
        <a:lstStyle/>
        <a:p>
          <a:pPr rtl="0"/>
          <a:r>
            <a:rPr lang="en-GB" b="0" dirty="0" smtClean="0"/>
            <a:t>Available to non-company charities with an annual income of £250k or less</a:t>
          </a:r>
          <a:endParaRPr lang="en-GB" b="0" dirty="0"/>
        </a:p>
      </dgm:t>
    </dgm:pt>
    <dgm:pt modelId="{C90DD180-B232-444A-9A3F-79B2D91DA1B2}" type="parTrans" cxnId="{8DE79470-A5CF-4915-B3CA-B3306CFFE923}">
      <dgm:prSet/>
      <dgm:spPr/>
      <dgm:t>
        <a:bodyPr/>
        <a:lstStyle/>
        <a:p>
          <a:endParaRPr lang="en-GB"/>
        </a:p>
      </dgm:t>
    </dgm:pt>
    <dgm:pt modelId="{A53CCBEB-4655-4CF8-9CA9-5376A981DDD7}" type="sibTrans" cxnId="{8DE79470-A5CF-4915-B3CA-B3306CFFE923}">
      <dgm:prSet/>
      <dgm:spPr/>
      <dgm:t>
        <a:bodyPr/>
        <a:lstStyle/>
        <a:p>
          <a:endParaRPr lang="en-GB"/>
        </a:p>
      </dgm:t>
    </dgm:pt>
    <dgm:pt modelId="{A9AA562A-DE98-48BF-86C8-3343DE8EBC89}">
      <dgm:prSet phldrT="[Text]"/>
      <dgm:spPr/>
      <dgm:t>
        <a:bodyPr/>
        <a:lstStyle/>
        <a:p>
          <a:r>
            <a:rPr lang="en-GB" dirty="0" smtClean="0"/>
            <a:t>New Section 1A to FRS 102</a:t>
          </a:r>
          <a:endParaRPr lang="en-GB" dirty="0"/>
        </a:p>
      </dgm:t>
    </dgm:pt>
    <dgm:pt modelId="{A3E91C98-28E2-49D9-99E1-249F77669C5C}" type="parTrans" cxnId="{A338D5DF-B2A6-4F24-9AB9-7061D7D29B21}">
      <dgm:prSet/>
      <dgm:spPr/>
      <dgm:t>
        <a:bodyPr/>
        <a:lstStyle/>
        <a:p>
          <a:endParaRPr lang="en-GB"/>
        </a:p>
      </dgm:t>
    </dgm:pt>
    <dgm:pt modelId="{8711D434-CC1E-4225-B245-28E60A3B6F8B}" type="sibTrans" cxnId="{A338D5DF-B2A6-4F24-9AB9-7061D7D29B21}">
      <dgm:prSet/>
      <dgm:spPr/>
      <dgm:t>
        <a:bodyPr/>
        <a:lstStyle/>
        <a:p>
          <a:endParaRPr lang="en-GB"/>
        </a:p>
      </dgm:t>
    </dgm:pt>
    <dgm:pt modelId="{35972FFB-8DFA-4047-B57B-0ACF89C1B958}">
      <dgm:prSet phldrT="[Text]"/>
      <dgm:spPr/>
      <dgm:t>
        <a:bodyPr/>
        <a:lstStyle/>
        <a:p>
          <a:r>
            <a:rPr lang="en-GB" dirty="0" smtClean="0"/>
            <a:t>New small entities section to FRS102</a:t>
          </a:r>
          <a:endParaRPr lang="en-GB" dirty="0"/>
        </a:p>
      </dgm:t>
    </dgm:pt>
    <dgm:pt modelId="{2A8A3CDC-5506-4CA9-86EA-1F9702699461}" type="parTrans" cxnId="{43D76B9A-3AEF-4AE7-B416-87490C147FB6}">
      <dgm:prSet/>
      <dgm:spPr/>
      <dgm:t>
        <a:bodyPr/>
        <a:lstStyle/>
        <a:p>
          <a:endParaRPr lang="en-GB"/>
        </a:p>
      </dgm:t>
    </dgm:pt>
    <dgm:pt modelId="{022D81F2-B4F6-4A46-87EF-7D9B0DC476FE}" type="sibTrans" cxnId="{43D76B9A-3AEF-4AE7-B416-87490C147FB6}">
      <dgm:prSet/>
      <dgm:spPr/>
      <dgm:t>
        <a:bodyPr/>
        <a:lstStyle/>
        <a:p>
          <a:endParaRPr lang="en-GB"/>
        </a:p>
      </dgm:t>
    </dgm:pt>
    <dgm:pt modelId="{150CE5FA-16CA-4185-A362-4F63BEECDFA6}">
      <dgm:prSet phldrT="[Text]"/>
      <dgm:spPr/>
      <dgm:t>
        <a:bodyPr/>
        <a:lstStyle/>
        <a:p>
          <a:r>
            <a:rPr lang="en-GB" dirty="0" smtClean="0"/>
            <a:t>Subject to 2015 </a:t>
          </a:r>
          <a:r>
            <a:rPr lang="en-GB" dirty="0" err="1" smtClean="0"/>
            <a:t>SoRP</a:t>
          </a:r>
          <a:r>
            <a:rPr lang="en-GB" dirty="0" smtClean="0"/>
            <a:t> consultation</a:t>
          </a:r>
          <a:endParaRPr lang="en-GB" dirty="0"/>
        </a:p>
      </dgm:t>
    </dgm:pt>
    <dgm:pt modelId="{0331BD59-32A3-41B8-998C-95CE91D8B047}" type="parTrans" cxnId="{99EAC913-00D7-45CA-9970-8B71F5353591}">
      <dgm:prSet/>
      <dgm:spPr/>
      <dgm:t>
        <a:bodyPr/>
        <a:lstStyle/>
        <a:p>
          <a:endParaRPr lang="en-GB"/>
        </a:p>
      </dgm:t>
    </dgm:pt>
    <dgm:pt modelId="{FAF4F92C-884B-4D3B-8F53-02E8AEFD87BC}" type="sibTrans" cxnId="{99EAC913-00D7-45CA-9970-8B71F5353591}">
      <dgm:prSet/>
      <dgm:spPr/>
      <dgm:t>
        <a:bodyPr/>
        <a:lstStyle/>
        <a:p>
          <a:endParaRPr lang="en-GB"/>
        </a:p>
      </dgm:t>
    </dgm:pt>
    <dgm:pt modelId="{5EE4297C-6425-4253-8053-7940C3EA4871}">
      <dgm:prSet phldrT="[Text]"/>
      <dgm:spPr/>
      <dgm:t>
        <a:bodyPr/>
        <a:lstStyle/>
        <a:p>
          <a:r>
            <a:rPr lang="en-GB" dirty="0" smtClean="0"/>
            <a:t>Full FRS 102</a:t>
          </a:r>
          <a:endParaRPr lang="en-GB" dirty="0"/>
        </a:p>
      </dgm:t>
    </dgm:pt>
    <dgm:pt modelId="{061C8E48-EE0B-47BD-BC4D-D2D15E7CDC44}" type="parTrans" cxnId="{8280F1AC-17BB-4482-BA6C-750B27C222BD}">
      <dgm:prSet/>
      <dgm:spPr/>
      <dgm:t>
        <a:bodyPr/>
        <a:lstStyle/>
        <a:p>
          <a:endParaRPr lang="en-GB"/>
        </a:p>
      </dgm:t>
    </dgm:pt>
    <dgm:pt modelId="{85C94BD5-86F1-4871-B7FB-02BE4335B635}" type="sibTrans" cxnId="{8280F1AC-17BB-4482-BA6C-750B27C222BD}">
      <dgm:prSet/>
      <dgm:spPr/>
      <dgm:t>
        <a:bodyPr/>
        <a:lstStyle/>
        <a:p>
          <a:endParaRPr lang="en-GB"/>
        </a:p>
      </dgm:t>
    </dgm:pt>
    <dgm:pt modelId="{8F724DC5-D05E-45D9-9170-E558294C46C0}">
      <dgm:prSet phldrT="[Text]"/>
      <dgm:spPr/>
      <dgm:t>
        <a:bodyPr/>
        <a:lstStyle/>
        <a:p>
          <a:r>
            <a:rPr lang="en-GB" dirty="0" smtClean="0"/>
            <a:t>Option for all charities?</a:t>
          </a:r>
          <a:endParaRPr lang="en-GB" dirty="0"/>
        </a:p>
      </dgm:t>
    </dgm:pt>
    <dgm:pt modelId="{BA44D138-5CE5-47F5-944D-929BEA35E5AF}" type="parTrans" cxnId="{B6A4A5B7-5E5F-4970-9384-0BF5852C45BE}">
      <dgm:prSet/>
      <dgm:spPr/>
      <dgm:t>
        <a:bodyPr/>
        <a:lstStyle/>
        <a:p>
          <a:endParaRPr lang="en-GB"/>
        </a:p>
      </dgm:t>
    </dgm:pt>
    <dgm:pt modelId="{371FBA96-81D0-4CD3-BDAA-F532DDEEE544}" type="sibTrans" cxnId="{B6A4A5B7-5E5F-4970-9384-0BF5852C45BE}">
      <dgm:prSet/>
      <dgm:spPr/>
      <dgm:t>
        <a:bodyPr/>
        <a:lstStyle/>
        <a:p>
          <a:endParaRPr lang="en-GB"/>
        </a:p>
      </dgm:t>
    </dgm:pt>
    <dgm:pt modelId="{5EB18D6A-E38F-43DF-9BE5-F41425A20792}" type="pres">
      <dgm:prSet presAssocID="{8C1F0378-80D3-4C9A-A7E4-C8DF088C9F46}" presName="Name0" presStyleCnt="0">
        <dgm:presLayoutVars>
          <dgm:dir/>
          <dgm:animLvl val="lvl"/>
          <dgm:resizeHandles val="exact"/>
        </dgm:presLayoutVars>
      </dgm:prSet>
      <dgm:spPr/>
      <dgm:t>
        <a:bodyPr/>
        <a:lstStyle/>
        <a:p>
          <a:endParaRPr lang="en-GB"/>
        </a:p>
      </dgm:t>
    </dgm:pt>
    <dgm:pt modelId="{401021EC-3FD2-4950-9A1F-408E4D029AC9}" type="pres">
      <dgm:prSet presAssocID="{71C58D13-EA88-43BA-B2D9-4BA5E74C5B08}" presName="linNode" presStyleCnt="0"/>
      <dgm:spPr/>
      <dgm:t>
        <a:bodyPr/>
        <a:lstStyle/>
        <a:p>
          <a:endParaRPr lang="en-GB"/>
        </a:p>
      </dgm:t>
    </dgm:pt>
    <dgm:pt modelId="{C0A4A2B3-8B86-4704-9697-FCADE027D95C}" type="pres">
      <dgm:prSet presAssocID="{71C58D13-EA88-43BA-B2D9-4BA5E74C5B08}" presName="parentText" presStyleLbl="node1" presStyleIdx="0" presStyleCnt="3">
        <dgm:presLayoutVars>
          <dgm:chMax val="1"/>
          <dgm:bulletEnabled val="1"/>
        </dgm:presLayoutVars>
      </dgm:prSet>
      <dgm:spPr/>
      <dgm:t>
        <a:bodyPr/>
        <a:lstStyle/>
        <a:p>
          <a:endParaRPr lang="en-GB"/>
        </a:p>
      </dgm:t>
    </dgm:pt>
    <dgm:pt modelId="{7D7EE284-135A-4937-9611-F3D9670CE23A}" type="pres">
      <dgm:prSet presAssocID="{71C58D13-EA88-43BA-B2D9-4BA5E74C5B08}" presName="descendantText" presStyleLbl="alignAccFollowNode1" presStyleIdx="0" presStyleCnt="3">
        <dgm:presLayoutVars>
          <dgm:bulletEnabled val="1"/>
        </dgm:presLayoutVars>
      </dgm:prSet>
      <dgm:spPr/>
      <dgm:t>
        <a:bodyPr/>
        <a:lstStyle/>
        <a:p>
          <a:endParaRPr lang="en-GB"/>
        </a:p>
      </dgm:t>
    </dgm:pt>
    <dgm:pt modelId="{5AE16AA4-BC0A-4B85-9E6B-F711133E92AE}" type="pres">
      <dgm:prSet presAssocID="{53B9E406-1E65-45C6-AC7C-004105E21302}" presName="sp" presStyleCnt="0"/>
      <dgm:spPr/>
      <dgm:t>
        <a:bodyPr/>
        <a:lstStyle/>
        <a:p>
          <a:endParaRPr lang="en-GB"/>
        </a:p>
      </dgm:t>
    </dgm:pt>
    <dgm:pt modelId="{8EEFC985-0666-44A3-AE6E-CED0E56A1FE4}" type="pres">
      <dgm:prSet presAssocID="{A9AA562A-DE98-48BF-86C8-3343DE8EBC89}" presName="linNode" presStyleCnt="0"/>
      <dgm:spPr/>
      <dgm:t>
        <a:bodyPr/>
        <a:lstStyle/>
        <a:p>
          <a:endParaRPr lang="en-GB"/>
        </a:p>
      </dgm:t>
    </dgm:pt>
    <dgm:pt modelId="{3B5F39E0-EF34-4A4A-A52F-804C614DD09A}" type="pres">
      <dgm:prSet presAssocID="{A9AA562A-DE98-48BF-86C8-3343DE8EBC89}" presName="parentText" presStyleLbl="node1" presStyleIdx="1" presStyleCnt="3">
        <dgm:presLayoutVars>
          <dgm:chMax val="1"/>
          <dgm:bulletEnabled val="1"/>
        </dgm:presLayoutVars>
      </dgm:prSet>
      <dgm:spPr/>
      <dgm:t>
        <a:bodyPr/>
        <a:lstStyle/>
        <a:p>
          <a:endParaRPr lang="en-GB"/>
        </a:p>
      </dgm:t>
    </dgm:pt>
    <dgm:pt modelId="{98D210B7-D065-416C-A97B-ADF71DCAB907}" type="pres">
      <dgm:prSet presAssocID="{A9AA562A-DE98-48BF-86C8-3343DE8EBC89}" presName="descendantText" presStyleLbl="alignAccFollowNode1" presStyleIdx="1" presStyleCnt="3">
        <dgm:presLayoutVars>
          <dgm:bulletEnabled val="1"/>
        </dgm:presLayoutVars>
      </dgm:prSet>
      <dgm:spPr/>
      <dgm:t>
        <a:bodyPr/>
        <a:lstStyle/>
        <a:p>
          <a:endParaRPr lang="en-GB"/>
        </a:p>
      </dgm:t>
    </dgm:pt>
    <dgm:pt modelId="{B2ADA48A-87CB-49F6-A480-5379B9B339A6}" type="pres">
      <dgm:prSet presAssocID="{8711D434-CC1E-4225-B245-28E60A3B6F8B}" presName="sp" presStyleCnt="0"/>
      <dgm:spPr/>
      <dgm:t>
        <a:bodyPr/>
        <a:lstStyle/>
        <a:p>
          <a:endParaRPr lang="en-GB"/>
        </a:p>
      </dgm:t>
    </dgm:pt>
    <dgm:pt modelId="{A8EC580D-D65C-441E-8DF4-D9479C4B9780}" type="pres">
      <dgm:prSet presAssocID="{5EE4297C-6425-4253-8053-7940C3EA4871}" presName="linNode" presStyleCnt="0"/>
      <dgm:spPr/>
      <dgm:t>
        <a:bodyPr/>
        <a:lstStyle/>
        <a:p>
          <a:endParaRPr lang="en-GB"/>
        </a:p>
      </dgm:t>
    </dgm:pt>
    <dgm:pt modelId="{1921E652-D087-44B5-AE9A-2A6119C9F3BC}" type="pres">
      <dgm:prSet presAssocID="{5EE4297C-6425-4253-8053-7940C3EA4871}" presName="parentText" presStyleLbl="node1" presStyleIdx="2" presStyleCnt="3">
        <dgm:presLayoutVars>
          <dgm:chMax val="1"/>
          <dgm:bulletEnabled val="1"/>
        </dgm:presLayoutVars>
      </dgm:prSet>
      <dgm:spPr/>
      <dgm:t>
        <a:bodyPr/>
        <a:lstStyle/>
        <a:p>
          <a:endParaRPr lang="en-GB"/>
        </a:p>
      </dgm:t>
    </dgm:pt>
    <dgm:pt modelId="{E97A92B0-643E-49D8-942C-929F28807B0E}" type="pres">
      <dgm:prSet presAssocID="{5EE4297C-6425-4253-8053-7940C3EA4871}" presName="descendantText" presStyleLbl="alignAccFollowNode1" presStyleIdx="2" presStyleCnt="3">
        <dgm:presLayoutVars>
          <dgm:bulletEnabled val="1"/>
        </dgm:presLayoutVars>
      </dgm:prSet>
      <dgm:spPr/>
      <dgm:t>
        <a:bodyPr/>
        <a:lstStyle/>
        <a:p>
          <a:endParaRPr lang="en-GB"/>
        </a:p>
      </dgm:t>
    </dgm:pt>
  </dgm:ptLst>
  <dgm:cxnLst>
    <dgm:cxn modelId="{B6960D16-E26B-4931-B954-8D43E9C22603}" type="presOf" srcId="{6600BD92-386A-4E97-B7A6-B4329B34E6E0}" destId="{7D7EE284-135A-4937-9611-F3D9670CE23A}" srcOrd="0" destOrd="0" presId="urn:microsoft.com/office/officeart/2005/8/layout/vList5"/>
    <dgm:cxn modelId="{D906A5C2-4F5B-4900-B621-4DEE5AD1E009}" type="presOf" srcId="{8F724DC5-D05E-45D9-9170-E558294C46C0}" destId="{E97A92B0-643E-49D8-942C-929F28807B0E}" srcOrd="0" destOrd="0" presId="urn:microsoft.com/office/officeart/2005/8/layout/vList5"/>
    <dgm:cxn modelId="{43D76B9A-3AEF-4AE7-B416-87490C147FB6}" srcId="{A9AA562A-DE98-48BF-86C8-3343DE8EBC89}" destId="{35972FFB-8DFA-4047-B57B-0ACF89C1B958}" srcOrd="0" destOrd="0" parTransId="{2A8A3CDC-5506-4CA9-86EA-1F9702699461}" sibTransId="{022D81F2-B4F6-4A46-87EF-7D9B0DC476FE}"/>
    <dgm:cxn modelId="{368B0E7D-7DA1-481A-ABA2-C57BBB784790}" type="presOf" srcId="{A9AA562A-DE98-48BF-86C8-3343DE8EBC89}" destId="{3B5F39E0-EF34-4A4A-A52F-804C614DD09A}" srcOrd="0" destOrd="0" presId="urn:microsoft.com/office/officeart/2005/8/layout/vList5"/>
    <dgm:cxn modelId="{A338D5DF-B2A6-4F24-9AB9-7061D7D29B21}" srcId="{8C1F0378-80D3-4C9A-A7E4-C8DF088C9F46}" destId="{A9AA562A-DE98-48BF-86C8-3343DE8EBC89}" srcOrd="1" destOrd="0" parTransId="{A3E91C98-28E2-49D9-99E1-249F77669C5C}" sibTransId="{8711D434-CC1E-4225-B245-28E60A3B6F8B}"/>
    <dgm:cxn modelId="{3348E215-3954-4565-81F9-9C3DC8FE3904}" srcId="{8C1F0378-80D3-4C9A-A7E4-C8DF088C9F46}" destId="{71C58D13-EA88-43BA-B2D9-4BA5E74C5B08}" srcOrd="0" destOrd="0" parTransId="{3558E991-9793-461D-AC72-6B609AB96023}" sibTransId="{53B9E406-1E65-45C6-AC7C-004105E21302}"/>
    <dgm:cxn modelId="{C19EE227-6238-4046-8598-26A3D9E208F1}" type="presOf" srcId="{8C1F0378-80D3-4C9A-A7E4-C8DF088C9F46}" destId="{5EB18D6A-E38F-43DF-9BE5-F41425A20792}" srcOrd="0" destOrd="0" presId="urn:microsoft.com/office/officeart/2005/8/layout/vList5"/>
    <dgm:cxn modelId="{45801866-29BE-4606-AF59-14D7FA58002F}" type="presOf" srcId="{5EE4297C-6425-4253-8053-7940C3EA4871}" destId="{1921E652-D087-44B5-AE9A-2A6119C9F3BC}" srcOrd="0" destOrd="0" presId="urn:microsoft.com/office/officeart/2005/8/layout/vList5"/>
    <dgm:cxn modelId="{99EAC913-00D7-45CA-9970-8B71F5353591}" srcId="{A9AA562A-DE98-48BF-86C8-3343DE8EBC89}" destId="{150CE5FA-16CA-4185-A362-4F63BEECDFA6}" srcOrd="1" destOrd="0" parTransId="{0331BD59-32A3-41B8-998C-95CE91D8B047}" sibTransId="{FAF4F92C-884B-4D3B-8F53-02E8AEFD87BC}"/>
    <dgm:cxn modelId="{8280F1AC-17BB-4482-BA6C-750B27C222BD}" srcId="{8C1F0378-80D3-4C9A-A7E4-C8DF088C9F46}" destId="{5EE4297C-6425-4253-8053-7940C3EA4871}" srcOrd="2" destOrd="0" parTransId="{061C8E48-EE0B-47BD-BC4D-D2D15E7CDC44}" sibTransId="{85C94BD5-86F1-4871-B7FB-02BE4335B635}"/>
    <dgm:cxn modelId="{851D7556-2505-4BB5-8486-A9F383BCA150}" type="presOf" srcId="{71C58D13-EA88-43BA-B2D9-4BA5E74C5B08}" destId="{C0A4A2B3-8B86-4704-9697-FCADE027D95C}" srcOrd="0" destOrd="0" presId="urn:microsoft.com/office/officeart/2005/8/layout/vList5"/>
    <dgm:cxn modelId="{A0B998B8-6FFA-4650-BEE6-0838AC86043D}" type="presOf" srcId="{150CE5FA-16CA-4185-A362-4F63BEECDFA6}" destId="{98D210B7-D065-416C-A97B-ADF71DCAB907}" srcOrd="0" destOrd="1" presId="urn:microsoft.com/office/officeart/2005/8/layout/vList5"/>
    <dgm:cxn modelId="{5787D2B0-8854-4048-ACBB-5F772C03AACB}" type="presOf" srcId="{35972FFB-8DFA-4047-B57B-0ACF89C1B958}" destId="{98D210B7-D065-416C-A97B-ADF71DCAB907}" srcOrd="0" destOrd="0" presId="urn:microsoft.com/office/officeart/2005/8/layout/vList5"/>
    <dgm:cxn modelId="{8DE79470-A5CF-4915-B3CA-B3306CFFE923}" srcId="{71C58D13-EA88-43BA-B2D9-4BA5E74C5B08}" destId="{6600BD92-386A-4E97-B7A6-B4329B34E6E0}" srcOrd="0" destOrd="0" parTransId="{C90DD180-B232-444A-9A3F-79B2D91DA1B2}" sibTransId="{A53CCBEB-4655-4CF8-9CA9-5376A981DDD7}"/>
    <dgm:cxn modelId="{B6A4A5B7-5E5F-4970-9384-0BF5852C45BE}" srcId="{5EE4297C-6425-4253-8053-7940C3EA4871}" destId="{8F724DC5-D05E-45D9-9170-E558294C46C0}" srcOrd="0" destOrd="0" parTransId="{BA44D138-5CE5-47F5-944D-929BEA35E5AF}" sibTransId="{371FBA96-81D0-4CD3-BDAA-F532DDEEE544}"/>
    <dgm:cxn modelId="{2650D74B-0459-49AA-9568-53E208F38242}" type="presParOf" srcId="{5EB18D6A-E38F-43DF-9BE5-F41425A20792}" destId="{401021EC-3FD2-4950-9A1F-408E4D029AC9}" srcOrd="0" destOrd="0" presId="urn:microsoft.com/office/officeart/2005/8/layout/vList5"/>
    <dgm:cxn modelId="{1ECF7CE8-D8A3-425C-9DDA-BB84E0CC4F7F}" type="presParOf" srcId="{401021EC-3FD2-4950-9A1F-408E4D029AC9}" destId="{C0A4A2B3-8B86-4704-9697-FCADE027D95C}" srcOrd="0" destOrd="0" presId="urn:microsoft.com/office/officeart/2005/8/layout/vList5"/>
    <dgm:cxn modelId="{BF8E4700-007C-4B67-A6BB-F7F19AC7B83F}" type="presParOf" srcId="{401021EC-3FD2-4950-9A1F-408E4D029AC9}" destId="{7D7EE284-135A-4937-9611-F3D9670CE23A}" srcOrd="1" destOrd="0" presId="urn:microsoft.com/office/officeart/2005/8/layout/vList5"/>
    <dgm:cxn modelId="{9CF57355-A7A0-4DE7-81A1-D177D491E0AB}" type="presParOf" srcId="{5EB18D6A-E38F-43DF-9BE5-F41425A20792}" destId="{5AE16AA4-BC0A-4B85-9E6B-F711133E92AE}" srcOrd="1" destOrd="0" presId="urn:microsoft.com/office/officeart/2005/8/layout/vList5"/>
    <dgm:cxn modelId="{1646EAE5-ADD3-42ED-877C-3FBDAEB453C0}" type="presParOf" srcId="{5EB18D6A-E38F-43DF-9BE5-F41425A20792}" destId="{8EEFC985-0666-44A3-AE6E-CED0E56A1FE4}" srcOrd="2" destOrd="0" presId="urn:microsoft.com/office/officeart/2005/8/layout/vList5"/>
    <dgm:cxn modelId="{9F767FE9-096E-49CB-92DA-20790DAE4BE0}" type="presParOf" srcId="{8EEFC985-0666-44A3-AE6E-CED0E56A1FE4}" destId="{3B5F39E0-EF34-4A4A-A52F-804C614DD09A}" srcOrd="0" destOrd="0" presId="urn:microsoft.com/office/officeart/2005/8/layout/vList5"/>
    <dgm:cxn modelId="{2540C525-F91D-4290-AFAE-D651B7576CBB}" type="presParOf" srcId="{8EEFC985-0666-44A3-AE6E-CED0E56A1FE4}" destId="{98D210B7-D065-416C-A97B-ADF71DCAB907}" srcOrd="1" destOrd="0" presId="urn:microsoft.com/office/officeart/2005/8/layout/vList5"/>
    <dgm:cxn modelId="{96838E68-8811-405B-9FD8-7D1301A9984C}" type="presParOf" srcId="{5EB18D6A-E38F-43DF-9BE5-F41425A20792}" destId="{B2ADA48A-87CB-49F6-A480-5379B9B339A6}" srcOrd="3" destOrd="0" presId="urn:microsoft.com/office/officeart/2005/8/layout/vList5"/>
    <dgm:cxn modelId="{4A4B1DDC-BF4D-4C2F-A816-8BF1F10FCB9D}" type="presParOf" srcId="{5EB18D6A-E38F-43DF-9BE5-F41425A20792}" destId="{A8EC580D-D65C-441E-8DF4-D9479C4B9780}" srcOrd="4" destOrd="0" presId="urn:microsoft.com/office/officeart/2005/8/layout/vList5"/>
    <dgm:cxn modelId="{C34D302C-BD19-44D2-9C63-50B585E9B21B}" type="presParOf" srcId="{A8EC580D-D65C-441E-8DF4-D9479C4B9780}" destId="{1921E652-D087-44B5-AE9A-2A6119C9F3BC}" srcOrd="0" destOrd="0" presId="urn:microsoft.com/office/officeart/2005/8/layout/vList5"/>
    <dgm:cxn modelId="{58CFE661-692A-4B27-BAD2-015ADD2A2A52}" type="presParOf" srcId="{A8EC580D-D65C-441E-8DF4-D9479C4B9780}" destId="{E97A92B0-643E-49D8-942C-929F28807B0E}"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5D657B7-83D7-4439-B100-0D66DB8B7CF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EB9D4929-6464-402A-947D-29CD70AFD214}">
      <dgm:prSet custT="1"/>
      <dgm:spPr/>
      <dgm:t>
        <a:bodyPr/>
        <a:lstStyle/>
        <a:p>
          <a:pPr rtl="0"/>
          <a:r>
            <a:rPr lang="en-GB" sz="3200" dirty="0" err="1" smtClean="0"/>
            <a:t>SoRP</a:t>
          </a:r>
          <a:r>
            <a:rPr lang="en-GB" sz="3200" dirty="0" smtClean="0"/>
            <a:t> Committee considered three options</a:t>
          </a:r>
          <a:endParaRPr lang="en-GB" sz="3200" dirty="0"/>
        </a:p>
      </dgm:t>
    </dgm:pt>
    <dgm:pt modelId="{AF89C8A7-1D58-46A7-ABEB-9DAB42E28296}" type="parTrans" cxnId="{60630DA4-8F68-4199-A91B-E00775918FBB}">
      <dgm:prSet/>
      <dgm:spPr/>
      <dgm:t>
        <a:bodyPr/>
        <a:lstStyle/>
        <a:p>
          <a:endParaRPr lang="en-GB"/>
        </a:p>
      </dgm:t>
    </dgm:pt>
    <dgm:pt modelId="{9C32EE17-D266-417D-81AE-DB694782B5B9}" type="sibTrans" cxnId="{60630DA4-8F68-4199-A91B-E00775918FBB}">
      <dgm:prSet/>
      <dgm:spPr/>
      <dgm:t>
        <a:bodyPr/>
        <a:lstStyle/>
        <a:p>
          <a:endParaRPr lang="en-GB"/>
        </a:p>
      </dgm:t>
    </dgm:pt>
    <dgm:pt modelId="{8B792A53-3532-4A3E-BFC6-63B0A8A16AC2}">
      <dgm:prSet/>
      <dgm:spPr/>
      <dgm:t>
        <a:bodyPr/>
        <a:lstStyle/>
        <a:p>
          <a:pPr rtl="0"/>
          <a:r>
            <a:rPr lang="en-GB" dirty="0" smtClean="0"/>
            <a:t>A guide to applying S1A of FRS102</a:t>
          </a:r>
          <a:endParaRPr lang="en-GB" dirty="0"/>
        </a:p>
      </dgm:t>
    </dgm:pt>
    <dgm:pt modelId="{9AACC270-1A9C-4428-942F-6B918C44F309}" type="parTrans" cxnId="{8910D7B8-3A5A-4400-A3C5-4044997B2176}">
      <dgm:prSet/>
      <dgm:spPr/>
      <dgm:t>
        <a:bodyPr/>
        <a:lstStyle/>
        <a:p>
          <a:endParaRPr lang="en-GB"/>
        </a:p>
      </dgm:t>
    </dgm:pt>
    <dgm:pt modelId="{96BDF4F2-47BD-4071-B6B8-5C544F3660D8}" type="sibTrans" cxnId="{8910D7B8-3A5A-4400-A3C5-4044997B2176}">
      <dgm:prSet/>
      <dgm:spPr/>
      <dgm:t>
        <a:bodyPr/>
        <a:lstStyle/>
        <a:p>
          <a:endParaRPr lang="en-GB"/>
        </a:p>
      </dgm:t>
    </dgm:pt>
    <dgm:pt modelId="{E501395D-FE71-4334-8BF5-B418A9472941}">
      <dgm:prSet/>
      <dgm:spPr/>
      <dgm:t>
        <a:bodyPr/>
        <a:lstStyle/>
        <a:p>
          <a:pPr rtl="0"/>
          <a:r>
            <a:rPr lang="en-GB" dirty="0" smtClean="0"/>
            <a:t>A new charities </a:t>
          </a:r>
          <a:r>
            <a:rPr lang="en-GB" dirty="0" err="1" smtClean="0"/>
            <a:t>SoRP</a:t>
          </a:r>
          <a:r>
            <a:rPr lang="en-GB" dirty="0" smtClean="0"/>
            <a:t> (FRS102 small entities) based on FRS102  with S1A disclosures</a:t>
          </a:r>
          <a:endParaRPr lang="en-GB" dirty="0"/>
        </a:p>
      </dgm:t>
    </dgm:pt>
    <dgm:pt modelId="{E93A7D04-6380-4595-8D87-6EB5139253D2}" type="parTrans" cxnId="{8DA67E8F-A620-4BA6-819F-A851E84D4141}">
      <dgm:prSet/>
      <dgm:spPr/>
      <dgm:t>
        <a:bodyPr/>
        <a:lstStyle/>
        <a:p>
          <a:endParaRPr lang="en-GB"/>
        </a:p>
      </dgm:t>
    </dgm:pt>
    <dgm:pt modelId="{DCC7BC8C-F3A8-4DEA-8A43-E585C3A08B18}" type="sibTrans" cxnId="{8DA67E8F-A620-4BA6-819F-A851E84D4141}">
      <dgm:prSet/>
      <dgm:spPr/>
      <dgm:t>
        <a:bodyPr/>
        <a:lstStyle/>
        <a:p>
          <a:endParaRPr lang="en-GB"/>
        </a:p>
      </dgm:t>
    </dgm:pt>
    <dgm:pt modelId="{09D0D1A3-2E9E-4650-9344-BB9A25BF5165}">
      <dgm:prSet/>
      <dgm:spPr/>
      <dgm:t>
        <a:bodyPr/>
        <a:lstStyle/>
        <a:p>
          <a:pPr rtl="0"/>
          <a:r>
            <a:rPr lang="en-GB" dirty="0" smtClean="0"/>
            <a:t>Applying S102 in full but with a new threshold applying for the preparation of cash flows</a:t>
          </a:r>
          <a:endParaRPr lang="en-GB" dirty="0"/>
        </a:p>
      </dgm:t>
    </dgm:pt>
    <dgm:pt modelId="{9AA243D2-C5C9-47FC-A7F6-FB569475AD1F}" type="parTrans" cxnId="{CC3382E1-C91B-4540-8EA3-881B7091A0F5}">
      <dgm:prSet/>
      <dgm:spPr/>
      <dgm:t>
        <a:bodyPr/>
        <a:lstStyle/>
        <a:p>
          <a:endParaRPr lang="en-GB"/>
        </a:p>
      </dgm:t>
    </dgm:pt>
    <dgm:pt modelId="{C1BF9A0F-4EA1-4B05-95B1-C56AE5A7621E}" type="sibTrans" cxnId="{CC3382E1-C91B-4540-8EA3-881B7091A0F5}">
      <dgm:prSet/>
      <dgm:spPr/>
      <dgm:t>
        <a:bodyPr/>
        <a:lstStyle/>
        <a:p>
          <a:endParaRPr lang="en-GB"/>
        </a:p>
      </dgm:t>
    </dgm:pt>
    <dgm:pt modelId="{E78DC6E4-9614-4474-9B03-A0A53A2BF840}" type="pres">
      <dgm:prSet presAssocID="{75D657B7-83D7-4439-B100-0D66DB8B7CFA}" presName="Name0" presStyleCnt="0">
        <dgm:presLayoutVars>
          <dgm:dir/>
          <dgm:animLvl val="lvl"/>
          <dgm:resizeHandles val="exact"/>
        </dgm:presLayoutVars>
      </dgm:prSet>
      <dgm:spPr/>
      <dgm:t>
        <a:bodyPr/>
        <a:lstStyle/>
        <a:p>
          <a:endParaRPr lang="en-GB"/>
        </a:p>
      </dgm:t>
    </dgm:pt>
    <dgm:pt modelId="{B1EF00B2-F750-4039-9FAF-F10716240861}" type="pres">
      <dgm:prSet presAssocID="{EB9D4929-6464-402A-947D-29CD70AFD214}" presName="linNode" presStyleCnt="0"/>
      <dgm:spPr/>
      <dgm:t>
        <a:bodyPr/>
        <a:lstStyle/>
        <a:p>
          <a:endParaRPr lang="en-GB"/>
        </a:p>
      </dgm:t>
    </dgm:pt>
    <dgm:pt modelId="{5B86AB03-015F-4069-86D0-D3F134162A3A}" type="pres">
      <dgm:prSet presAssocID="{EB9D4929-6464-402A-947D-29CD70AFD214}" presName="parentText" presStyleLbl="node1" presStyleIdx="0" presStyleCnt="1">
        <dgm:presLayoutVars>
          <dgm:chMax val="1"/>
          <dgm:bulletEnabled val="1"/>
        </dgm:presLayoutVars>
      </dgm:prSet>
      <dgm:spPr/>
      <dgm:t>
        <a:bodyPr/>
        <a:lstStyle/>
        <a:p>
          <a:endParaRPr lang="en-GB"/>
        </a:p>
      </dgm:t>
    </dgm:pt>
    <dgm:pt modelId="{B84E91CA-69B8-4824-8BF0-C0F8E2D695E4}" type="pres">
      <dgm:prSet presAssocID="{EB9D4929-6464-402A-947D-29CD70AFD214}" presName="descendantText" presStyleLbl="alignAccFollowNode1" presStyleIdx="0" presStyleCnt="1">
        <dgm:presLayoutVars>
          <dgm:bulletEnabled val="1"/>
        </dgm:presLayoutVars>
      </dgm:prSet>
      <dgm:spPr/>
      <dgm:t>
        <a:bodyPr/>
        <a:lstStyle/>
        <a:p>
          <a:endParaRPr lang="en-GB"/>
        </a:p>
      </dgm:t>
    </dgm:pt>
  </dgm:ptLst>
  <dgm:cxnLst>
    <dgm:cxn modelId="{CC3382E1-C91B-4540-8EA3-881B7091A0F5}" srcId="{EB9D4929-6464-402A-947D-29CD70AFD214}" destId="{09D0D1A3-2E9E-4650-9344-BB9A25BF5165}" srcOrd="2" destOrd="0" parTransId="{9AA243D2-C5C9-47FC-A7F6-FB569475AD1F}" sibTransId="{C1BF9A0F-4EA1-4B05-95B1-C56AE5A7621E}"/>
    <dgm:cxn modelId="{D065679C-BD90-4F5F-B050-B59290EC2F96}" type="presOf" srcId="{75D657B7-83D7-4439-B100-0D66DB8B7CFA}" destId="{E78DC6E4-9614-4474-9B03-A0A53A2BF840}" srcOrd="0" destOrd="0" presId="urn:microsoft.com/office/officeart/2005/8/layout/vList5"/>
    <dgm:cxn modelId="{166B8A67-8A62-4B64-B489-80B6661E5B46}" type="presOf" srcId="{8B792A53-3532-4A3E-BFC6-63B0A8A16AC2}" destId="{B84E91CA-69B8-4824-8BF0-C0F8E2D695E4}" srcOrd="0" destOrd="0" presId="urn:microsoft.com/office/officeart/2005/8/layout/vList5"/>
    <dgm:cxn modelId="{4A2BCE19-CFAA-4CE3-AA9E-52743A542345}" type="presOf" srcId="{E501395D-FE71-4334-8BF5-B418A9472941}" destId="{B84E91CA-69B8-4824-8BF0-C0F8E2D695E4}" srcOrd="0" destOrd="1" presId="urn:microsoft.com/office/officeart/2005/8/layout/vList5"/>
    <dgm:cxn modelId="{8DA67E8F-A620-4BA6-819F-A851E84D4141}" srcId="{EB9D4929-6464-402A-947D-29CD70AFD214}" destId="{E501395D-FE71-4334-8BF5-B418A9472941}" srcOrd="1" destOrd="0" parTransId="{E93A7D04-6380-4595-8D87-6EB5139253D2}" sibTransId="{DCC7BC8C-F3A8-4DEA-8A43-E585C3A08B18}"/>
    <dgm:cxn modelId="{8910D7B8-3A5A-4400-A3C5-4044997B2176}" srcId="{EB9D4929-6464-402A-947D-29CD70AFD214}" destId="{8B792A53-3532-4A3E-BFC6-63B0A8A16AC2}" srcOrd="0" destOrd="0" parTransId="{9AACC270-1A9C-4428-942F-6B918C44F309}" sibTransId="{96BDF4F2-47BD-4071-B6B8-5C544F3660D8}"/>
    <dgm:cxn modelId="{26B52B8E-61D6-4D0E-B62E-CD3FEB763027}" type="presOf" srcId="{EB9D4929-6464-402A-947D-29CD70AFD214}" destId="{5B86AB03-015F-4069-86D0-D3F134162A3A}" srcOrd="0" destOrd="0" presId="urn:microsoft.com/office/officeart/2005/8/layout/vList5"/>
    <dgm:cxn modelId="{00849FF2-0617-4C79-B82A-4F2DD8C0DF36}" type="presOf" srcId="{09D0D1A3-2E9E-4650-9344-BB9A25BF5165}" destId="{B84E91CA-69B8-4824-8BF0-C0F8E2D695E4}" srcOrd="0" destOrd="2" presId="urn:microsoft.com/office/officeart/2005/8/layout/vList5"/>
    <dgm:cxn modelId="{60630DA4-8F68-4199-A91B-E00775918FBB}" srcId="{75D657B7-83D7-4439-B100-0D66DB8B7CFA}" destId="{EB9D4929-6464-402A-947D-29CD70AFD214}" srcOrd="0" destOrd="0" parTransId="{AF89C8A7-1D58-46A7-ABEB-9DAB42E28296}" sibTransId="{9C32EE17-D266-417D-81AE-DB694782B5B9}"/>
    <dgm:cxn modelId="{95C53B77-1021-441D-ABAC-790B5A6479BE}" type="presParOf" srcId="{E78DC6E4-9614-4474-9B03-A0A53A2BF840}" destId="{B1EF00B2-F750-4039-9FAF-F10716240861}" srcOrd="0" destOrd="0" presId="urn:microsoft.com/office/officeart/2005/8/layout/vList5"/>
    <dgm:cxn modelId="{CC82ED61-1D7C-4E78-85BC-90C51F837378}" type="presParOf" srcId="{B1EF00B2-F750-4039-9FAF-F10716240861}" destId="{5B86AB03-015F-4069-86D0-D3F134162A3A}" srcOrd="0" destOrd="0" presId="urn:microsoft.com/office/officeart/2005/8/layout/vList5"/>
    <dgm:cxn modelId="{20263CE3-A00A-4083-94FA-4A3513674AC3}" type="presParOf" srcId="{B1EF00B2-F750-4039-9FAF-F10716240861}" destId="{B84E91CA-69B8-4824-8BF0-C0F8E2D695E4}"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8F03DDF-E015-4091-A5FF-3ABFCD343C32}"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n-GB"/>
        </a:p>
      </dgm:t>
    </dgm:pt>
    <dgm:pt modelId="{ADE2AFB6-2B88-4A6F-B0EA-F8F1BF0FB021}">
      <dgm:prSet custT="1"/>
      <dgm:spPr>
        <a:ln>
          <a:solidFill>
            <a:srgbClr val="0AA745"/>
          </a:solidFill>
        </a:ln>
      </dgm:spPr>
      <dgm:t>
        <a:bodyPr/>
        <a:lstStyle/>
        <a:p>
          <a:pPr rtl="0"/>
          <a:r>
            <a:rPr lang="en-GB" sz="2800" dirty="0" smtClean="0"/>
            <a:t>Consultation draft of SORP addressed both FRS 102 and FRSSE</a:t>
          </a:r>
          <a:endParaRPr lang="en-GB" sz="2800" dirty="0"/>
        </a:p>
      </dgm:t>
    </dgm:pt>
    <dgm:pt modelId="{0F3D1FBD-2E78-4241-8CC3-2C856C14DE9D}" type="parTrans" cxnId="{E5149C86-F435-4045-94E9-B7E419FCE99C}">
      <dgm:prSet/>
      <dgm:spPr/>
      <dgm:t>
        <a:bodyPr/>
        <a:lstStyle/>
        <a:p>
          <a:endParaRPr lang="en-GB"/>
        </a:p>
      </dgm:t>
    </dgm:pt>
    <dgm:pt modelId="{C57BEAD2-488D-41DF-8047-C7C3EA23BAA3}" type="sibTrans" cxnId="{E5149C86-F435-4045-94E9-B7E419FCE99C}">
      <dgm:prSet/>
      <dgm:spPr/>
      <dgm:t>
        <a:bodyPr/>
        <a:lstStyle/>
        <a:p>
          <a:endParaRPr lang="en-GB"/>
        </a:p>
      </dgm:t>
    </dgm:pt>
    <dgm:pt modelId="{31AC7CBE-1C5A-4E76-8026-6D3B32C1CEFD}">
      <dgm:prSet custT="1"/>
      <dgm:spPr>
        <a:ln>
          <a:solidFill>
            <a:srgbClr val="00AB4E"/>
          </a:solidFill>
        </a:ln>
      </dgm:spPr>
      <dgm:t>
        <a:bodyPr/>
        <a:lstStyle/>
        <a:p>
          <a:pPr rtl="0"/>
          <a:r>
            <a:rPr lang="en-GB" sz="2800" dirty="0" smtClean="0"/>
            <a:t>Modular approach</a:t>
          </a:r>
          <a:endParaRPr lang="en-GB" sz="2800" dirty="0"/>
        </a:p>
      </dgm:t>
    </dgm:pt>
    <dgm:pt modelId="{16A543B9-6B5F-4898-BCFC-5141A52E8DB1}" type="parTrans" cxnId="{34A5BF51-A6C2-4455-9DA7-A2AB5C4CC51F}">
      <dgm:prSet/>
      <dgm:spPr/>
      <dgm:t>
        <a:bodyPr/>
        <a:lstStyle/>
        <a:p>
          <a:endParaRPr lang="en-GB"/>
        </a:p>
      </dgm:t>
    </dgm:pt>
    <dgm:pt modelId="{896D02CD-1627-40DE-869D-6EDE0828532F}" type="sibTrans" cxnId="{34A5BF51-A6C2-4455-9DA7-A2AB5C4CC51F}">
      <dgm:prSet/>
      <dgm:spPr/>
      <dgm:t>
        <a:bodyPr/>
        <a:lstStyle/>
        <a:p>
          <a:endParaRPr lang="en-GB"/>
        </a:p>
      </dgm:t>
    </dgm:pt>
    <dgm:pt modelId="{B9A46988-CAE2-4ECA-A754-22ADDF1C5FD0}">
      <dgm:prSet custT="1"/>
      <dgm:spPr>
        <a:ln>
          <a:solidFill>
            <a:srgbClr val="0AA745"/>
          </a:solidFill>
        </a:ln>
      </dgm:spPr>
      <dgm:t>
        <a:bodyPr/>
        <a:lstStyle/>
        <a:p>
          <a:pPr rtl="0"/>
          <a:r>
            <a:rPr lang="en-GB" sz="2800" dirty="0" smtClean="0"/>
            <a:t>Core modules</a:t>
          </a:r>
          <a:endParaRPr lang="en-GB" sz="2800" dirty="0"/>
        </a:p>
      </dgm:t>
    </dgm:pt>
    <dgm:pt modelId="{F991BF40-96FE-4E6C-8984-157EA75F65AE}" type="parTrans" cxnId="{7E3CF6E2-07F9-4B19-B8EF-44F0DB5EC301}">
      <dgm:prSet/>
      <dgm:spPr/>
      <dgm:t>
        <a:bodyPr/>
        <a:lstStyle/>
        <a:p>
          <a:endParaRPr lang="en-GB"/>
        </a:p>
      </dgm:t>
    </dgm:pt>
    <dgm:pt modelId="{8BCBC308-2BD4-452C-910A-30F336BEB05F}" type="sibTrans" cxnId="{7E3CF6E2-07F9-4B19-B8EF-44F0DB5EC301}">
      <dgm:prSet/>
      <dgm:spPr/>
      <dgm:t>
        <a:bodyPr/>
        <a:lstStyle/>
        <a:p>
          <a:endParaRPr lang="en-GB"/>
        </a:p>
      </dgm:t>
    </dgm:pt>
    <dgm:pt modelId="{1AC8FA8C-732C-4175-80A0-BDC7555AF37B}">
      <dgm:prSet custT="1"/>
      <dgm:spPr>
        <a:ln>
          <a:solidFill>
            <a:srgbClr val="00AB4E"/>
          </a:solidFill>
        </a:ln>
      </dgm:spPr>
      <dgm:t>
        <a:bodyPr/>
        <a:lstStyle/>
        <a:p>
          <a:pPr rtl="0"/>
          <a:r>
            <a:rPr lang="en-GB" sz="2800" dirty="0" smtClean="0"/>
            <a:t>Specialist modules </a:t>
          </a:r>
          <a:endParaRPr lang="en-GB" sz="2800" dirty="0"/>
        </a:p>
      </dgm:t>
    </dgm:pt>
    <dgm:pt modelId="{D2EFF5DF-56E3-4E29-A04E-C884B3B656A7}" type="parTrans" cxnId="{6198C95B-1545-4A73-9E71-5E945D4619B8}">
      <dgm:prSet/>
      <dgm:spPr/>
      <dgm:t>
        <a:bodyPr/>
        <a:lstStyle/>
        <a:p>
          <a:endParaRPr lang="en-GB"/>
        </a:p>
      </dgm:t>
    </dgm:pt>
    <dgm:pt modelId="{000B9BD2-72CF-4E17-BC6F-C6B80631490F}" type="sibTrans" cxnId="{6198C95B-1545-4A73-9E71-5E945D4619B8}">
      <dgm:prSet/>
      <dgm:spPr/>
      <dgm:t>
        <a:bodyPr/>
        <a:lstStyle/>
        <a:p>
          <a:endParaRPr lang="en-GB"/>
        </a:p>
      </dgm:t>
    </dgm:pt>
    <dgm:pt modelId="{0ACA5341-C92E-418E-AA39-F0AC540A5481}" type="pres">
      <dgm:prSet presAssocID="{38F03DDF-E015-4091-A5FF-3ABFCD343C32}" presName="linear" presStyleCnt="0">
        <dgm:presLayoutVars>
          <dgm:animLvl val="lvl"/>
          <dgm:resizeHandles val="exact"/>
        </dgm:presLayoutVars>
      </dgm:prSet>
      <dgm:spPr/>
      <dgm:t>
        <a:bodyPr/>
        <a:lstStyle/>
        <a:p>
          <a:endParaRPr lang="en-GB"/>
        </a:p>
      </dgm:t>
    </dgm:pt>
    <dgm:pt modelId="{EEB3D45E-D0ED-4B40-A05D-C32BCD4630B4}" type="pres">
      <dgm:prSet presAssocID="{ADE2AFB6-2B88-4A6F-B0EA-F8F1BF0FB021}" presName="parentText" presStyleLbl="node1" presStyleIdx="0" presStyleCnt="4">
        <dgm:presLayoutVars>
          <dgm:chMax val="0"/>
          <dgm:bulletEnabled val="1"/>
        </dgm:presLayoutVars>
      </dgm:prSet>
      <dgm:spPr/>
      <dgm:t>
        <a:bodyPr/>
        <a:lstStyle/>
        <a:p>
          <a:endParaRPr lang="en-GB"/>
        </a:p>
      </dgm:t>
    </dgm:pt>
    <dgm:pt modelId="{6468C33E-F13C-4105-927C-5F6363E328EE}" type="pres">
      <dgm:prSet presAssocID="{C57BEAD2-488D-41DF-8047-C7C3EA23BAA3}" presName="spacer" presStyleCnt="0"/>
      <dgm:spPr/>
    </dgm:pt>
    <dgm:pt modelId="{C7E2B8C9-001E-43A6-8F1B-1D9766ED6DD2}" type="pres">
      <dgm:prSet presAssocID="{31AC7CBE-1C5A-4E76-8026-6D3B32C1CEFD}" presName="parentText" presStyleLbl="node1" presStyleIdx="1" presStyleCnt="4">
        <dgm:presLayoutVars>
          <dgm:chMax val="0"/>
          <dgm:bulletEnabled val="1"/>
        </dgm:presLayoutVars>
      </dgm:prSet>
      <dgm:spPr/>
      <dgm:t>
        <a:bodyPr/>
        <a:lstStyle/>
        <a:p>
          <a:endParaRPr lang="en-GB"/>
        </a:p>
      </dgm:t>
    </dgm:pt>
    <dgm:pt modelId="{6C5C4B15-6534-469C-A167-491960A02CF6}" type="pres">
      <dgm:prSet presAssocID="{896D02CD-1627-40DE-869D-6EDE0828532F}" presName="spacer" presStyleCnt="0"/>
      <dgm:spPr/>
    </dgm:pt>
    <dgm:pt modelId="{D6BA2BE3-FE75-418F-AAEA-9FED85F11B9F}" type="pres">
      <dgm:prSet presAssocID="{B9A46988-CAE2-4ECA-A754-22ADDF1C5FD0}" presName="parentText" presStyleLbl="node1" presStyleIdx="2" presStyleCnt="4">
        <dgm:presLayoutVars>
          <dgm:chMax val="0"/>
          <dgm:bulletEnabled val="1"/>
        </dgm:presLayoutVars>
      </dgm:prSet>
      <dgm:spPr/>
      <dgm:t>
        <a:bodyPr/>
        <a:lstStyle/>
        <a:p>
          <a:endParaRPr lang="en-GB"/>
        </a:p>
      </dgm:t>
    </dgm:pt>
    <dgm:pt modelId="{F367CF85-213A-456B-A276-EFFB0B6F6C5C}" type="pres">
      <dgm:prSet presAssocID="{8BCBC308-2BD4-452C-910A-30F336BEB05F}" presName="spacer" presStyleCnt="0"/>
      <dgm:spPr/>
    </dgm:pt>
    <dgm:pt modelId="{7432B239-6286-411F-8F50-DE6C31F64867}" type="pres">
      <dgm:prSet presAssocID="{1AC8FA8C-732C-4175-80A0-BDC7555AF37B}" presName="parentText" presStyleLbl="node1" presStyleIdx="3" presStyleCnt="4">
        <dgm:presLayoutVars>
          <dgm:chMax val="0"/>
          <dgm:bulletEnabled val="1"/>
        </dgm:presLayoutVars>
      </dgm:prSet>
      <dgm:spPr/>
      <dgm:t>
        <a:bodyPr/>
        <a:lstStyle/>
        <a:p>
          <a:endParaRPr lang="en-GB"/>
        </a:p>
      </dgm:t>
    </dgm:pt>
  </dgm:ptLst>
  <dgm:cxnLst>
    <dgm:cxn modelId="{E05284E2-8561-4047-838F-DF3B836E470D}" type="presOf" srcId="{B9A46988-CAE2-4ECA-A754-22ADDF1C5FD0}" destId="{D6BA2BE3-FE75-418F-AAEA-9FED85F11B9F}" srcOrd="0" destOrd="0" presId="urn:microsoft.com/office/officeart/2005/8/layout/vList2"/>
    <dgm:cxn modelId="{E5149C86-F435-4045-94E9-B7E419FCE99C}" srcId="{38F03DDF-E015-4091-A5FF-3ABFCD343C32}" destId="{ADE2AFB6-2B88-4A6F-B0EA-F8F1BF0FB021}" srcOrd="0" destOrd="0" parTransId="{0F3D1FBD-2E78-4241-8CC3-2C856C14DE9D}" sibTransId="{C57BEAD2-488D-41DF-8047-C7C3EA23BAA3}"/>
    <dgm:cxn modelId="{844B03AF-95D2-4A1E-A2B1-9EFD54A3EB80}" type="presOf" srcId="{1AC8FA8C-732C-4175-80A0-BDC7555AF37B}" destId="{7432B239-6286-411F-8F50-DE6C31F64867}" srcOrd="0" destOrd="0" presId="urn:microsoft.com/office/officeart/2005/8/layout/vList2"/>
    <dgm:cxn modelId="{232D32E0-2EBF-4D4D-886D-CEFACFDD1613}" type="presOf" srcId="{ADE2AFB6-2B88-4A6F-B0EA-F8F1BF0FB021}" destId="{EEB3D45E-D0ED-4B40-A05D-C32BCD4630B4}" srcOrd="0" destOrd="0" presId="urn:microsoft.com/office/officeart/2005/8/layout/vList2"/>
    <dgm:cxn modelId="{5CC6112D-1AF7-412B-AB59-12A35316B407}" type="presOf" srcId="{31AC7CBE-1C5A-4E76-8026-6D3B32C1CEFD}" destId="{C7E2B8C9-001E-43A6-8F1B-1D9766ED6DD2}" srcOrd="0" destOrd="0" presId="urn:microsoft.com/office/officeart/2005/8/layout/vList2"/>
    <dgm:cxn modelId="{962858D5-2664-462B-BB6A-14282C38305F}" type="presOf" srcId="{38F03DDF-E015-4091-A5FF-3ABFCD343C32}" destId="{0ACA5341-C92E-418E-AA39-F0AC540A5481}" srcOrd="0" destOrd="0" presId="urn:microsoft.com/office/officeart/2005/8/layout/vList2"/>
    <dgm:cxn modelId="{34A5BF51-A6C2-4455-9DA7-A2AB5C4CC51F}" srcId="{38F03DDF-E015-4091-A5FF-3ABFCD343C32}" destId="{31AC7CBE-1C5A-4E76-8026-6D3B32C1CEFD}" srcOrd="1" destOrd="0" parTransId="{16A543B9-6B5F-4898-BCFC-5141A52E8DB1}" sibTransId="{896D02CD-1627-40DE-869D-6EDE0828532F}"/>
    <dgm:cxn modelId="{6198C95B-1545-4A73-9E71-5E945D4619B8}" srcId="{38F03DDF-E015-4091-A5FF-3ABFCD343C32}" destId="{1AC8FA8C-732C-4175-80A0-BDC7555AF37B}" srcOrd="3" destOrd="0" parTransId="{D2EFF5DF-56E3-4E29-A04E-C884B3B656A7}" sibTransId="{000B9BD2-72CF-4E17-BC6F-C6B80631490F}"/>
    <dgm:cxn modelId="{7E3CF6E2-07F9-4B19-B8EF-44F0DB5EC301}" srcId="{38F03DDF-E015-4091-A5FF-3ABFCD343C32}" destId="{B9A46988-CAE2-4ECA-A754-22ADDF1C5FD0}" srcOrd="2" destOrd="0" parTransId="{F991BF40-96FE-4E6C-8984-157EA75F65AE}" sibTransId="{8BCBC308-2BD4-452C-910A-30F336BEB05F}"/>
    <dgm:cxn modelId="{3B5F4AE4-85AE-427B-9CE7-C8428B24B71D}" type="presParOf" srcId="{0ACA5341-C92E-418E-AA39-F0AC540A5481}" destId="{EEB3D45E-D0ED-4B40-A05D-C32BCD4630B4}" srcOrd="0" destOrd="0" presId="urn:microsoft.com/office/officeart/2005/8/layout/vList2"/>
    <dgm:cxn modelId="{C7C16A0D-E1DA-44D3-AECA-844D39938928}" type="presParOf" srcId="{0ACA5341-C92E-418E-AA39-F0AC540A5481}" destId="{6468C33E-F13C-4105-927C-5F6363E328EE}" srcOrd="1" destOrd="0" presId="urn:microsoft.com/office/officeart/2005/8/layout/vList2"/>
    <dgm:cxn modelId="{6F584820-72ED-44D7-9EEC-C377B5E0B39E}" type="presParOf" srcId="{0ACA5341-C92E-418E-AA39-F0AC540A5481}" destId="{C7E2B8C9-001E-43A6-8F1B-1D9766ED6DD2}" srcOrd="2" destOrd="0" presId="urn:microsoft.com/office/officeart/2005/8/layout/vList2"/>
    <dgm:cxn modelId="{FA57893D-8DAC-4F93-A701-29280D0F0F89}" type="presParOf" srcId="{0ACA5341-C92E-418E-AA39-F0AC540A5481}" destId="{6C5C4B15-6534-469C-A167-491960A02CF6}" srcOrd="3" destOrd="0" presId="urn:microsoft.com/office/officeart/2005/8/layout/vList2"/>
    <dgm:cxn modelId="{1CD4D1AF-FC7E-4B8B-A38D-070A4740EACB}" type="presParOf" srcId="{0ACA5341-C92E-418E-AA39-F0AC540A5481}" destId="{D6BA2BE3-FE75-418F-AAEA-9FED85F11B9F}" srcOrd="4" destOrd="0" presId="urn:microsoft.com/office/officeart/2005/8/layout/vList2"/>
    <dgm:cxn modelId="{D6C1D843-9CFC-4CFC-8572-483CC16A5E5D}" type="presParOf" srcId="{0ACA5341-C92E-418E-AA39-F0AC540A5481}" destId="{F367CF85-213A-456B-A276-EFFB0B6F6C5C}" srcOrd="5" destOrd="0" presId="urn:microsoft.com/office/officeart/2005/8/layout/vList2"/>
    <dgm:cxn modelId="{4D4FC49A-BCB4-4586-8F3B-C75E86E8B0EA}" type="presParOf" srcId="{0ACA5341-C92E-418E-AA39-F0AC540A5481}" destId="{7432B239-6286-411F-8F50-DE6C31F64867}"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C1F0378-80D3-4C9A-A7E4-C8DF088C9F4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71C58D13-EA88-43BA-B2D9-4BA5E74C5B08}">
      <dgm:prSet phldrT="[Text]"/>
      <dgm:spPr>
        <a:solidFill>
          <a:srgbClr val="0AA745"/>
        </a:solidFill>
      </dgm:spPr>
      <dgm:t>
        <a:bodyPr/>
        <a:lstStyle/>
        <a:p>
          <a:r>
            <a:rPr lang="en-GB" dirty="0" smtClean="0">
              <a:latin typeface="Arial" panose="020B0604020202020204" pitchFamily="34" charset="0"/>
              <a:cs typeface="Arial" panose="020B0604020202020204" pitchFamily="34" charset="0"/>
            </a:rPr>
            <a:t>MUST</a:t>
          </a:r>
          <a:endParaRPr lang="en-GB" dirty="0">
            <a:latin typeface="Arial" panose="020B0604020202020204" pitchFamily="34" charset="0"/>
            <a:cs typeface="Arial" panose="020B0604020202020204" pitchFamily="34" charset="0"/>
          </a:endParaRPr>
        </a:p>
      </dgm:t>
    </dgm:pt>
    <dgm:pt modelId="{3558E991-9793-461D-AC72-6B609AB96023}" type="parTrans" cxnId="{3348E215-3954-4565-81F9-9C3DC8FE3904}">
      <dgm:prSet/>
      <dgm:spPr/>
      <dgm:t>
        <a:bodyPr/>
        <a:lstStyle/>
        <a:p>
          <a:endParaRPr lang="en-GB"/>
        </a:p>
      </dgm:t>
    </dgm:pt>
    <dgm:pt modelId="{53B9E406-1E65-45C6-AC7C-004105E21302}" type="sibTrans" cxnId="{3348E215-3954-4565-81F9-9C3DC8FE3904}">
      <dgm:prSet/>
      <dgm:spPr/>
      <dgm:t>
        <a:bodyPr/>
        <a:lstStyle/>
        <a:p>
          <a:endParaRPr lang="en-GB"/>
        </a:p>
      </dgm:t>
    </dgm:pt>
    <dgm:pt modelId="{B8A2A409-0071-4ECC-A43D-11AD4D1473C9}">
      <dgm:prSet phldrT="[Text]"/>
      <dgm:spPr>
        <a:solidFill>
          <a:srgbClr val="00AB4E"/>
        </a:solidFill>
      </dgm:spPr>
      <dgm:t>
        <a:bodyPr/>
        <a:lstStyle/>
        <a:p>
          <a:r>
            <a:rPr lang="en-GB" dirty="0" smtClean="0">
              <a:latin typeface="Arial" panose="020B0604020202020204" pitchFamily="34" charset="0"/>
              <a:cs typeface="Arial" panose="020B0604020202020204" pitchFamily="34" charset="0"/>
            </a:rPr>
            <a:t>SHOULD</a:t>
          </a:r>
          <a:endParaRPr lang="en-GB" dirty="0">
            <a:latin typeface="Arial" panose="020B0604020202020204" pitchFamily="34" charset="0"/>
            <a:cs typeface="Arial" panose="020B0604020202020204" pitchFamily="34" charset="0"/>
          </a:endParaRPr>
        </a:p>
      </dgm:t>
    </dgm:pt>
    <dgm:pt modelId="{48566525-0882-4CE7-8D21-38B053572423}" type="parTrans" cxnId="{CDFA19AF-1693-4204-B244-9F39A57BE776}">
      <dgm:prSet/>
      <dgm:spPr/>
      <dgm:t>
        <a:bodyPr/>
        <a:lstStyle/>
        <a:p>
          <a:endParaRPr lang="en-GB"/>
        </a:p>
      </dgm:t>
    </dgm:pt>
    <dgm:pt modelId="{129C8F3F-DF5C-4B33-9CBA-7D89E815E705}" type="sibTrans" cxnId="{CDFA19AF-1693-4204-B244-9F39A57BE776}">
      <dgm:prSet/>
      <dgm:spPr/>
      <dgm:t>
        <a:bodyPr/>
        <a:lstStyle/>
        <a:p>
          <a:endParaRPr lang="en-GB"/>
        </a:p>
      </dgm:t>
    </dgm:pt>
    <dgm:pt modelId="{35A972A1-FE65-4893-ADA0-02E2453CE0CE}">
      <dgm:prSet phldrT="[Text]"/>
      <dgm:spPr/>
      <dgm:t>
        <a:bodyPr/>
        <a:lstStyle/>
        <a:p>
          <a:r>
            <a:rPr lang="en-GB" dirty="0" smtClean="0">
              <a:latin typeface="Arial" panose="020B0604020202020204" pitchFamily="34" charset="0"/>
              <a:cs typeface="Arial" panose="020B0604020202020204" pitchFamily="34" charset="0"/>
            </a:rPr>
            <a:t>Good practice</a:t>
          </a:r>
          <a:endParaRPr lang="en-GB" dirty="0">
            <a:latin typeface="Arial" panose="020B0604020202020204" pitchFamily="34" charset="0"/>
            <a:cs typeface="Arial" panose="020B0604020202020204" pitchFamily="34" charset="0"/>
          </a:endParaRPr>
        </a:p>
      </dgm:t>
    </dgm:pt>
    <dgm:pt modelId="{B7398BEE-0B3A-4B77-BAF3-A0E8F169724E}" type="parTrans" cxnId="{EB0BB61D-C13E-45D6-8BD6-C06D5DF62332}">
      <dgm:prSet/>
      <dgm:spPr/>
      <dgm:t>
        <a:bodyPr/>
        <a:lstStyle/>
        <a:p>
          <a:endParaRPr lang="en-GB"/>
        </a:p>
      </dgm:t>
    </dgm:pt>
    <dgm:pt modelId="{AD7359E1-E73B-4EC9-A205-6DA56F4FC540}" type="sibTrans" cxnId="{EB0BB61D-C13E-45D6-8BD6-C06D5DF62332}">
      <dgm:prSet/>
      <dgm:spPr/>
      <dgm:t>
        <a:bodyPr/>
        <a:lstStyle/>
        <a:p>
          <a:endParaRPr lang="en-GB"/>
        </a:p>
      </dgm:t>
    </dgm:pt>
    <dgm:pt modelId="{18E8FACE-45A6-4D3F-94DA-9FC0A8D76496}">
      <dgm:prSet phldrT="[Text]"/>
      <dgm:spPr/>
      <dgm:t>
        <a:bodyPr/>
        <a:lstStyle/>
        <a:p>
          <a:r>
            <a:rPr lang="en-GB" dirty="0" smtClean="0">
              <a:latin typeface="Arial" panose="020B0604020202020204" pitchFamily="34" charset="0"/>
              <a:cs typeface="Arial" panose="020B0604020202020204" pitchFamily="34" charset="0"/>
            </a:rPr>
            <a:t>Not a departure from the SoRP</a:t>
          </a:r>
          <a:endParaRPr lang="en-GB" dirty="0">
            <a:latin typeface="Arial" panose="020B0604020202020204" pitchFamily="34" charset="0"/>
            <a:cs typeface="Arial" panose="020B0604020202020204" pitchFamily="34" charset="0"/>
          </a:endParaRPr>
        </a:p>
      </dgm:t>
    </dgm:pt>
    <dgm:pt modelId="{BF914ADC-F8D4-4459-9BA5-4D5530ACE996}" type="parTrans" cxnId="{027E8958-9B5D-4D5C-BF9D-C61BCB179525}">
      <dgm:prSet/>
      <dgm:spPr/>
      <dgm:t>
        <a:bodyPr/>
        <a:lstStyle/>
        <a:p>
          <a:endParaRPr lang="en-GB"/>
        </a:p>
      </dgm:t>
    </dgm:pt>
    <dgm:pt modelId="{5AA92395-9326-4513-8273-2681080C2447}" type="sibTrans" cxnId="{027E8958-9B5D-4D5C-BF9D-C61BCB179525}">
      <dgm:prSet/>
      <dgm:spPr/>
      <dgm:t>
        <a:bodyPr/>
        <a:lstStyle/>
        <a:p>
          <a:endParaRPr lang="en-GB"/>
        </a:p>
      </dgm:t>
    </dgm:pt>
    <dgm:pt modelId="{D264692B-527D-4C95-B67A-C28E11FCBC2A}">
      <dgm:prSet phldrT="[Text]"/>
      <dgm:spPr>
        <a:solidFill>
          <a:srgbClr val="0AA745"/>
        </a:solidFill>
      </dgm:spPr>
      <dgm:t>
        <a:bodyPr/>
        <a:lstStyle/>
        <a:p>
          <a:r>
            <a:rPr lang="en-GB" dirty="0" smtClean="0">
              <a:latin typeface="Arial" panose="020B0604020202020204" pitchFamily="34" charset="0"/>
              <a:cs typeface="Arial" panose="020B0604020202020204" pitchFamily="34" charset="0"/>
            </a:rPr>
            <a:t>MAY</a:t>
          </a:r>
          <a:endParaRPr lang="en-GB" dirty="0">
            <a:latin typeface="Arial" panose="020B0604020202020204" pitchFamily="34" charset="0"/>
            <a:cs typeface="Arial" panose="020B0604020202020204" pitchFamily="34" charset="0"/>
          </a:endParaRPr>
        </a:p>
      </dgm:t>
    </dgm:pt>
    <dgm:pt modelId="{76C0E197-EADE-4809-9E25-4541A1655490}" type="parTrans" cxnId="{D0D53815-B6DD-47C8-8B47-E214E8EED5A1}">
      <dgm:prSet/>
      <dgm:spPr/>
      <dgm:t>
        <a:bodyPr/>
        <a:lstStyle/>
        <a:p>
          <a:endParaRPr lang="en-GB"/>
        </a:p>
      </dgm:t>
    </dgm:pt>
    <dgm:pt modelId="{DEF3B5C3-B776-4387-A50B-D164DA8F87C2}" type="sibTrans" cxnId="{D0D53815-B6DD-47C8-8B47-E214E8EED5A1}">
      <dgm:prSet/>
      <dgm:spPr/>
      <dgm:t>
        <a:bodyPr/>
        <a:lstStyle/>
        <a:p>
          <a:endParaRPr lang="en-GB"/>
        </a:p>
      </dgm:t>
    </dgm:pt>
    <dgm:pt modelId="{960EA238-C002-4607-94A8-13EE37A9912F}">
      <dgm:prSet phldrT="[Text]"/>
      <dgm:spPr/>
      <dgm:t>
        <a:bodyPr/>
        <a:lstStyle/>
        <a:p>
          <a:r>
            <a:rPr lang="en-GB" dirty="0" smtClean="0">
              <a:latin typeface="Arial" panose="020B0604020202020204" pitchFamily="34" charset="0"/>
              <a:cs typeface="Arial" panose="020B0604020202020204" pitchFamily="34" charset="0"/>
            </a:rPr>
            <a:t>Optional</a:t>
          </a:r>
          <a:endParaRPr lang="en-GB" dirty="0">
            <a:latin typeface="Arial" panose="020B0604020202020204" pitchFamily="34" charset="0"/>
            <a:cs typeface="Arial" panose="020B0604020202020204" pitchFamily="34" charset="0"/>
          </a:endParaRPr>
        </a:p>
      </dgm:t>
    </dgm:pt>
    <dgm:pt modelId="{741BF421-DE46-4E74-BF58-42B0E7319CF5}" type="parTrans" cxnId="{023E2B76-09EC-4265-832A-EB4087D81D80}">
      <dgm:prSet/>
      <dgm:spPr/>
      <dgm:t>
        <a:bodyPr/>
        <a:lstStyle/>
        <a:p>
          <a:endParaRPr lang="en-GB"/>
        </a:p>
      </dgm:t>
    </dgm:pt>
    <dgm:pt modelId="{6379667A-00AE-4767-A037-13D45E10F878}" type="sibTrans" cxnId="{023E2B76-09EC-4265-832A-EB4087D81D80}">
      <dgm:prSet/>
      <dgm:spPr/>
      <dgm:t>
        <a:bodyPr/>
        <a:lstStyle/>
        <a:p>
          <a:endParaRPr lang="en-GB"/>
        </a:p>
      </dgm:t>
    </dgm:pt>
    <dgm:pt modelId="{6600BD92-386A-4E97-B7A6-B4329B34E6E0}">
      <dgm:prSet phldrT="[Text]"/>
      <dgm:spPr/>
      <dgm:t>
        <a:bodyPr/>
        <a:lstStyle/>
        <a:p>
          <a:pPr rtl="0"/>
          <a:r>
            <a:rPr lang="en-GB" dirty="0" smtClean="0">
              <a:latin typeface="Arial" panose="020B0604020202020204" pitchFamily="34" charset="0"/>
              <a:cs typeface="Arial" panose="020B0604020202020204" pitchFamily="34" charset="0"/>
            </a:rPr>
            <a:t>Compliance necessary in order to show “a true and fair view”</a:t>
          </a:r>
          <a:endParaRPr lang="en-GB" dirty="0">
            <a:latin typeface="Arial" panose="020B0604020202020204" pitchFamily="34" charset="0"/>
            <a:cs typeface="Arial" panose="020B0604020202020204" pitchFamily="34" charset="0"/>
          </a:endParaRPr>
        </a:p>
      </dgm:t>
    </dgm:pt>
    <dgm:pt modelId="{C90DD180-B232-444A-9A3F-79B2D91DA1B2}" type="parTrans" cxnId="{8DE79470-A5CF-4915-B3CA-B3306CFFE923}">
      <dgm:prSet/>
      <dgm:spPr/>
      <dgm:t>
        <a:bodyPr/>
        <a:lstStyle/>
        <a:p>
          <a:endParaRPr lang="en-GB"/>
        </a:p>
      </dgm:t>
    </dgm:pt>
    <dgm:pt modelId="{A53CCBEB-4655-4CF8-9CA9-5376A981DDD7}" type="sibTrans" cxnId="{8DE79470-A5CF-4915-B3CA-B3306CFFE923}">
      <dgm:prSet/>
      <dgm:spPr/>
      <dgm:t>
        <a:bodyPr/>
        <a:lstStyle/>
        <a:p>
          <a:endParaRPr lang="en-GB"/>
        </a:p>
      </dgm:t>
    </dgm:pt>
    <dgm:pt modelId="{8176B1FC-3119-49B6-909F-0D90AC5139B7}">
      <dgm:prSet/>
      <dgm:spPr/>
      <dgm:t>
        <a:bodyPr/>
        <a:lstStyle/>
        <a:p>
          <a:r>
            <a:rPr lang="en-GB" dirty="0" smtClean="0">
              <a:latin typeface="Arial" panose="020B0604020202020204" pitchFamily="34" charset="0"/>
              <a:cs typeface="Arial" panose="020B0604020202020204" pitchFamily="34" charset="0"/>
            </a:rPr>
            <a:t>Non-adherence is a departure from the SoRP</a:t>
          </a:r>
          <a:endParaRPr lang="en-GB" dirty="0">
            <a:latin typeface="Arial" panose="020B0604020202020204" pitchFamily="34" charset="0"/>
            <a:cs typeface="Arial" panose="020B0604020202020204" pitchFamily="34" charset="0"/>
          </a:endParaRPr>
        </a:p>
      </dgm:t>
    </dgm:pt>
    <dgm:pt modelId="{338B4ED2-65C3-4248-8A2C-730B8A9E2352}" type="parTrans" cxnId="{3AD20FB5-70DB-49E2-93C1-4567A27625E8}">
      <dgm:prSet/>
      <dgm:spPr/>
      <dgm:t>
        <a:bodyPr/>
        <a:lstStyle/>
        <a:p>
          <a:endParaRPr lang="en-GB"/>
        </a:p>
      </dgm:t>
    </dgm:pt>
    <dgm:pt modelId="{DA7EFA8D-F0D2-43D4-8EFE-FE4A84018BEE}" type="sibTrans" cxnId="{3AD20FB5-70DB-49E2-93C1-4567A27625E8}">
      <dgm:prSet/>
      <dgm:spPr/>
      <dgm:t>
        <a:bodyPr/>
        <a:lstStyle/>
        <a:p>
          <a:endParaRPr lang="en-GB"/>
        </a:p>
      </dgm:t>
    </dgm:pt>
    <dgm:pt modelId="{511EF5BE-F435-452B-BE07-BCE920816981}">
      <dgm:prSet phldrT="[Text]"/>
      <dgm:spPr/>
      <dgm:t>
        <a:bodyPr/>
        <a:lstStyle/>
        <a:p>
          <a:r>
            <a:rPr lang="en-GB" dirty="0" smtClean="0">
              <a:latin typeface="Arial" panose="020B0604020202020204" pitchFamily="34" charset="0"/>
              <a:cs typeface="Arial" panose="020B0604020202020204" pitchFamily="34" charset="0"/>
            </a:rPr>
            <a:t>Indicates that there are alternative approaches available </a:t>
          </a:r>
          <a:endParaRPr lang="en-GB" dirty="0">
            <a:latin typeface="Arial" panose="020B0604020202020204" pitchFamily="34" charset="0"/>
            <a:cs typeface="Arial" panose="020B0604020202020204" pitchFamily="34" charset="0"/>
          </a:endParaRPr>
        </a:p>
      </dgm:t>
    </dgm:pt>
    <dgm:pt modelId="{00E69148-3220-4F67-8ACA-BB305111F2AC}" type="parTrans" cxnId="{36F40611-5290-4922-A259-A88B601DF77A}">
      <dgm:prSet/>
      <dgm:spPr/>
      <dgm:t>
        <a:bodyPr/>
        <a:lstStyle/>
        <a:p>
          <a:endParaRPr lang="en-GB"/>
        </a:p>
      </dgm:t>
    </dgm:pt>
    <dgm:pt modelId="{553B25E8-4501-46F0-BA0E-CEE644993C44}" type="sibTrans" cxnId="{36F40611-5290-4922-A259-A88B601DF77A}">
      <dgm:prSet/>
      <dgm:spPr/>
      <dgm:t>
        <a:bodyPr/>
        <a:lstStyle/>
        <a:p>
          <a:endParaRPr lang="en-GB"/>
        </a:p>
      </dgm:t>
    </dgm:pt>
    <dgm:pt modelId="{5EB18D6A-E38F-43DF-9BE5-F41425A20792}" type="pres">
      <dgm:prSet presAssocID="{8C1F0378-80D3-4C9A-A7E4-C8DF088C9F46}" presName="Name0" presStyleCnt="0">
        <dgm:presLayoutVars>
          <dgm:dir/>
          <dgm:animLvl val="lvl"/>
          <dgm:resizeHandles val="exact"/>
        </dgm:presLayoutVars>
      </dgm:prSet>
      <dgm:spPr/>
      <dgm:t>
        <a:bodyPr/>
        <a:lstStyle/>
        <a:p>
          <a:endParaRPr lang="en-GB"/>
        </a:p>
      </dgm:t>
    </dgm:pt>
    <dgm:pt modelId="{401021EC-3FD2-4950-9A1F-408E4D029AC9}" type="pres">
      <dgm:prSet presAssocID="{71C58D13-EA88-43BA-B2D9-4BA5E74C5B08}" presName="linNode" presStyleCnt="0"/>
      <dgm:spPr/>
    </dgm:pt>
    <dgm:pt modelId="{C0A4A2B3-8B86-4704-9697-FCADE027D95C}" type="pres">
      <dgm:prSet presAssocID="{71C58D13-EA88-43BA-B2D9-4BA5E74C5B08}" presName="parentText" presStyleLbl="node1" presStyleIdx="0" presStyleCnt="3">
        <dgm:presLayoutVars>
          <dgm:chMax val="1"/>
          <dgm:bulletEnabled val="1"/>
        </dgm:presLayoutVars>
      </dgm:prSet>
      <dgm:spPr/>
      <dgm:t>
        <a:bodyPr/>
        <a:lstStyle/>
        <a:p>
          <a:endParaRPr lang="en-GB"/>
        </a:p>
      </dgm:t>
    </dgm:pt>
    <dgm:pt modelId="{7D7EE284-135A-4937-9611-F3D9670CE23A}" type="pres">
      <dgm:prSet presAssocID="{71C58D13-EA88-43BA-B2D9-4BA5E74C5B08}" presName="descendantText" presStyleLbl="alignAccFollowNode1" presStyleIdx="0" presStyleCnt="3">
        <dgm:presLayoutVars>
          <dgm:bulletEnabled val="1"/>
        </dgm:presLayoutVars>
      </dgm:prSet>
      <dgm:spPr/>
      <dgm:t>
        <a:bodyPr/>
        <a:lstStyle/>
        <a:p>
          <a:endParaRPr lang="en-GB"/>
        </a:p>
      </dgm:t>
    </dgm:pt>
    <dgm:pt modelId="{5AE16AA4-BC0A-4B85-9E6B-F711133E92AE}" type="pres">
      <dgm:prSet presAssocID="{53B9E406-1E65-45C6-AC7C-004105E21302}" presName="sp" presStyleCnt="0"/>
      <dgm:spPr/>
    </dgm:pt>
    <dgm:pt modelId="{3961419F-1AFE-487D-BA9D-550C9B7A9B35}" type="pres">
      <dgm:prSet presAssocID="{B8A2A409-0071-4ECC-A43D-11AD4D1473C9}" presName="linNode" presStyleCnt="0"/>
      <dgm:spPr/>
    </dgm:pt>
    <dgm:pt modelId="{5032B7F5-2C86-40AB-888A-BB62FFB3D736}" type="pres">
      <dgm:prSet presAssocID="{B8A2A409-0071-4ECC-A43D-11AD4D1473C9}" presName="parentText" presStyleLbl="node1" presStyleIdx="1" presStyleCnt="3">
        <dgm:presLayoutVars>
          <dgm:chMax val="1"/>
          <dgm:bulletEnabled val="1"/>
        </dgm:presLayoutVars>
      </dgm:prSet>
      <dgm:spPr/>
      <dgm:t>
        <a:bodyPr/>
        <a:lstStyle/>
        <a:p>
          <a:endParaRPr lang="en-GB"/>
        </a:p>
      </dgm:t>
    </dgm:pt>
    <dgm:pt modelId="{21D14325-BC3F-4963-A546-0C38EC8794E7}" type="pres">
      <dgm:prSet presAssocID="{B8A2A409-0071-4ECC-A43D-11AD4D1473C9}" presName="descendantText" presStyleLbl="alignAccFollowNode1" presStyleIdx="1" presStyleCnt="3">
        <dgm:presLayoutVars>
          <dgm:bulletEnabled val="1"/>
        </dgm:presLayoutVars>
      </dgm:prSet>
      <dgm:spPr/>
      <dgm:t>
        <a:bodyPr/>
        <a:lstStyle/>
        <a:p>
          <a:endParaRPr lang="en-GB"/>
        </a:p>
      </dgm:t>
    </dgm:pt>
    <dgm:pt modelId="{2E5C989F-C7E3-47E8-874D-CEB4603686C7}" type="pres">
      <dgm:prSet presAssocID="{129C8F3F-DF5C-4B33-9CBA-7D89E815E705}" presName="sp" presStyleCnt="0"/>
      <dgm:spPr/>
    </dgm:pt>
    <dgm:pt modelId="{5B786E2D-E4A3-4B14-A4C5-B65C5E51B193}" type="pres">
      <dgm:prSet presAssocID="{D264692B-527D-4C95-B67A-C28E11FCBC2A}" presName="linNode" presStyleCnt="0"/>
      <dgm:spPr/>
    </dgm:pt>
    <dgm:pt modelId="{A020A7E8-3AE5-4DF8-AB68-382677670B67}" type="pres">
      <dgm:prSet presAssocID="{D264692B-527D-4C95-B67A-C28E11FCBC2A}" presName="parentText" presStyleLbl="node1" presStyleIdx="2" presStyleCnt="3">
        <dgm:presLayoutVars>
          <dgm:chMax val="1"/>
          <dgm:bulletEnabled val="1"/>
        </dgm:presLayoutVars>
      </dgm:prSet>
      <dgm:spPr/>
      <dgm:t>
        <a:bodyPr/>
        <a:lstStyle/>
        <a:p>
          <a:endParaRPr lang="en-GB"/>
        </a:p>
      </dgm:t>
    </dgm:pt>
    <dgm:pt modelId="{287C11AE-80A3-403A-B19E-82145DE6C635}" type="pres">
      <dgm:prSet presAssocID="{D264692B-527D-4C95-B67A-C28E11FCBC2A}" presName="descendantText" presStyleLbl="alignAccFollowNode1" presStyleIdx="2" presStyleCnt="3">
        <dgm:presLayoutVars>
          <dgm:bulletEnabled val="1"/>
        </dgm:presLayoutVars>
      </dgm:prSet>
      <dgm:spPr/>
      <dgm:t>
        <a:bodyPr/>
        <a:lstStyle/>
        <a:p>
          <a:endParaRPr lang="en-GB"/>
        </a:p>
      </dgm:t>
    </dgm:pt>
  </dgm:ptLst>
  <dgm:cxnLst>
    <dgm:cxn modelId="{D0D53815-B6DD-47C8-8B47-E214E8EED5A1}" srcId="{8C1F0378-80D3-4C9A-A7E4-C8DF088C9F46}" destId="{D264692B-527D-4C95-B67A-C28E11FCBC2A}" srcOrd="2" destOrd="0" parTransId="{76C0E197-EADE-4809-9E25-4541A1655490}" sibTransId="{DEF3B5C3-B776-4387-A50B-D164DA8F87C2}"/>
    <dgm:cxn modelId="{027E8958-9B5D-4D5C-BF9D-C61BCB179525}" srcId="{B8A2A409-0071-4ECC-A43D-11AD4D1473C9}" destId="{18E8FACE-45A6-4D3F-94DA-9FC0A8D76496}" srcOrd="1" destOrd="0" parTransId="{BF914ADC-F8D4-4459-9BA5-4D5530ACE996}" sibTransId="{5AA92395-9326-4513-8273-2681080C2447}"/>
    <dgm:cxn modelId="{CDFA19AF-1693-4204-B244-9F39A57BE776}" srcId="{8C1F0378-80D3-4C9A-A7E4-C8DF088C9F46}" destId="{B8A2A409-0071-4ECC-A43D-11AD4D1473C9}" srcOrd="1" destOrd="0" parTransId="{48566525-0882-4CE7-8D21-38B053572423}" sibTransId="{129C8F3F-DF5C-4B33-9CBA-7D89E815E705}"/>
    <dgm:cxn modelId="{722B6CB9-A40F-4001-9698-7378485C7033}" type="presOf" srcId="{8C1F0378-80D3-4C9A-A7E4-C8DF088C9F46}" destId="{5EB18D6A-E38F-43DF-9BE5-F41425A20792}" srcOrd="0" destOrd="0" presId="urn:microsoft.com/office/officeart/2005/8/layout/vList5"/>
    <dgm:cxn modelId="{1C3EA3B2-84B0-4886-AC0B-53CD48B3847C}" type="presOf" srcId="{71C58D13-EA88-43BA-B2D9-4BA5E74C5B08}" destId="{C0A4A2B3-8B86-4704-9697-FCADE027D95C}" srcOrd="0" destOrd="0" presId="urn:microsoft.com/office/officeart/2005/8/layout/vList5"/>
    <dgm:cxn modelId="{023E2B76-09EC-4265-832A-EB4087D81D80}" srcId="{D264692B-527D-4C95-B67A-C28E11FCBC2A}" destId="{960EA238-C002-4607-94A8-13EE37A9912F}" srcOrd="0" destOrd="0" parTransId="{741BF421-DE46-4E74-BF58-42B0E7319CF5}" sibTransId="{6379667A-00AE-4767-A037-13D45E10F878}"/>
    <dgm:cxn modelId="{3348E215-3954-4565-81F9-9C3DC8FE3904}" srcId="{8C1F0378-80D3-4C9A-A7E4-C8DF088C9F46}" destId="{71C58D13-EA88-43BA-B2D9-4BA5E74C5B08}" srcOrd="0" destOrd="0" parTransId="{3558E991-9793-461D-AC72-6B609AB96023}" sibTransId="{53B9E406-1E65-45C6-AC7C-004105E21302}"/>
    <dgm:cxn modelId="{7AE68F5E-665C-4C7A-93E6-B0BC0038BC38}" type="presOf" srcId="{D264692B-527D-4C95-B67A-C28E11FCBC2A}" destId="{A020A7E8-3AE5-4DF8-AB68-382677670B67}" srcOrd="0" destOrd="0" presId="urn:microsoft.com/office/officeart/2005/8/layout/vList5"/>
    <dgm:cxn modelId="{3AD20FB5-70DB-49E2-93C1-4567A27625E8}" srcId="{71C58D13-EA88-43BA-B2D9-4BA5E74C5B08}" destId="{8176B1FC-3119-49B6-909F-0D90AC5139B7}" srcOrd="1" destOrd="0" parTransId="{338B4ED2-65C3-4248-8A2C-730B8A9E2352}" sibTransId="{DA7EFA8D-F0D2-43D4-8EFE-FE4A84018BEE}"/>
    <dgm:cxn modelId="{07E8A9AB-BAAD-4B6D-8B04-0159A423B88C}" type="presOf" srcId="{18E8FACE-45A6-4D3F-94DA-9FC0A8D76496}" destId="{21D14325-BC3F-4963-A546-0C38EC8794E7}" srcOrd="0" destOrd="1" presId="urn:microsoft.com/office/officeart/2005/8/layout/vList5"/>
    <dgm:cxn modelId="{53ED6BFB-6B16-46E9-BA36-E3E529B10C0D}" type="presOf" srcId="{960EA238-C002-4607-94A8-13EE37A9912F}" destId="{287C11AE-80A3-403A-B19E-82145DE6C635}" srcOrd="0" destOrd="0" presId="urn:microsoft.com/office/officeart/2005/8/layout/vList5"/>
    <dgm:cxn modelId="{EB0BB61D-C13E-45D6-8BD6-C06D5DF62332}" srcId="{B8A2A409-0071-4ECC-A43D-11AD4D1473C9}" destId="{35A972A1-FE65-4893-ADA0-02E2453CE0CE}" srcOrd="0" destOrd="0" parTransId="{B7398BEE-0B3A-4B77-BAF3-A0E8F169724E}" sibTransId="{AD7359E1-E73B-4EC9-A205-6DA56F4FC540}"/>
    <dgm:cxn modelId="{5C3804F2-C082-4F04-833E-64C9E6138825}" type="presOf" srcId="{35A972A1-FE65-4893-ADA0-02E2453CE0CE}" destId="{21D14325-BC3F-4963-A546-0C38EC8794E7}" srcOrd="0" destOrd="0" presId="urn:microsoft.com/office/officeart/2005/8/layout/vList5"/>
    <dgm:cxn modelId="{356B416E-3D58-4D9F-BB63-BADEDCC03C9A}" type="presOf" srcId="{511EF5BE-F435-452B-BE07-BCE920816981}" destId="{287C11AE-80A3-403A-B19E-82145DE6C635}" srcOrd="0" destOrd="1" presId="urn:microsoft.com/office/officeart/2005/8/layout/vList5"/>
    <dgm:cxn modelId="{BF49B072-B81F-4BC5-9E09-F390FC89D5A8}" type="presOf" srcId="{8176B1FC-3119-49B6-909F-0D90AC5139B7}" destId="{7D7EE284-135A-4937-9611-F3D9670CE23A}" srcOrd="0" destOrd="1" presId="urn:microsoft.com/office/officeart/2005/8/layout/vList5"/>
    <dgm:cxn modelId="{34D50E0A-A182-493F-BADB-D9FC726073CA}" type="presOf" srcId="{6600BD92-386A-4E97-B7A6-B4329B34E6E0}" destId="{7D7EE284-135A-4937-9611-F3D9670CE23A}" srcOrd="0" destOrd="0" presId="urn:microsoft.com/office/officeart/2005/8/layout/vList5"/>
    <dgm:cxn modelId="{36F40611-5290-4922-A259-A88B601DF77A}" srcId="{D264692B-527D-4C95-B67A-C28E11FCBC2A}" destId="{511EF5BE-F435-452B-BE07-BCE920816981}" srcOrd="1" destOrd="0" parTransId="{00E69148-3220-4F67-8ACA-BB305111F2AC}" sibTransId="{553B25E8-4501-46F0-BA0E-CEE644993C44}"/>
    <dgm:cxn modelId="{39CA1ACE-F71F-4320-8562-5FA7B962DEF3}" type="presOf" srcId="{B8A2A409-0071-4ECC-A43D-11AD4D1473C9}" destId="{5032B7F5-2C86-40AB-888A-BB62FFB3D736}" srcOrd="0" destOrd="0" presId="urn:microsoft.com/office/officeart/2005/8/layout/vList5"/>
    <dgm:cxn modelId="{8DE79470-A5CF-4915-B3CA-B3306CFFE923}" srcId="{71C58D13-EA88-43BA-B2D9-4BA5E74C5B08}" destId="{6600BD92-386A-4E97-B7A6-B4329B34E6E0}" srcOrd="0" destOrd="0" parTransId="{C90DD180-B232-444A-9A3F-79B2D91DA1B2}" sibTransId="{A53CCBEB-4655-4CF8-9CA9-5376A981DDD7}"/>
    <dgm:cxn modelId="{4830D29D-C380-48A8-938E-877CCD6FE922}" type="presParOf" srcId="{5EB18D6A-E38F-43DF-9BE5-F41425A20792}" destId="{401021EC-3FD2-4950-9A1F-408E4D029AC9}" srcOrd="0" destOrd="0" presId="urn:microsoft.com/office/officeart/2005/8/layout/vList5"/>
    <dgm:cxn modelId="{3746FDA9-0966-42DF-B330-875233110888}" type="presParOf" srcId="{401021EC-3FD2-4950-9A1F-408E4D029AC9}" destId="{C0A4A2B3-8B86-4704-9697-FCADE027D95C}" srcOrd="0" destOrd="0" presId="urn:microsoft.com/office/officeart/2005/8/layout/vList5"/>
    <dgm:cxn modelId="{B14DAB45-D8AF-44D0-9B56-04515A6B8FF8}" type="presParOf" srcId="{401021EC-3FD2-4950-9A1F-408E4D029AC9}" destId="{7D7EE284-135A-4937-9611-F3D9670CE23A}" srcOrd="1" destOrd="0" presId="urn:microsoft.com/office/officeart/2005/8/layout/vList5"/>
    <dgm:cxn modelId="{C1A00A33-7A58-49AA-A750-755FB156F46D}" type="presParOf" srcId="{5EB18D6A-E38F-43DF-9BE5-F41425A20792}" destId="{5AE16AA4-BC0A-4B85-9E6B-F711133E92AE}" srcOrd="1" destOrd="0" presId="urn:microsoft.com/office/officeart/2005/8/layout/vList5"/>
    <dgm:cxn modelId="{428F5E42-75E0-4145-828E-381E5CEE80ED}" type="presParOf" srcId="{5EB18D6A-E38F-43DF-9BE5-F41425A20792}" destId="{3961419F-1AFE-487D-BA9D-550C9B7A9B35}" srcOrd="2" destOrd="0" presId="urn:microsoft.com/office/officeart/2005/8/layout/vList5"/>
    <dgm:cxn modelId="{3008BB45-FDC1-42F0-8FCD-69526EAB2F8F}" type="presParOf" srcId="{3961419F-1AFE-487D-BA9D-550C9B7A9B35}" destId="{5032B7F5-2C86-40AB-888A-BB62FFB3D736}" srcOrd="0" destOrd="0" presId="urn:microsoft.com/office/officeart/2005/8/layout/vList5"/>
    <dgm:cxn modelId="{53FC7BCF-6583-48A6-A698-277C9470FAB7}" type="presParOf" srcId="{3961419F-1AFE-487D-BA9D-550C9B7A9B35}" destId="{21D14325-BC3F-4963-A546-0C38EC8794E7}" srcOrd="1" destOrd="0" presId="urn:microsoft.com/office/officeart/2005/8/layout/vList5"/>
    <dgm:cxn modelId="{4C234D8D-4600-4095-BA99-8323732CFEAF}" type="presParOf" srcId="{5EB18D6A-E38F-43DF-9BE5-F41425A20792}" destId="{2E5C989F-C7E3-47E8-874D-CEB4603686C7}" srcOrd="3" destOrd="0" presId="urn:microsoft.com/office/officeart/2005/8/layout/vList5"/>
    <dgm:cxn modelId="{20EC69F5-369E-4D29-AC43-A0954D2AD2A7}" type="presParOf" srcId="{5EB18D6A-E38F-43DF-9BE5-F41425A20792}" destId="{5B786E2D-E4A3-4B14-A4C5-B65C5E51B193}" srcOrd="4" destOrd="0" presId="urn:microsoft.com/office/officeart/2005/8/layout/vList5"/>
    <dgm:cxn modelId="{DEE11576-A75E-45B8-BFF2-0D660FDF67AD}" type="presParOf" srcId="{5B786E2D-E4A3-4B14-A4C5-B65C5E51B193}" destId="{A020A7E8-3AE5-4DF8-AB68-382677670B67}" srcOrd="0" destOrd="0" presId="urn:microsoft.com/office/officeart/2005/8/layout/vList5"/>
    <dgm:cxn modelId="{32D29E0A-A421-4473-8629-488FB952EEC0}" type="presParOf" srcId="{5B786E2D-E4A3-4B14-A4C5-B65C5E51B193}" destId="{287C11AE-80A3-403A-B19E-82145DE6C63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CA206C4-EF82-4655-9931-97907C85514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94D6D7CA-81F1-4A0E-92F6-2D437C83F71B}">
      <dgm:prSet phldrT="[Text]"/>
      <dgm:spPr>
        <a:solidFill>
          <a:srgbClr val="0AA745"/>
        </a:solidFill>
      </dgm:spPr>
      <dgm:t>
        <a:bodyPr/>
        <a:lstStyle/>
        <a:p>
          <a:r>
            <a:rPr lang="en-GB" dirty="0" smtClean="0">
              <a:latin typeface="Arial" panose="020B0604020202020204" pitchFamily="34" charset="0"/>
              <a:cs typeface="Arial" panose="020B0604020202020204" pitchFamily="34" charset="0"/>
            </a:rPr>
            <a:t>MUST</a:t>
          </a:r>
          <a:endParaRPr lang="en-GB" dirty="0">
            <a:latin typeface="Arial" panose="020B0604020202020204" pitchFamily="34" charset="0"/>
            <a:cs typeface="Arial" panose="020B0604020202020204" pitchFamily="34" charset="0"/>
          </a:endParaRPr>
        </a:p>
      </dgm:t>
    </dgm:pt>
    <dgm:pt modelId="{05E87ED2-A204-439E-A016-9D0FA909EBA6}" type="parTrans" cxnId="{3FBC3719-B50B-4014-85C5-C8CABA7E5917}">
      <dgm:prSet/>
      <dgm:spPr/>
      <dgm:t>
        <a:bodyPr/>
        <a:lstStyle/>
        <a:p>
          <a:endParaRPr lang="en-GB"/>
        </a:p>
      </dgm:t>
    </dgm:pt>
    <dgm:pt modelId="{E335E610-978E-46EE-80CC-510703081920}" type="sibTrans" cxnId="{3FBC3719-B50B-4014-85C5-C8CABA7E5917}">
      <dgm:prSet/>
      <dgm:spPr/>
      <dgm:t>
        <a:bodyPr/>
        <a:lstStyle/>
        <a:p>
          <a:endParaRPr lang="en-GB"/>
        </a:p>
      </dgm:t>
    </dgm:pt>
    <dgm:pt modelId="{DA9EB1D2-CAAB-407C-A6B2-4F44B3A66312}">
      <dgm:prSet phldrT="[Text]" custT="1"/>
      <dgm:spPr>
        <a:solidFill>
          <a:schemeClr val="bg1">
            <a:lumMod val="85000"/>
            <a:alpha val="90000"/>
          </a:schemeClr>
        </a:solidFill>
      </dgm:spPr>
      <dgm:t>
        <a:bodyPr/>
        <a:lstStyle/>
        <a:p>
          <a:r>
            <a:rPr lang="en-GB" sz="1600" dirty="0" smtClean="0">
              <a:latin typeface="Arial" panose="020B0604020202020204" pitchFamily="34" charset="0"/>
              <a:cs typeface="Arial" panose="020B0604020202020204" pitchFamily="34" charset="0"/>
            </a:rPr>
            <a:t>Explain any policy for holding reserves</a:t>
          </a:r>
          <a:endParaRPr lang="en-GB" sz="1600" dirty="0">
            <a:latin typeface="Arial" panose="020B0604020202020204" pitchFamily="34" charset="0"/>
            <a:cs typeface="Arial" panose="020B0604020202020204" pitchFamily="34" charset="0"/>
          </a:endParaRPr>
        </a:p>
      </dgm:t>
    </dgm:pt>
    <dgm:pt modelId="{C9814865-C03A-48C9-8F95-0F7D49E140E9}" type="parTrans" cxnId="{539D3908-63FE-4772-AA58-B33BD9633DBF}">
      <dgm:prSet/>
      <dgm:spPr/>
      <dgm:t>
        <a:bodyPr/>
        <a:lstStyle/>
        <a:p>
          <a:endParaRPr lang="en-GB"/>
        </a:p>
      </dgm:t>
    </dgm:pt>
    <dgm:pt modelId="{00CC2065-D872-444A-AE05-3FF217A81A3D}" type="sibTrans" cxnId="{539D3908-63FE-4772-AA58-B33BD9633DBF}">
      <dgm:prSet/>
      <dgm:spPr/>
      <dgm:t>
        <a:bodyPr/>
        <a:lstStyle/>
        <a:p>
          <a:endParaRPr lang="en-GB"/>
        </a:p>
      </dgm:t>
    </dgm:pt>
    <dgm:pt modelId="{0F869E21-41CE-4711-AD36-181E4FF8DD22}">
      <dgm:prSet phldrT="[Text]" custT="1"/>
      <dgm:spPr>
        <a:solidFill>
          <a:schemeClr val="bg1">
            <a:lumMod val="85000"/>
            <a:alpha val="90000"/>
          </a:schemeClr>
        </a:solidFill>
      </dgm:spPr>
      <dgm:t>
        <a:bodyPr/>
        <a:lstStyle/>
        <a:p>
          <a:r>
            <a:rPr lang="en-GB" sz="1600" dirty="0" smtClean="0">
              <a:latin typeface="Arial" panose="020B0604020202020204" pitchFamily="34" charset="0"/>
              <a:cs typeface="Arial" panose="020B0604020202020204" pitchFamily="34" charset="0"/>
            </a:rPr>
            <a:t>State the amount of reserves and why they are held</a:t>
          </a:r>
          <a:endParaRPr lang="en-GB" sz="1600" dirty="0">
            <a:latin typeface="Arial" panose="020B0604020202020204" pitchFamily="34" charset="0"/>
            <a:cs typeface="Arial" panose="020B0604020202020204" pitchFamily="34" charset="0"/>
          </a:endParaRPr>
        </a:p>
      </dgm:t>
    </dgm:pt>
    <dgm:pt modelId="{EC263FA9-437A-4166-957E-5A879FF6760E}" type="parTrans" cxnId="{7D17EC74-C137-4DC6-A526-2595E2A2CE0B}">
      <dgm:prSet/>
      <dgm:spPr/>
      <dgm:t>
        <a:bodyPr/>
        <a:lstStyle/>
        <a:p>
          <a:endParaRPr lang="en-GB"/>
        </a:p>
      </dgm:t>
    </dgm:pt>
    <dgm:pt modelId="{2704C913-A54D-4FD4-B100-CB6347B888AC}" type="sibTrans" cxnId="{7D17EC74-C137-4DC6-A526-2595E2A2CE0B}">
      <dgm:prSet/>
      <dgm:spPr/>
      <dgm:t>
        <a:bodyPr/>
        <a:lstStyle/>
        <a:p>
          <a:endParaRPr lang="en-GB"/>
        </a:p>
      </dgm:t>
    </dgm:pt>
    <dgm:pt modelId="{5C698658-0F81-45A0-94D9-2D020238A9AF}">
      <dgm:prSet phldrT="[Text]"/>
      <dgm:spPr>
        <a:solidFill>
          <a:srgbClr val="00AB4E"/>
        </a:solidFill>
      </dgm:spPr>
      <dgm:t>
        <a:bodyPr/>
        <a:lstStyle/>
        <a:p>
          <a:r>
            <a:rPr lang="en-GB" dirty="0" smtClean="0">
              <a:latin typeface="Arial" panose="020B0604020202020204" pitchFamily="34" charset="0"/>
              <a:cs typeface="Arial" panose="020B0604020202020204" pitchFamily="34" charset="0"/>
            </a:rPr>
            <a:t>SHOULD</a:t>
          </a:r>
          <a:endParaRPr lang="en-GB" dirty="0">
            <a:latin typeface="Arial" panose="020B0604020202020204" pitchFamily="34" charset="0"/>
            <a:cs typeface="Arial" panose="020B0604020202020204" pitchFamily="34" charset="0"/>
          </a:endParaRPr>
        </a:p>
      </dgm:t>
    </dgm:pt>
    <dgm:pt modelId="{AFD09657-56A9-479D-8FDF-4FD4FDA8CD91}" type="parTrans" cxnId="{83ADA222-9AD3-4AB9-8EDD-CA8D78E696C7}">
      <dgm:prSet/>
      <dgm:spPr/>
      <dgm:t>
        <a:bodyPr/>
        <a:lstStyle/>
        <a:p>
          <a:endParaRPr lang="en-GB"/>
        </a:p>
      </dgm:t>
    </dgm:pt>
    <dgm:pt modelId="{92F0EEA1-8AE8-4293-822B-C591C4825F78}" type="sibTrans" cxnId="{83ADA222-9AD3-4AB9-8EDD-CA8D78E696C7}">
      <dgm:prSet/>
      <dgm:spPr/>
      <dgm:t>
        <a:bodyPr/>
        <a:lstStyle/>
        <a:p>
          <a:endParaRPr lang="en-GB"/>
        </a:p>
      </dgm:t>
    </dgm:pt>
    <dgm:pt modelId="{D2B736EF-6F3A-4D5B-B72E-D474A6893F59}">
      <dgm:prSet phldrT="[Text]"/>
      <dgm:spPr>
        <a:solidFill>
          <a:schemeClr val="bg1">
            <a:lumMod val="85000"/>
            <a:alpha val="90000"/>
          </a:schemeClr>
        </a:solidFill>
      </dgm:spPr>
      <dgm:t>
        <a:bodyPr/>
        <a:lstStyle/>
        <a:p>
          <a:r>
            <a:rPr lang="en-GB" dirty="0" smtClean="0">
              <a:latin typeface="Arial" panose="020B0604020202020204" pitchFamily="34" charset="0"/>
              <a:cs typeface="Arial" panose="020B0604020202020204" pitchFamily="34" charset="0"/>
            </a:rPr>
            <a:t>State total funds at the end of the period</a:t>
          </a:r>
          <a:endParaRPr lang="en-GB" dirty="0">
            <a:latin typeface="Arial" panose="020B0604020202020204" pitchFamily="34" charset="0"/>
            <a:cs typeface="Arial" panose="020B0604020202020204" pitchFamily="34" charset="0"/>
          </a:endParaRPr>
        </a:p>
      </dgm:t>
    </dgm:pt>
    <dgm:pt modelId="{0F7B997F-BBD9-499A-81EF-49CCD23A976D}" type="parTrans" cxnId="{EBE167FE-6C31-4062-B60E-140C1373BC49}">
      <dgm:prSet/>
      <dgm:spPr/>
      <dgm:t>
        <a:bodyPr/>
        <a:lstStyle/>
        <a:p>
          <a:endParaRPr lang="en-GB"/>
        </a:p>
      </dgm:t>
    </dgm:pt>
    <dgm:pt modelId="{9796D6A6-8108-4855-B45B-526FF100BBD7}" type="sibTrans" cxnId="{EBE167FE-6C31-4062-B60E-140C1373BC49}">
      <dgm:prSet/>
      <dgm:spPr/>
      <dgm:t>
        <a:bodyPr/>
        <a:lstStyle/>
        <a:p>
          <a:endParaRPr lang="en-GB"/>
        </a:p>
      </dgm:t>
    </dgm:pt>
    <dgm:pt modelId="{07F93C81-9C1F-4B34-BE65-8F370CA42C25}">
      <dgm:prSet phldrT="[Text]"/>
      <dgm:spPr>
        <a:solidFill>
          <a:schemeClr val="bg1">
            <a:lumMod val="85000"/>
            <a:alpha val="90000"/>
          </a:schemeClr>
        </a:solidFill>
      </dgm:spPr>
      <dgm:t>
        <a:bodyPr/>
        <a:lstStyle/>
        <a:p>
          <a:r>
            <a:rPr lang="en-GB" dirty="0" smtClean="0">
              <a:latin typeface="Arial" panose="020B0604020202020204" pitchFamily="34" charset="0"/>
              <a:cs typeface="Arial" panose="020B0604020202020204" pitchFamily="34" charset="0"/>
            </a:rPr>
            <a:t>Identify restricted or fixed assets or programme related investments</a:t>
          </a:r>
          <a:endParaRPr lang="en-GB" dirty="0">
            <a:latin typeface="Arial" panose="020B0604020202020204" pitchFamily="34" charset="0"/>
            <a:cs typeface="Arial" panose="020B0604020202020204" pitchFamily="34" charset="0"/>
          </a:endParaRPr>
        </a:p>
      </dgm:t>
    </dgm:pt>
    <dgm:pt modelId="{9E54497D-ACBB-41CC-9738-E8631D28ED85}" type="parTrans" cxnId="{5447019E-8109-4CCD-8893-2028B8CA70BA}">
      <dgm:prSet/>
      <dgm:spPr/>
      <dgm:t>
        <a:bodyPr/>
        <a:lstStyle/>
        <a:p>
          <a:endParaRPr lang="en-GB"/>
        </a:p>
      </dgm:t>
    </dgm:pt>
    <dgm:pt modelId="{D60E660D-156C-4A57-A8D4-E1B8FCE43190}" type="sibTrans" cxnId="{5447019E-8109-4CCD-8893-2028B8CA70BA}">
      <dgm:prSet/>
      <dgm:spPr/>
      <dgm:t>
        <a:bodyPr/>
        <a:lstStyle/>
        <a:p>
          <a:endParaRPr lang="en-GB"/>
        </a:p>
      </dgm:t>
    </dgm:pt>
    <dgm:pt modelId="{C4D460C8-A2B1-49B9-B415-6D61A781D082}">
      <dgm:prSet phldrT="[Text]" custT="1"/>
      <dgm:spPr>
        <a:solidFill>
          <a:schemeClr val="bg1">
            <a:lumMod val="85000"/>
            <a:alpha val="90000"/>
          </a:schemeClr>
        </a:solidFill>
      </dgm:spPr>
      <dgm:t>
        <a:bodyPr/>
        <a:lstStyle/>
        <a:p>
          <a:r>
            <a:rPr lang="en-GB" sz="1600" dirty="0" smtClean="0">
              <a:latin typeface="Arial" panose="020B0604020202020204" pitchFamily="34" charset="0"/>
              <a:cs typeface="Arial" panose="020B0604020202020204" pitchFamily="34" charset="0"/>
            </a:rPr>
            <a:t>If decided not to hold reserves, disclose fact and explain</a:t>
          </a:r>
          <a:endParaRPr lang="en-GB" sz="1600" dirty="0">
            <a:latin typeface="Arial" panose="020B0604020202020204" pitchFamily="34" charset="0"/>
            <a:cs typeface="Arial" panose="020B0604020202020204" pitchFamily="34" charset="0"/>
          </a:endParaRPr>
        </a:p>
      </dgm:t>
    </dgm:pt>
    <dgm:pt modelId="{CB262C6D-9663-4FBE-916E-456876FD6ADC}" type="parTrans" cxnId="{B5137863-55D1-4FA2-B2F8-AEA0ABAED171}">
      <dgm:prSet/>
      <dgm:spPr/>
      <dgm:t>
        <a:bodyPr/>
        <a:lstStyle/>
        <a:p>
          <a:endParaRPr lang="en-GB"/>
        </a:p>
      </dgm:t>
    </dgm:pt>
    <dgm:pt modelId="{CC37C547-FE6C-405E-B606-2E61B0230863}" type="sibTrans" cxnId="{B5137863-55D1-4FA2-B2F8-AEA0ABAED171}">
      <dgm:prSet/>
      <dgm:spPr/>
      <dgm:t>
        <a:bodyPr/>
        <a:lstStyle/>
        <a:p>
          <a:endParaRPr lang="en-GB"/>
        </a:p>
      </dgm:t>
    </dgm:pt>
    <dgm:pt modelId="{0111CF27-44BD-423A-9B28-D281248802F4}">
      <dgm:prSet phldrT="[Text]"/>
      <dgm:spPr>
        <a:solidFill>
          <a:schemeClr val="bg1">
            <a:lumMod val="85000"/>
            <a:alpha val="90000"/>
          </a:schemeClr>
        </a:solidFill>
      </dgm:spPr>
      <dgm:t>
        <a:bodyPr/>
        <a:lstStyle/>
        <a:p>
          <a:r>
            <a:rPr lang="en-GB" dirty="0" smtClean="0">
              <a:latin typeface="Arial" panose="020B0604020202020204" pitchFamily="34" charset="0"/>
              <a:cs typeface="Arial" panose="020B0604020202020204" pitchFamily="34" charset="0"/>
            </a:rPr>
            <a:t>Identify and explain designated funds and timing of spend</a:t>
          </a:r>
          <a:endParaRPr lang="en-GB" dirty="0">
            <a:latin typeface="Arial" panose="020B0604020202020204" pitchFamily="34" charset="0"/>
            <a:cs typeface="Arial" panose="020B0604020202020204" pitchFamily="34" charset="0"/>
          </a:endParaRPr>
        </a:p>
      </dgm:t>
    </dgm:pt>
    <dgm:pt modelId="{D29C8381-320A-4CF1-B919-6C0A189F811C}" type="parTrans" cxnId="{6A735DEB-CFFC-4FCE-81B9-48505718E5D1}">
      <dgm:prSet/>
      <dgm:spPr/>
      <dgm:t>
        <a:bodyPr/>
        <a:lstStyle/>
        <a:p>
          <a:endParaRPr lang="en-GB"/>
        </a:p>
      </dgm:t>
    </dgm:pt>
    <dgm:pt modelId="{53925787-EF6D-40DB-9585-3B6BF47475CC}" type="sibTrans" cxnId="{6A735DEB-CFFC-4FCE-81B9-48505718E5D1}">
      <dgm:prSet/>
      <dgm:spPr/>
      <dgm:t>
        <a:bodyPr/>
        <a:lstStyle/>
        <a:p>
          <a:endParaRPr lang="en-GB"/>
        </a:p>
      </dgm:t>
    </dgm:pt>
    <dgm:pt modelId="{ED1DD4F4-E3DE-422F-8C5D-6AC20FACCC0D}">
      <dgm:prSet phldrT="[Text]"/>
      <dgm:spPr>
        <a:solidFill>
          <a:schemeClr val="bg1">
            <a:lumMod val="85000"/>
            <a:alpha val="90000"/>
          </a:schemeClr>
        </a:solidFill>
      </dgm:spPr>
      <dgm:t>
        <a:bodyPr/>
        <a:lstStyle/>
        <a:p>
          <a:r>
            <a:rPr lang="en-GB" dirty="0" smtClean="0">
              <a:latin typeface="Arial" panose="020B0604020202020204" pitchFamily="34" charset="0"/>
              <a:cs typeface="Arial" panose="020B0604020202020204" pitchFamily="34" charset="0"/>
            </a:rPr>
            <a:t>Calculate the amount of reserves at the end of the period</a:t>
          </a:r>
          <a:endParaRPr lang="en-GB" dirty="0">
            <a:latin typeface="Arial" panose="020B0604020202020204" pitchFamily="34" charset="0"/>
            <a:cs typeface="Arial" panose="020B0604020202020204" pitchFamily="34" charset="0"/>
          </a:endParaRPr>
        </a:p>
      </dgm:t>
    </dgm:pt>
    <dgm:pt modelId="{58BAECC3-A320-4F32-8E16-0C243CB2AB7F}" type="parTrans" cxnId="{E2F90B89-DEA2-4318-BB05-81CBF543EE50}">
      <dgm:prSet/>
      <dgm:spPr/>
      <dgm:t>
        <a:bodyPr/>
        <a:lstStyle/>
        <a:p>
          <a:endParaRPr lang="en-GB"/>
        </a:p>
      </dgm:t>
    </dgm:pt>
    <dgm:pt modelId="{6B7F21BA-6242-409D-89E3-A47B4DF62090}" type="sibTrans" cxnId="{E2F90B89-DEA2-4318-BB05-81CBF543EE50}">
      <dgm:prSet/>
      <dgm:spPr/>
      <dgm:t>
        <a:bodyPr/>
        <a:lstStyle/>
        <a:p>
          <a:endParaRPr lang="en-GB"/>
        </a:p>
      </dgm:t>
    </dgm:pt>
    <dgm:pt modelId="{087C9037-3CD7-4088-8F4C-D2FAA6E08277}">
      <dgm:prSet phldrT="[Text]"/>
      <dgm:spPr>
        <a:solidFill>
          <a:schemeClr val="bg1">
            <a:lumMod val="85000"/>
            <a:alpha val="90000"/>
          </a:schemeClr>
        </a:solidFill>
      </dgm:spPr>
      <dgm:t>
        <a:bodyPr/>
        <a:lstStyle/>
        <a:p>
          <a:r>
            <a:rPr lang="en-GB" dirty="0" smtClean="0">
              <a:latin typeface="Arial" panose="020B0604020202020204" pitchFamily="34" charset="0"/>
              <a:cs typeface="Arial" panose="020B0604020202020204" pitchFamily="34" charset="0"/>
            </a:rPr>
            <a:t>Compare this with the reserves policy and provide explanations of how it will be brought into line in future</a:t>
          </a:r>
          <a:endParaRPr lang="en-GB" dirty="0">
            <a:latin typeface="Arial" panose="020B0604020202020204" pitchFamily="34" charset="0"/>
            <a:cs typeface="Arial" panose="020B0604020202020204" pitchFamily="34" charset="0"/>
          </a:endParaRPr>
        </a:p>
      </dgm:t>
    </dgm:pt>
    <dgm:pt modelId="{343501A4-143D-42AD-9D9C-6AEB62C12886}" type="parTrans" cxnId="{3B0DFCA9-6A64-429F-86C9-08FC9CE05F75}">
      <dgm:prSet/>
      <dgm:spPr/>
      <dgm:t>
        <a:bodyPr/>
        <a:lstStyle/>
        <a:p>
          <a:endParaRPr lang="en-GB"/>
        </a:p>
      </dgm:t>
    </dgm:pt>
    <dgm:pt modelId="{F653D35E-30B5-4629-A8E1-D2E46F698E51}" type="sibTrans" cxnId="{3B0DFCA9-6A64-429F-86C9-08FC9CE05F75}">
      <dgm:prSet/>
      <dgm:spPr/>
      <dgm:t>
        <a:bodyPr/>
        <a:lstStyle/>
        <a:p>
          <a:endParaRPr lang="en-GB"/>
        </a:p>
      </dgm:t>
    </dgm:pt>
    <dgm:pt modelId="{BAAE7342-E658-4182-A8CA-00690CDA133E}" type="pres">
      <dgm:prSet presAssocID="{5CA206C4-EF82-4655-9931-97907C85514E}" presName="Name0" presStyleCnt="0">
        <dgm:presLayoutVars>
          <dgm:dir/>
          <dgm:animLvl val="lvl"/>
          <dgm:resizeHandles val="exact"/>
        </dgm:presLayoutVars>
      </dgm:prSet>
      <dgm:spPr/>
      <dgm:t>
        <a:bodyPr/>
        <a:lstStyle/>
        <a:p>
          <a:endParaRPr lang="en-GB"/>
        </a:p>
      </dgm:t>
    </dgm:pt>
    <dgm:pt modelId="{54B36D67-C55A-48D2-84D1-9C0280A9892B}" type="pres">
      <dgm:prSet presAssocID="{94D6D7CA-81F1-4A0E-92F6-2D437C83F71B}" presName="linNode" presStyleCnt="0"/>
      <dgm:spPr/>
    </dgm:pt>
    <dgm:pt modelId="{F35F0F33-C51A-411D-9E87-23E482DD437C}" type="pres">
      <dgm:prSet presAssocID="{94D6D7CA-81F1-4A0E-92F6-2D437C83F71B}" presName="parentText" presStyleLbl="node1" presStyleIdx="0" presStyleCnt="2">
        <dgm:presLayoutVars>
          <dgm:chMax val="1"/>
          <dgm:bulletEnabled val="1"/>
        </dgm:presLayoutVars>
      </dgm:prSet>
      <dgm:spPr/>
      <dgm:t>
        <a:bodyPr/>
        <a:lstStyle/>
        <a:p>
          <a:endParaRPr lang="en-GB"/>
        </a:p>
      </dgm:t>
    </dgm:pt>
    <dgm:pt modelId="{2344107E-A362-4C8C-9AB7-E1F37238A8D5}" type="pres">
      <dgm:prSet presAssocID="{94D6D7CA-81F1-4A0E-92F6-2D437C83F71B}" presName="descendantText" presStyleLbl="alignAccFollowNode1" presStyleIdx="0" presStyleCnt="2">
        <dgm:presLayoutVars>
          <dgm:bulletEnabled val="1"/>
        </dgm:presLayoutVars>
      </dgm:prSet>
      <dgm:spPr/>
      <dgm:t>
        <a:bodyPr/>
        <a:lstStyle/>
        <a:p>
          <a:endParaRPr lang="en-GB"/>
        </a:p>
      </dgm:t>
    </dgm:pt>
    <dgm:pt modelId="{56E36FBD-1134-4956-8490-5950D69D8D30}" type="pres">
      <dgm:prSet presAssocID="{E335E610-978E-46EE-80CC-510703081920}" presName="sp" presStyleCnt="0"/>
      <dgm:spPr/>
    </dgm:pt>
    <dgm:pt modelId="{FDE2A833-0207-4903-A4F5-DBFD833F7330}" type="pres">
      <dgm:prSet presAssocID="{5C698658-0F81-45A0-94D9-2D020238A9AF}" presName="linNode" presStyleCnt="0"/>
      <dgm:spPr/>
    </dgm:pt>
    <dgm:pt modelId="{D7E0C588-8CEB-4DF9-B777-125D513BF855}" type="pres">
      <dgm:prSet presAssocID="{5C698658-0F81-45A0-94D9-2D020238A9AF}" presName="parentText" presStyleLbl="node1" presStyleIdx="1" presStyleCnt="2">
        <dgm:presLayoutVars>
          <dgm:chMax val="1"/>
          <dgm:bulletEnabled val="1"/>
        </dgm:presLayoutVars>
      </dgm:prSet>
      <dgm:spPr/>
      <dgm:t>
        <a:bodyPr/>
        <a:lstStyle/>
        <a:p>
          <a:endParaRPr lang="en-GB"/>
        </a:p>
      </dgm:t>
    </dgm:pt>
    <dgm:pt modelId="{8DE303F7-471A-44D6-B9E8-920EC5368953}" type="pres">
      <dgm:prSet presAssocID="{5C698658-0F81-45A0-94D9-2D020238A9AF}" presName="descendantText" presStyleLbl="alignAccFollowNode1" presStyleIdx="1" presStyleCnt="2">
        <dgm:presLayoutVars>
          <dgm:bulletEnabled val="1"/>
        </dgm:presLayoutVars>
      </dgm:prSet>
      <dgm:spPr/>
      <dgm:t>
        <a:bodyPr/>
        <a:lstStyle/>
        <a:p>
          <a:endParaRPr lang="en-GB"/>
        </a:p>
      </dgm:t>
    </dgm:pt>
  </dgm:ptLst>
  <dgm:cxnLst>
    <dgm:cxn modelId="{655399EC-63CC-430A-B113-90656B8BE120}" type="presOf" srcId="{C4D460C8-A2B1-49B9-B415-6D61A781D082}" destId="{2344107E-A362-4C8C-9AB7-E1F37238A8D5}" srcOrd="0" destOrd="2" presId="urn:microsoft.com/office/officeart/2005/8/layout/vList5"/>
    <dgm:cxn modelId="{C9A2B5A2-C7DA-4E5D-9F8B-04F9185FCF39}" type="presOf" srcId="{0111CF27-44BD-423A-9B28-D281248802F4}" destId="{8DE303F7-471A-44D6-B9E8-920EC5368953}" srcOrd="0" destOrd="2" presId="urn:microsoft.com/office/officeart/2005/8/layout/vList5"/>
    <dgm:cxn modelId="{860E3040-48F2-4F50-8810-4329CE75DE3A}" type="presOf" srcId="{5CA206C4-EF82-4655-9931-97907C85514E}" destId="{BAAE7342-E658-4182-A8CA-00690CDA133E}" srcOrd="0" destOrd="0" presId="urn:microsoft.com/office/officeart/2005/8/layout/vList5"/>
    <dgm:cxn modelId="{71521B64-2A22-456B-BE4B-74486D85A9F4}" type="presOf" srcId="{DA9EB1D2-CAAB-407C-A6B2-4F44B3A66312}" destId="{2344107E-A362-4C8C-9AB7-E1F37238A8D5}" srcOrd="0" destOrd="0" presId="urn:microsoft.com/office/officeart/2005/8/layout/vList5"/>
    <dgm:cxn modelId="{6A735DEB-CFFC-4FCE-81B9-48505718E5D1}" srcId="{5C698658-0F81-45A0-94D9-2D020238A9AF}" destId="{0111CF27-44BD-423A-9B28-D281248802F4}" srcOrd="2" destOrd="0" parTransId="{D29C8381-320A-4CF1-B919-6C0A189F811C}" sibTransId="{53925787-EF6D-40DB-9585-3B6BF47475CC}"/>
    <dgm:cxn modelId="{F9BCB5C6-9A46-4F35-A242-B97ECA008E1B}" type="presOf" srcId="{087C9037-3CD7-4088-8F4C-D2FAA6E08277}" destId="{8DE303F7-471A-44D6-B9E8-920EC5368953}" srcOrd="0" destOrd="4" presId="urn:microsoft.com/office/officeart/2005/8/layout/vList5"/>
    <dgm:cxn modelId="{FC3DDBBE-C30B-496C-A56E-EF05A9B3FE36}" type="presOf" srcId="{5C698658-0F81-45A0-94D9-2D020238A9AF}" destId="{D7E0C588-8CEB-4DF9-B777-125D513BF855}" srcOrd="0" destOrd="0" presId="urn:microsoft.com/office/officeart/2005/8/layout/vList5"/>
    <dgm:cxn modelId="{36398C31-8D8F-453D-B01C-B5CED25A0A49}" type="presOf" srcId="{07F93C81-9C1F-4B34-BE65-8F370CA42C25}" destId="{8DE303F7-471A-44D6-B9E8-920EC5368953}" srcOrd="0" destOrd="1" presId="urn:microsoft.com/office/officeart/2005/8/layout/vList5"/>
    <dgm:cxn modelId="{85969B36-F702-4555-98F9-9531FD4C52A5}" type="presOf" srcId="{0F869E21-41CE-4711-AD36-181E4FF8DD22}" destId="{2344107E-A362-4C8C-9AB7-E1F37238A8D5}" srcOrd="0" destOrd="1" presId="urn:microsoft.com/office/officeart/2005/8/layout/vList5"/>
    <dgm:cxn modelId="{23BEBA41-C6D0-4581-A5E9-12686024CCE5}" type="presOf" srcId="{94D6D7CA-81F1-4A0E-92F6-2D437C83F71B}" destId="{F35F0F33-C51A-411D-9E87-23E482DD437C}" srcOrd="0" destOrd="0" presId="urn:microsoft.com/office/officeart/2005/8/layout/vList5"/>
    <dgm:cxn modelId="{13915107-5642-4C5E-9EAB-8FF0A91919B1}" type="presOf" srcId="{D2B736EF-6F3A-4D5B-B72E-D474A6893F59}" destId="{8DE303F7-471A-44D6-B9E8-920EC5368953}" srcOrd="0" destOrd="0" presId="urn:microsoft.com/office/officeart/2005/8/layout/vList5"/>
    <dgm:cxn modelId="{83ADA222-9AD3-4AB9-8EDD-CA8D78E696C7}" srcId="{5CA206C4-EF82-4655-9931-97907C85514E}" destId="{5C698658-0F81-45A0-94D9-2D020238A9AF}" srcOrd="1" destOrd="0" parTransId="{AFD09657-56A9-479D-8FDF-4FD4FDA8CD91}" sibTransId="{92F0EEA1-8AE8-4293-822B-C591C4825F78}"/>
    <dgm:cxn modelId="{2A4E9370-2A79-4A6B-AA22-48A31661E156}" type="presOf" srcId="{ED1DD4F4-E3DE-422F-8C5D-6AC20FACCC0D}" destId="{8DE303F7-471A-44D6-B9E8-920EC5368953}" srcOrd="0" destOrd="3" presId="urn:microsoft.com/office/officeart/2005/8/layout/vList5"/>
    <dgm:cxn modelId="{E2F90B89-DEA2-4318-BB05-81CBF543EE50}" srcId="{5C698658-0F81-45A0-94D9-2D020238A9AF}" destId="{ED1DD4F4-E3DE-422F-8C5D-6AC20FACCC0D}" srcOrd="3" destOrd="0" parTransId="{58BAECC3-A320-4F32-8E16-0C243CB2AB7F}" sibTransId="{6B7F21BA-6242-409D-89E3-A47B4DF62090}"/>
    <dgm:cxn modelId="{3B0DFCA9-6A64-429F-86C9-08FC9CE05F75}" srcId="{5C698658-0F81-45A0-94D9-2D020238A9AF}" destId="{087C9037-3CD7-4088-8F4C-D2FAA6E08277}" srcOrd="4" destOrd="0" parTransId="{343501A4-143D-42AD-9D9C-6AEB62C12886}" sibTransId="{F653D35E-30B5-4629-A8E1-D2E46F698E51}"/>
    <dgm:cxn modelId="{539D3908-63FE-4772-AA58-B33BD9633DBF}" srcId="{94D6D7CA-81F1-4A0E-92F6-2D437C83F71B}" destId="{DA9EB1D2-CAAB-407C-A6B2-4F44B3A66312}" srcOrd="0" destOrd="0" parTransId="{C9814865-C03A-48C9-8F95-0F7D49E140E9}" sibTransId="{00CC2065-D872-444A-AE05-3FF217A81A3D}"/>
    <dgm:cxn modelId="{EBE167FE-6C31-4062-B60E-140C1373BC49}" srcId="{5C698658-0F81-45A0-94D9-2D020238A9AF}" destId="{D2B736EF-6F3A-4D5B-B72E-D474A6893F59}" srcOrd="0" destOrd="0" parTransId="{0F7B997F-BBD9-499A-81EF-49CCD23A976D}" sibTransId="{9796D6A6-8108-4855-B45B-526FF100BBD7}"/>
    <dgm:cxn modelId="{3FBC3719-B50B-4014-85C5-C8CABA7E5917}" srcId="{5CA206C4-EF82-4655-9931-97907C85514E}" destId="{94D6D7CA-81F1-4A0E-92F6-2D437C83F71B}" srcOrd="0" destOrd="0" parTransId="{05E87ED2-A204-439E-A016-9D0FA909EBA6}" sibTransId="{E335E610-978E-46EE-80CC-510703081920}"/>
    <dgm:cxn modelId="{7D17EC74-C137-4DC6-A526-2595E2A2CE0B}" srcId="{94D6D7CA-81F1-4A0E-92F6-2D437C83F71B}" destId="{0F869E21-41CE-4711-AD36-181E4FF8DD22}" srcOrd="1" destOrd="0" parTransId="{EC263FA9-437A-4166-957E-5A879FF6760E}" sibTransId="{2704C913-A54D-4FD4-B100-CB6347B888AC}"/>
    <dgm:cxn modelId="{B5137863-55D1-4FA2-B2F8-AEA0ABAED171}" srcId="{94D6D7CA-81F1-4A0E-92F6-2D437C83F71B}" destId="{C4D460C8-A2B1-49B9-B415-6D61A781D082}" srcOrd="2" destOrd="0" parTransId="{CB262C6D-9663-4FBE-916E-456876FD6ADC}" sibTransId="{CC37C547-FE6C-405E-B606-2E61B0230863}"/>
    <dgm:cxn modelId="{5447019E-8109-4CCD-8893-2028B8CA70BA}" srcId="{5C698658-0F81-45A0-94D9-2D020238A9AF}" destId="{07F93C81-9C1F-4B34-BE65-8F370CA42C25}" srcOrd="1" destOrd="0" parTransId="{9E54497D-ACBB-41CC-9738-E8631D28ED85}" sibTransId="{D60E660D-156C-4A57-A8D4-E1B8FCE43190}"/>
    <dgm:cxn modelId="{4F3A38CE-9BCE-40C2-A0AC-061F4CF4D12C}" type="presParOf" srcId="{BAAE7342-E658-4182-A8CA-00690CDA133E}" destId="{54B36D67-C55A-48D2-84D1-9C0280A9892B}" srcOrd="0" destOrd="0" presId="urn:microsoft.com/office/officeart/2005/8/layout/vList5"/>
    <dgm:cxn modelId="{D55A934B-0451-4C60-B98E-18F80399E94A}" type="presParOf" srcId="{54B36D67-C55A-48D2-84D1-9C0280A9892B}" destId="{F35F0F33-C51A-411D-9E87-23E482DD437C}" srcOrd="0" destOrd="0" presId="urn:microsoft.com/office/officeart/2005/8/layout/vList5"/>
    <dgm:cxn modelId="{61AE5BCE-CB4D-4977-B850-5CB1A87DA78D}" type="presParOf" srcId="{54B36D67-C55A-48D2-84D1-9C0280A9892B}" destId="{2344107E-A362-4C8C-9AB7-E1F37238A8D5}" srcOrd="1" destOrd="0" presId="urn:microsoft.com/office/officeart/2005/8/layout/vList5"/>
    <dgm:cxn modelId="{096C38C5-8467-41D7-9F10-1B6FBA226C21}" type="presParOf" srcId="{BAAE7342-E658-4182-A8CA-00690CDA133E}" destId="{56E36FBD-1134-4956-8490-5950D69D8D30}" srcOrd="1" destOrd="0" presId="urn:microsoft.com/office/officeart/2005/8/layout/vList5"/>
    <dgm:cxn modelId="{A47384E9-1389-4113-9C03-5BEE34D9B57A}" type="presParOf" srcId="{BAAE7342-E658-4182-A8CA-00690CDA133E}" destId="{FDE2A833-0207-4903-A4F5-DBFD833F7330}" srcOrd="2" destOrd="0" presId="urn:microsoft.com/office/officeart/2005/8/layout/vList5"/>
    <dgm:cxn modelId="{3D3D6B47-C628-4F17-9BC4-40E11987CA20}" type="presParOf" srcId="{FDE2A833-0207-4903-A4F5-DBFD833F7330}" destId="{D7E0C588-8CEB-4DF9-B777-125D513BF855}" srcOrd="0" destOrd="0" presId="urn:microsoft.com/office/officeart/2005/8/layout/vList5"/>
    <dgm:cxn modelId="{056B1849-C4A6-447F-A65B-E93C29AA6890}" type="presParOf" srcId="{FDE2A833-0207-4903-A4F5-DBFD833F7330}" destId="{8DE303F7-471A-44D6-B9E8-920EC536895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6285FF3-CA40-4E72-B5E7-5685A11C22E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CF2B219D-7EE6-48DB-A32E-18CF1B80D019}">
      <dgm:prSet phldrT="[Text]"/>
      <dgm:spPr>
        <a:solidFill>
          <a:srgbClr val="0AA745"/>
        </a:solidFill>
      </dgm:spPr>
      <dgm:t>
        <a:bodyPr/>
        <a:lstStyle/>
        <a:p>
          <a:r>
            <a:rPr lang="en-GB" dirty="0" smtClean="0">
              <a:latin typeface="Arial" panose="020B0604020202020204" pitchFamily="34" charset="0"/>
              <a:cs typeface="Arial" panose="020B0604020202020204" pitchFamily="34" charset="0"/>
            </a:rPr>
            <a:t>Entitlement</a:t>
          </a:r>
          <a:endParaRPr lang="en-GB" dirty="0">
            <a:latin typeface="Arial" panose="020B0604020202020204" pitchFamily="34" charset="0"/>
            <a:cs typeface="Arial" panose="020B0604020202020204" pitchFamily="34" charset="0"/>
          </a:endParaRPr>
        </a:p>
      </dgm:t>
    </dgm:pt>
    <dgm:pt modelId="{B029C97D-D55D-4180-B199-FAB6882A3C81}" type="parTrans" cxnId="{FE95BD10-EE4B-4948-9B6A-A113428F7BAA}">
      <dgm:prSet/>
      <dgm:spPr/>
      <dgm:t>
        <a:bodyPr/>
        <a:lstStyle/>
        <a:p>
          <a:endParaRPr lang="en-GB"/>
        </a:p>
      </dgm:t>
    </dgm:pt>
    <dgm:pt modelId="{6EDA5E9B-724E-4592-802B-30F967A9AA13}" type="sibTrans" cxnId="{FE95BD10-EE4B-4948-9B6A-A113428F7BAA}">
      <dgm:prSet/>
      <dgm:spPr/>
      <dgm:t>
        <a:bodyPr/>
        <a:lstStyle/>
        <a:p>
          <a:endParaRPr lang="en-GB"/>
        </a:p>
      </dgm:t>
    </dgm:pt>
    <dgm:pt modelId="{41B7B8E1-163D-4C16-B20B-6C7CD643F3EE}">
      <dgm:prSet phldrT="[Text]" custT="1"/>
      <dgm:spPr/>
      <dgm:t>
        <a:bodyPr/>
        <a:lstStyle/>
        <a:p>
          <a:r>
            <a:rPr lang="en-GB" sz="1600" baseline="0" dirty="0" smtClean="0">
              <a:latin typeface="Arial" panose="020B0604020202020204" pitchFamily="34" charset="0"/>
              <a:cs typeface="Arial" panose="020B0604020202020204" pitchFamily="34" charset="0"/>
            </a:rPr>
            <a:t>Know</a:t>
          </a:r>
          <a:r>
            <a:rPr lang="en-GB" sz="1600" dirty="0" smtClean="0">
              <a:latin typeface="Arial" panose="020B0604020202020204" pitchFamily="34" charset="0"/>
              <a:cs typeface="Arial" panose="020B0604020202020204" pitchFamily="34" charset="0"/>
            </a:rPr>
            <a:t> of the existence of a valid Will AND</a:t>
          </a:r>
          <a:endParaRPr lang="en-GB" sz="1600" dirty="0">
            <a:latin typeface="Arial" panose="020B0604020202020204" pitchFamily="34" charset="0"/>
            <a:cs typeface="Arial" panose="020B0604020202020204" pitchFamily="34" charset="0"/>
          </a:endParaRPr>
        </a:p>
      </dgm:t>
    </dgm:pt>
    <dgm:pt modelId="{C9F6632E-3A54-4CE1-BF1D-91A5C5BC0F18}" type="parTrans" cxnId="{5E4F37CD-96DA-41F4-86DE-09DC5A55EFD4}">
      <dgm:prSet/>
      <dgm:spPr/>
      <dgm:t>
        <a:bodyPr/>
        <a:lstStyle/>
        <a:p>
          <a:endParaRPr lang="en-GB"/>
        </a:p>
      </dgm:t>
    </dgm:pt>
    <dgm:pt modelId="{A46C0BCC-6A69-4205-AE55-693FEA018D95}" type="sibTrans" cxnId="{5E4F37CD-96DA-41F4-86DE-09DC5A55EFD4}">
      <dgm:prSet/>
      <dgm:spPr/>
      <dgm:t>
        <a:bodyPr/>
        <a:lstStyle/>
        <a:p>
          <a:endParaRPr lang="en-GB"/>
        </a:p>
      </dgm:t>
    </dgm:pt>
    <dgm:pt modelId="{7EA9F366-7FD5-4949-9ED4-DB2D04407B59}">
      <dgm:prSet phldrT="[Text]"/>
      <dgm:spPr>
        <a:solidFill>
          <a:srgbClr val="00AB4E"/>
        </a:solidFill>
      </dgm:spPr>
      <dgm:t>
        <a:bodyPr/>
        <a:lstStyle/>
        <a:p>
          <a:r>
            <a:rPr lang="en-GB" dirty="0" smtClean="0">
              <a:latin typeface="Arial" panose="020B0604020202020204" pitchFamily="34" charset="0"/>
              <a:cs typeface="Arial" panose="020B0604020202020204" pitchFamily="34" charset="0"/>
            </a:rPr>
            <a:t>To recognise income</a:t>
          </a:r>
          <a:endParaRPr lang="en-GB" dirty="0">
            <a:latin typeface="Arial" panose="020B0604020202020204" pitchFamily="34" charset="0"/>
            <a:cs typeface="Arial" panose="020B0604020202020204" pitchFamily="34" charset="0"/>
          </a:endParaRPr>
        </a:p>
      </dgm:t>
    </dgm:pt>
    <dgm:pt modelId="{96CB1F8D-33BC-492B-A386-C6E97B3BB68F}" type="parTrans" cxnId="{CF8B1A41-3439-43D4-9B62-B313D3FC1E95}">
      <dgm:prSet/>
      <dgm:spPr/>
      <dgm:t>
        <a:bodyPr/>
        <a:lstStyle/>
        <a:p>
          <a:endParaRPr lang="en-GB"/>
        </a:p>
      </dgm:t>
    </dgm:pt>
    <dgm:pt modelId="{0DC2200E-B444-41BF-A6A6-DAC28D67D67C}" type="sibTrans" cxnId="{CF8B1A41-3439-43D4-9B62-B313D3FC1E95}">
      <dgm:prSet/>
      <dgm:spPr/>
      <dgm:t>
        <a:bodyPr/>
        <a:lstStyle/>
        <a:p>
          <a:endParaRPr lang="en-GB"/>
        </a:p>
      </dgm:t>
    </dgm:pt>
    <dgm:pt modelId="{4B3D2D75-056D-4C61-AFF8-EBEF6A986664}">
      <dgm:prSet phldrT="[Text]" custT="1"/>
      <dgm:spPr/>
      <dgm:t>
        <a:bodyPr/>
        <a:lstStyle/>
        <a:p>
          <a:r>
            <a:rPr lang="en-GB" sz="1600" baseline="0" dirty="0" smtClean="0">
              <a:latin typeface="Arial" panose="020B0604020202020204" pitchFamily="34" charset="0"/>
              <a:cs typeface="Arial" panose="020B0604020202020204" pitchFamily="34" charset="0"/>
            </a:rPr>
            <a:t>Must show entitlement plus</a:t>
          </a:r>
          <a:endParaRPr lang="en-GB" sz="1600" baseline="0" dirty="0">
            <a:latin typeface="Arial" panose="020B0604020202020204" pitchFamily="34" charset="0"/>
            <a:cs typeface="Arial" panose="020B0604020202020204" pitchFamily="34" charset="0"/>
          </a:endParaRPr>
        </a:p>
      </dgm:t>
    </dgm:pt>
    <dgm:pt modelId="{02519747-CE69-4A65-B9F9-EB9A42294462}" type="parTrans" cxnId="{693A6EAF-FA8A-4D5D-99E7-6BB95CC6870C}">
      <dgm:prSet/>
      <dgm:spPr/>
      <dgm:t>
        <a:bodyPr/>
        <a:lstStyle/>
        <a:p>
          <a:endParaRPr lang="en-GB"/>
        </a:p>
      </dgm:t>
    </dgm:pt>
    <dgm:pt modelId="{4A855511-C4D0-44F6-A981-38A70880F3DF}" type="sibTrans" cxnId="{693A6EAF-FA8A-4D5D-99E7-6BB95CC6870C}">
      <dgm:prSet/>
      <dgm:spPr/>
      <dgm:t>
        <a:bodyPr/>
        <a:lstStyle/>
        <a:p>
          <a:endParaRPr lang="en-GB"/>
        </a:p>
      </dgm:t>
    </dgm:pt>
    <dgm:pt modelId="{99D7BD07-2932-4FF3-90D8-8FE57471BB4F}">
      <dgm:prSet phldrT="[Text]"/>
      <dgm:spPr>
        <a:solidFill>
          <a:srgbClr val="0AA745"/>
        </a:solidFill>
      </dgm:spPr>
      <dgm:t>
        <a:bodyPr/>
        <a:lstStyle/>
        <a:p>
          <a:r>
            <a:rPr lang="en-GB" dirty="0" smtClean="0">
              <a:latin typeface="Arial" panose="020B0604020202020204" pitchFamily="34" charset="0"/>
              <a:cs typeface="Arial" panose="020B0604020202020204" pitchFamily="34" charset="0"/>
            </a:rPr>
            <a:t>Receipt probable when</a:t>
          </a:r>
          <a:endParaRPr lang="en-GB" dirty="0">
            <a:latin typeface="Arial" panose="020B0604020202020204" pitchFamily="34" charset="0"/>
            <a:cs typeface="Arial" panose="020B0604020202020204" pitchFamily="34" charset="0"/>
          </a:endParaRPr>
        </a:p>
      </dgm:t>
    </dgm:pt>
    <dgm:pt modelId="{183FEB04-999F-4507-A6F1-367D500F2EF0}" type="parTrans" cxnId="{165F46F0-F84C-430E-892F-995878F0CFF8}">
      <dgm:prSet/>
      <dgm:spPr/>
      <dgm:t>
        <a:bodyPr/>
        <a:lstStyle/>
        <a:p>
          <a:endParaRPr lang="en-GB"/>
        </a:p>
      </dgm:t>
    </dgm:pt>
    <dgm:pt modelId="{BCB8709F-27CF-42A5-9B9C-A52A0F84F1FC}" type="sibTrans" cxnId="{165F46F0-F84C-430E-892F-995878F0CFF8}">
      <dgm:prSet/>
      <dgm:spPr/>
      <dgm:t>
        <a:bodyPr/>
        <a:lstStyle/>
        <a:p>
          <a:endParaRPr lang="en-GB"/>
        </a:p>
      </dgm:t>
    </dgm:pt>
    <dgm:pt modelId="{FE3D21A8-9260-4EA2-8923-452D2D5DAA4A}">
      <dgm:prSet phldrT="[Text]" custT="1"/>
      <dgm:spPr/>
      <dgm:t>
        <a:bodyPr/>
        <a:lstStyle/>
        <a:p>
          <a:r>
            <a:rPr lang="en-GB" sz="1600" baseline="0" dirty="0" smtClean="0">
              <a:latin typeface="Arial" panose="020B0604020202020204" pitchFamily="34" charset="0"/>
              <a:cs typeface="Arial" panose="020B0604020202020204" pitchFamily="34" charset="0"/>
            </a:rPr>
            <a:t>There has been Grant of Probate and</a:t>
          </a:r>
          <a:endParaRPr lang="en-GB" sz="1600" baseline="0" dirty="0">
            <a:latin typeface="Arial" panose="020B0604020202020204" pitchFamily="34" charset="0"/>
            <a:cs typeface="Arial" panose="020B0604020202020204" pitchFamily="34" charset="0"/>
          </a:endParaRPr>
        </a:p>
      </dgm:t>
    </dgm:pt>
    <dgm:pt modelId="{80DC41CD-402A-4C33-90AC-BD3D54ABF072}" type="parTrans" cxnId="{6FFB0A52-20CB-462C-A35C-871E016823B6}">
      <dgm:prSet/>
      <dgm:spPr/>
      <dgm:t>
        <a:bodyPr/>
        <a:lstStyle/>
        <a:p>
          <a:endParaRPr lang="en-GB"/>
        </a:p>
      </dgm:t>
    </dgm:pt>
    <dgm:pt modelId="{FD915305-7DCB-4D7F-9975-CA5A411FBE48}" type="sibTrans" cxnId="{6FFB0A52-20CB-462C-A35C-871E016823B6}">
      <dgm:prSet/>
      <dgm:spPr/>
      <dgm:t>
        <a:bodyPr/>
        <a:lstStyle/>
        <a:p>
          <a:endParaRPr lang="en-GB"/>
        </a:p>
      </dgm:t>
    </dgm:pt>
    <dgm:pt modelId="{C39E81E1-F34D-4F9D-9D89-C8B86CD87B66}">
      <dgm:prSet custT="1"/>
      <dgm:spPr/>
      <dgm:t>
        <a:bodyPr/>
        <a:lstStyle/>
        <a:p>
          <a:r>
            <a:rPr lang="en-GB" sz="1600" dirty="0" smtClean="0">
              <a:latin typeface="Arial" panose="020B0604020202020204" pitchFamily="34" charset="0"/>
              <a:cs typeface="Arial" panose="020B0604020202020204" pitchFamily="34" charset="0"/>
            </a:rPr>
            <a:t>Know about the death of the benefactor</a:t>
          </a:r>
          <a:endParaRPr lang="en-GB" sz="1600" dirty="0">
            <a:latin typeface="Arial" panose="020B0604020202020204" pitchFamily="34" charset="0"/>
            <a:cs typeface="Arial" panose="020B0604020202020204" pitchFamily="34" charset="0"/>
          </a:endParaRPr>
        </a:p>
      </dgm:t>
    </dgm:pt>
    <dgm:pt modelId="{E3E08A66-3411-49D5-A170-C959FABBFC9C}" type="parTrans" cxnId="{EAC506D8-EE52-4EFB-9580-333ADA364CDE}">
      <dgm:prSet/>
      <dgm:spPr/>
      <dgm:t>
        <a:bodyPr/>
        <a:lstStyle/>
        <a:p>
          <a:endParaRPr lang="en-GB"/>
        </a:p>
      </dgm:t>
    </dgm:pt>
    <dgm:pt modelId="{3C636B21-F1E9-4686-A4A3-46B4E10C1F80}" type="sibTrans" cxnId="{EAC506D8-EE52-4EFB-9580-333ADA364CDE}">
      <dgm:prSet/>
      <dgm:spPr/>
      <dgm:t>
        <a:bodyPr/>
        <a:lstStyle/>
        <a:p>
          <a:endParaRPr lang="en-GB"/>
        </a:p>
      </dgm:t>
    </dgm:pt>
    <dgm:pt modelId="{23971433-5696-41BF-ADA1-94497C0EC4E8}">
      <dgm:prSet custT="1"/>
      <dgm:spPr/>
      <dgm:t>
        <a:bodyPr/>
        <a:lstStyle/>
        <a:p>
          <a:r>
            <a:rPr lang="en-GB" sz="1600" baseline="0" dirty="0" smtClean="0">
              <a:latin typeface="Arial" panose="020B0604020202020204" pitchFamily="34" charset="0"/>
              <a:cs typeface="Arial" panose="020B0604020202020204" pitchFamily="34" charset="0"/>
            </a:rPr>
            <a:t>“Probability of receipt” plus</a:t>
          </a:r>
          <a:endParaRPr lang="en-GB" sz="1600" baseline="0" dirty="0">
            <a:latin typeface="Arial" panose="020B0604020202020204" pitchFamily="34" charset="0"/>
            <a:cs typeface="Arial" panose="020B0604020202020204" pitchFamily="34" charset="0"/>
          </a:endParaRPr>
        </a:p>
      </dgm:t>
    </dgm:pt>
    <dgm:pt modelId="{C193CA8C-4980-4640-8E49-2410F2C5D60F}" type="parTrans" cxnId="{44679AB9-1F6C-4EFC-8785-70B0377AC937}">
      <dgm:prSet/>
      <dgm:spPr/>
      <dgm:t>
        <a:bodyPr/>
        <a:lstStyle/>
        <a:p>
          <a:endParaRPr lang="en-GB"/>
        </a:p>
      </dgm:t>
    </dgm:pt>
    <dgm:pt modelId="{515DBF10-37DF-4F94-A29C-DA51B36D08DB}" type="sibTrans" cxnId="{44679AB9-1F6C-4EFC-8785-70B0377AC937}">
      <dgm:prSet/>
      <dgm:spPr/>
      <dgm:t>
        <a:bodyPr/>
        <a:lstStyle/>
        <a:p>
          <a:endParaRPr lang="en-GB"/>
        </a:p>
      </dgm:t>
    </dgm:pt>
    <dgm:pt modelId="{E2630E70-CDC4-4FD5-93A6-4FB003B395D6}">
      <dgm:prSet custT="1"/>
      <dgm:spPr/>
      <dgm:t>
        <a:bodyPr/>
        <a:lstStyle/>
        <a:p>
          <a:r>
            <a:rPr lang="en-GB" sz="1600" baseline="0" dirty="0" smtClean="0">
              <a:latin typeface="Arial" panose="020B0604020202020204" pitchFamily="34" charset="0"/>
              <a:cs typeface="Arial" panose="020B0604020202020204" pitchFamily="34" charset="0"/>
            </a:rPr>
            <a:t>Ability to estimate with sufficient accuracy the amount receivable</a:t>
          </a:r>
          <a:endParaRPr lang="en-GB" sz="1600" baseline="0" dirty="0">
            <a:latin typeface="Arial" panose="020B0604020202020204" pitchFamily="34" charset="0"/>
            <a:cs typeface="Arial" panose="020B0604020202020204" pitchFamily="34" charset="0"/>
          </a:endParaRPr>
        </a:p>
      </dgm:t>
    </dgm:pt>
    <dgm:pt modelId="{022BFFA6-D49E-4EC9-86FA-FC292081AA0C}" type="parTrans" cxnId="{3DBB1737-4922-475E-8EED-05FC7FCC2118}">
      <dgm:prSet/>
      <dgm:spPr/>
      <dgm:t>
        <a:bodyPr/>
        <a:lstStyle/>
        <a:p>
          <a:endParaRPr lang="en-GB"/>
        </a:p>
      </dgm:t>
    </dgm:pt>
    <dgm:pt modelId="{7A8019ED-8CD4-4D55-A79B-1D19F11CB1B0}" type="sibTrans" cxnId="{3DBB1737-4922-475E-8EED-05FC7FCC2118}">
      <dgm:prSet/>
      <dgm:spPr/>
      <dgm:t>
        <a:bodyPr/>
        <a:lstStyle/>
        <a:p>
          <a:endParaRPr lang="en-GB"/>
        </a:p>
      </dgm:t>
    </dgm:pt>
    <dgm:pt modelId="{27211B9C-394A-45F2-8D22-C08A49BAAFC8}">
      <dgm:prSet custT="1"/>
      <dgm:spPr/>
      <dgm:t>
        <a:bodyPr/>
        <a:lstStyle/>
        <a:p>
          <a:r>
            <a:rPr lang="en-GB" sz="1600" baseline="0" dirty="0" smtClean="0">
              <a:latin typeface="Arial" panose="020B0604020202020204" pitchFamily="34" charset="0"/>
              <a:cs typeface="Arial" panose="020B0604020202020204" pitchFamily="34" charset="0"/>
            </a:rPr>
            <a:t>Executors have established that there are sufficient assets in the Estate and</a:t>
          </a:r>
          <a:endParaRPr lang="en-GB" sz="1600" baseline="0" dirty="0">
            <a:latin typeface="Arial" panose="020B0604020202020204" pitchFamily="34" charset="0"/>
            <a:cs typeface="Arial" panose="020B0604020202020204" pitchFamily="34" charset="0"/>
          </a:endParaRPr>
        </a:p>
      </dgm:t>
    </dgm:pt>
    <dgm:pt modelId="{A620A1BC-8C47-4D7D-8B1A-2F2A8FAD427D}" type="parTrans" cxnId="{5AB828E3-8C0E-4468-BF40-390401A1B4DD}">
      <dgm:prSet/>
      <dgm:spPr/>
      <dgm:t>
        <a:bodyPr/>
        <a:lstStyle/>
        <a:p>
          <a:endParaRPr lang="en-GB"/>
        </a:p>
      </dgm:t>
    </dgm:pt>
    <dgm:pt modelId="{DC842DFA-971B-4326-8B79-FEAAA0E16DA6}" type="sibTrans" cxnId="{5AB828E3-8C0E-4468-BF40-390401A1B4DD}">
      <dgm:prSet/>
      <dgm:spPr/>
      <dgm:t>
        <a:bodyPr/>
        <a:lstStyle/>
        <a:p>
          <a:endParaRPr lang="en-GB"/>
        </a:p>
      </dgm:t>
    </dgm:pt>
    <dgm:pt modelId="{CC92A661-A0A1-4D73-9D54-3B83F8724CE3}">
      <dgm:prSet custT="1"/>
      <dgm:spPr/>
      <dgm:t>
        <a:bodyPr/>
        <a:lstStyle/>
        <a:p>
          <a:r>
            <a:rPr lang="en-GB" sz="1600" baseline="0" dirty="0" smtClean="0">
              <a:latin typeface="Arial" panose="020B0604020202020204" pitchFamily="34" charset="0"/>
              <a:cs typeface="Arial" panose="020B0604020202020204" pitchFamily="34" charset="0"/>
            </a:rPr>
            <a:t>Any conditions attached are within the control of the charity or have been met</a:t>
          </a:r>
          <a:endParaRPr lang="en-GB" sz="1600" baseline="0" dirty="0">
            <a:latin typeface="Arial" panose="020B0604020202020204" pitchFamily="34" charset="0"/>
            <a:cs typeface="Arial" panose="020B0604020202020204" pitchFamily="34" charset="0"/>
          </a:endParaRPr>
        </a:p>
      </dgm:t>
    </dgm:pt>
    <dgm:pt modelId="{5AD29077-03B6-4C5E-9256-72E420AF557C}" type="parTrans" cxnId="{BE242F04-4F0E-4AB5-B682-0E23AE551EB9}">
      <dgm:prSet/>
      <dgm:spPr/>
      <dgm:t>
        <a:bodyPr/>
        <a:lstStyle/>
        <a:p>
          <a:endParaRPr lang="en-GB"/>
        </a:p>
      </dgm:t>
    </dgm:pt>
    <dgm:pt modelId="{C0117CC6-135F-4901-8434-5E9CDD4F3209}" type="sibTrans" cxnId="{BE242F04-4F0E-4AB5-B682-0E23AE551EB9}">
      <dgm:prSet/>
      <dgm:spPr/>
      <dgm:t>
        <a:bodyPr/>
        <a:lstStyle/>
        <a:p>
          <a:endParaRPr lang="en-GB"/>
        </a:p>
      </dgm:t>
    </dgm:pt>
    <dgm:pt modelId="{7CFD49F3-87AA-4A43-A2CE-B968774FEA8B}" type="pres">
      <dgm:prSet presAssocID="{76285FF3-CA40-4E72-B5E7-5685A11C22EE}" presName="Name0" presStyleCnt="0">
        <dgm:presLayoutVars>
          <dgm:dir/>
          <dgm:animLvl val="lvl"/>
          <dgm:resizeHandles val="exact"/>
        </dgm:presLayoutVars>
      </dgm:prSet>
      <dgm:spPr/>
      <dgm:t>
        <a:bodyPr/>
        <a:lstStyle/>
        <a:p>
          <a:endParaRPr lang="en-GB"/>
        </a:p>
      </dgm:t>
    </dgm:pt>
    <dgm:pt modelId="{CFD5396E-B58F-4C8A-84F8-1A25EF143E99}" type="pres">
      <dgm:prSet presAssocID="{CF2B219D-7EE6-48DB-A32E-18CF1B80D019}" presName="linNode" presStyleCnt="0"/>
      <dgm:spPr/>
    </dgm:pt>
    <dgm:pt modelId="{149866DD-7FD9-47B7-823B-661D59CFEA94}" type="pres">
      <dgm:prSet presAssocID="{CF2B219D-7EE6-48DB-A32E-18CF1B80D019}" presName="parentText" presStyleLbl="node1" presStyleIdx="0" presStyleCnt="3">
        <dgm:presLayoutVars>
          <dgm:chMax val="1"/>
          <dgm:bulletEnabled val="1"/>
        </dgm:presLayoutVars>
      </dgm:prSet>
      <dgm:spPr/>
      <dgm:t>
        <a:bodyPr/>
        <a:lstStyle/>
        <a:p>
          <a:endParaRPr lang="en-GB"/>
        </a:p>
      </dgm:t>
    </dgm:pt>
    <dgm:pt modelId="{BAE9E54F-15BA-489B-BF8C-14A52AAC6C82}" type="pres">
      <dgm:prSet presAssocID="{CF2B219D-7EE6-48DB-A32E-18CF1B80D019}" presName="descendantText" presStyleLbl="alignAccFollowNode1" presStyleIdx="0" presStyleCnt="3">
        <dgm:presLayoutVars>
          <dgm:bulletEnabled val="1"/>
        </dgm:presLayoutVars>
      </dgm:prSet>
      <dgm:spPr/>
      <dgm:t>
        <a:bodyPr/>
        <a:lstStyle/>
        <a:p>
          <a:endParaRPr lang="en-GB"/>
        </a:p>
      </dgm:t>
    </dgm:pt>
    <dgm:pt modelId="{28D4BE3E-DE66-40E3-8E5F-E071DA5DC0AC}" type="pres">
      <dgm:prSet presAssocID="{6EDA5E9B-724E-4592-802B-30F967A9AA13}" presName="sp" presStyleCnt="0"/>
      <dgm:spPr/>
    </dgm:pt>
    <dgm:pt modelId="{E18BCBC5-F4D1-4F4B-AE27-FD36C79A265C}" type="pres">
      <dgm:prSet presAssocID="{7EA9F366-7FD5-4949-9ED4-DB2D04407B59}" presName="linNode" presStyleCnt="0"/>
      <dgm:spPr/>
    </dgm:pt>
    <dgm:pt modelId="{C92CCD49-959A-4B53-8738-3194BA39461B}" type="pres">
      <dgm:prSet presAssocID="{7EA9F366-7FD5-4949-9ED4-DB2D04407B59}" presName="parentText" presStyleLbl="node1" presStyleIdx="1" presStyleCnt="3">
        <dgm:presLayoutVars>
          <dgm:chMax val="1"/>
          <dgm:bulletEnabled val="1"/>
        </dgm:presLayoutVars>
      </dgm:prSet>
      <dgm:spPr/>
      <dgm:t>
        <a:bodyPr/>
        <a:lstStyle/>
        <a:p>
          <a:endParaRPr lang="en-GB"/>
        </a:p>
      </dgm:t>
    </dgm:pt>
    <dgm:pt modelId="{7B895DE9-9349-484E-BA25-56D98CF73293}" type="pres">
      <dgm:prSet presAssocID="{7EA9F366-7FD5-4949-9ED4-DB2D04407B59}" presName="descendantText" presStyleLbl="alignAccFollowNode1" presStyleIdx="1" presStyleCnt="3">
        <dgm:presLayoutVars>
          <dgm:bulletEnabled val="1"/>
        </dgm:presLayoutVars>
      </dgm:prSet>
      <dgm:spPr/>
      <dgm:t>
        <a:bodyPr/>
        <a:lstStyle/>
        <a:p>
          <a:endParaRPr lang="en-GB"/>
        </a:p>
      </dgm:t>
    </dgm:pt>
    <dgm:pt modelId="{96C1CE95-7240-4C19-928E-7D1B1D0AFB4B}" type="pres">
      <dgm:prSet presAssocID="{0DC2200E-B444-41BF-A6A6-DAC28D67D67C}" presName="sp" presStyleCnt="0"/>
      <dgm:spPr/>
    </dgm:pt>
    <dgm:pt modelId="{60CF289E-6CCA-441C-B4A6-0F026C237786}" type="pres">
      <dgm:prSet presAssocID="{99D7BD07-2932-4FF3-90D8-8FE57471BB4F}" presName="linNode" presStyleCnt="0"/>
      <dgm:spPr/>
    </dgm:pt>
    <dgm:pt modelId="{16B72FF2-E9F9-4513-AC3C-41F7CB093A0C}" type="pres">
      <dgm:prSet presAssocID="{99D7BD07-2932-4FF3-90D8-8FE57471BB4F}" presName="parentText" presStyleLbl="node1" presStyleIdx="2" presStyleCnt="3">
        <dgm:presLayoutVars>
          <dgm:chMax val="1"/>
          <dgm:bulletEnabled val="1"/>
        </dgm:presLayoutVars>
      </dgm:prSet>
      <dgm:spPr/>
      <dgm:t>
        <a:bodyPr/>
        <a:lstStyle/>
        <a:p>
          <a:endParaRPr lang="en-GB"/>
        </a:p>
      </dgm:t>
    </dgm:pt>
    <dgm:pt modelId="{66CD0C34-F4E1-4FD1-8B44-FA8D9388E898}" type="pres">
      <dgm:prSet presAssocID="{99D7BD07-2932-4FF3-90D8-8FE57471BB4F}" presName="descendantText" presStyleLbl="alignAccFollowNode1" presStyleIdx="2" presStyleCnt="3" custScaleY="110066">
        <dgm:presLayoutVars>
          <dgm:bulletEnabled val="1"/>
        </dgm:presLayoutVars>
      </dgm:prSet>
      <dgm:spPr/>
      <dgm:t>
        <a:bodyPr/>
        <a:lstStyle/>
        <a:p>
          <a:endParaRPr lang="en-GB"/>
        </a:p>
      </dgm:t>
    </dgm:pt>
  </dgm:ptLst>
  <dgm:cxnLst>
    <dgm:cxn modelId="{2D99B670-B289-44A4-A7DF-0A47103EF019}" type="presOf" srcId="{CC92A661-A0A1-4D73-9D54-3B83F8724CE3}" destId="{66CD0C34-F4E1-4FD1-8B44-FA8D9388E898}" srcOrd="0" destOrd="2" presId="urn:microsoft.com/office/officeart/2005/8/layout/vList5"/>
    <dgm:cxn modelId="{EAC506D8-EE52-4EFB-9580-333ADA364CDE}" srcId="{CF2B219D-7EE6-48DB-A32E-18CF1B80D019}" destId="{C39E81E1-F34D-4F9D-9D89-C8B86CD87B66}" srcOrd="1" destOrd="0" parTransId="{E3E08A66-3411-49D5-A170-C959FABBFC9C}" sibTransId="{3C636B21-F1E9-4686-A4A3-46B4E10C1F80}"/>
    <dgm:cxn modelId="{CA632B8B-ED87-455E-8434-5F4AC9227A2E}" type="presOf" srcId="{E2630E70-CDC4-4FD5-93A6-4FB003B395D6}" destId="{7B895DE9-9349-484E-BA25-56D98CF73293}" srcOrd="0" destOrd="2" presId="urn:microsoft.com/office/officeart/2005/8/layout/vList5"/>
    <dgm:cxn modelId="{4965102C-C3DC-4E99-9CDB-ADBC9F4C5F9B}" type="presOf" srcId="{23971433-5696-41BF-ADA1-94497C0EC4E8}" destId="{7B895DE9-9349-484E-BA25-56D98CF73293}" srcOrd="0" destOrd="1" presId="urn:microsoft.com/office/officeart/2005/8/layout/vList5"/>
    <dgm:cxn modelId="{6F4F3624-8F70-46C7-906D-F641D4823B3B}" type="presOf" srcId="{41B7B8E1-163D-4C16-B20B-6C7CD643F3EE}" destId="{BAE9E54F-15BA-489B-BF8C-14A52AAC6C82}" srcOrd="0" destOrd="0" presId="urn:microsoft.com/office/officeart/2005/8/layout/vList5"/>
    <dgm:cxn modelId="{AF4C436B-98E7-45D8-9834-80BB210F7CF2}" type="presOf" srcId="{99D7BD07-2932-4FF3-90D8-8FE57471BB4F}" destId="{16B72FF2-E9F9-4513-AC3C-41F7CB093A0C}" srcOrd="0" destOrd="0" presId="urn:microsoft.com/office/officeart/2005/8/layout/vList5"/>
    <dgm:cxn modelId="{BE242F04-4F0E-4AB5-B682-0E23AE551EB9}" srcId="{99D7BD07-2932-4FF3-90D8-8FE57471BB4F}" destId="{CC92A661-A0A1-4D73-9D54-3B83F8724CE3}" srcOrd="2" destOrd="0" parTransId="{5AD29077-03B6-4C5E-9256-72E420AF557C}" sibTransId="{C0117CC6-135F-4901-8434-5E9CDD4F3209}"/>
    <dgm:cxn modelId="{9FC21CA0-EF8A-4499-A300-5E0C9E52005A}" type="presOf" srcId="{CF2B219D-7EE6-48DB-A32E-18CF1B80D019}" destId="{149866DD-7FD9-47B7-823B-661D59CFEA94}" srcOrd="0" destOrd="0" presId="urn:microsoft.com/office/officeart/2005/8/layout/vList5"/>
    <dgm:cxn modelId="{693A6EAF-FA8A-4D5D-99E7-6BB95CC6870C}" srcId="{7EA9F366-7FD5-4949-9ED4-DB2D04407B59}" destId="{4B3D2D75-056D-4C61-AFF8-EBEF6A986664}" srcOrd="0" destOrd="0" parTransId="{02519747-CE69-4A65-B9F9-EB9A42294462}" sibTransId="{4A855511-C4D0-44F6-A981-38A70880F3DF}"/>
    <dgm:cxn modelId="{5E4F37CD-96DA-41F4-86DE-09DC5A55EFD4}" srcId="{CF2B219D-7EE6-48DB-A32E-18CF1B80D019}" destId="{41B7B8E1-163D-4C16-B20B-6C7CD643F3EE}" srcOrd="0" destOrd="0" parTransId="{C9F6632E-3A54-4CE1-BF1D-91A5C5BC0F18}" sibTransId="{A46C0BCC-6A69-4205-AE55-693FEA018D95}"/>
    <dgm:cxn modelId="{3DBB1737-4922-475E-8EED-05FC7FCC2118}" srcId="{7EA9F366-7FD5-4949-9ED4-DB2D04407B59}" destId="{E2630E70-CDC4-4FD5-93A6-4FB003B395D6}" srcOrd="2" destOrd="0" parTransId="{022BFFA6-D49E-4EC9-86FA-FC292081AA0C}" sibTransId="{7A8019ED-8CD4-4D55-A79B-1D19F11CB1B0}"/>
    <dgm:cxn modelId="{EF5DFEAD-578B-45FE-B1C3-AA975DD31740}" type="presOf" srcId="{FE3D21A8-9260-4EA2-8923-452D2D5DAA4A}" destId="{66CD0C34-F4E1-4FD1-8B44-FA8D9388E898}" srcOrd="0" destOrd="0" presId="urn:microsoft.com/office/officeart/2005/8/layout/vList5"/>
    <dgm:cxn modelId="{FE95BD10-EE4B-4948-9B6A-A113428F7BAA}" srcId="{76285FF3-CA40-4E72-B5E7-5685A11C22EE}" destId="{CF2B219D-7EE6-48DB-A32E-18CF1B80D019}" srcOrd="0" destOrd="0" parTransId="{B029C97D-D55D-4180-B199-FAB6882A3C81}" sibTransId="{6EDA5E9B-724E-4592-802B-30F967A9AA13}"/>
    <dgm:cxn modelId="{6FFB0A52-20CB-462C-A35C-871E016823B6}" srcId="{99D7BD07-2932-4FF3-90D8-8FE57471BB4F}" destId="{FE3D21A8-9260-4EA2-8923-452D2D5DAA4A}" srcOrd="0" destOrd="0" parTransId="{80DC41CD-402A-4C33-90AC-BD3D54ABF072}" sibTransId="{FD915305-7DCB-4D7F-9975-CA5A411FBE48}"/>
    <dgm:cxn modelId="{BCD37B29-C66F-4DAA-B657-43072254F1C5}" type="presOf" srcId="{76285FF3-CA40-4E72-B5E7-5685A11C22EE}" destId="{7CFD49F3-87AA-4A43-A2CE-B968774FEA8B}" srcOrd="0" destOrd="0" presId="urn:microsoft.com/office/officeart/2005/8/layout/vList5"/>
    <dgm:cxn modelId="{F02DB002-E24D-4629-A1B3-0144C34F7A49}" type="presOf" srcId="{27211B9C-394A-45F2-8D22-C08A49BAAFC8}" destId="{66CD0C34-F4E1-4FD1-8B44-FA8D9388E898}" srcOrd="0" destOrd="1" presId="urn:microsoft.com/office/officeart/2005/8/layout/vList5"/>
    <dgm:cxn modelId="{CF8B1A41-3439-43D4-9B62-B313D3FC1E95}" srcId="{76285FF3-CA40-4E72-B5E7-5685A11C22EE}" destId="{7EA9F366-7FD5-4949-9ED4-DB2D04407B59}" srcOrd="1" destOrd="0" parTransId="{96CB1F8D-33BC-492B-A386-C6E97B3BB68F}" sibTransId="{0DC2200E-B444-41BF-A6A6-DAC28D67D67C}"/>
    <dgm:cxn modelId="{C72AB9A3-8464-44E8-A686-A42F95CF4E8B}" type="presOf" srcId="{4B3D2D75-056D-4C61-AFF8-EBEF6A986664}" destId="{7B895DE9-9349-484E-BA25-56D98CF73293}" srcOrd="0" destOrd="0" presId="urn:microsoft.com/office/officeart/2005/8/layout/vList5"/>
    <dgm:cxn modelId="{5AB828E3-8C0E-4468-BF40-390401A1B4DD}" srcId="{99D7BD07-2932-4FF3-90D8-8FE57471BB4F}" destId="{27211B9C-394A-45F2-8D22-C08A49BAAFC8}" srcOrd="1" destOrd="0" parTransId="{A620A1BC-8C47-4D7D-8B1A-2F2A8FAD427D}" sibTransId="{DC842DFA-971B-4326-8B79-FEAAA0E16DA6}"/>
    <dgm:cxn modelId="{165F46F0-F84C-430E-892F-995878F0CFF8}" srcId="{76285FF3-CA40-4E72-B5E7-5685A11C22EE}" destId="{99D7BD07-2932-4FF3-90D8-8FE57471BB4F}" srcOrd="2" destOrd="0" parTransId="{183FEB04-999F-4507-A6F1-367D500F2EF0}" sibTransId="{BCB8709F-27CF-42A5-9B9C-A52A0F84F1FC}"/>
    <dgm:cxn modelId="{44679AB9-1F6C-4EFC-8785-70B0377AC937}" srcId="{7EA9F366-7FD5-4949-9ED4-DB2D04407B59}" destId="{23971433-5696-41BF-ADA1-94497C0EC4E8}" srcOrd="1" destOrd="0" parTransId="{C193CA8C-4980-4640-8E49-2410F2C5D60F}" sibTransId="{515DBF10-37DF-4F94-A29C-DA51B36D08DB}"/>
    <dgm:cxn modelId="{527F33BB-0B07-4844-841E-7E6B92F87DF6}" type="presOf" srcId="{7EA9F366-7FD5-4949-9ED4-DB2D04407B59}" destId="{C92CCD49-959A-4B53-8738-3194BA39461B}" srcOrd="0" destOrd="0" presId="urn:microsoft.com/office/officeart/2005/8/layout/vList5"/>
    <dgm:cxn modelId="{9FB79093-FE26-4341-8105-A0BE9095D7D5}" type="presOf" srcId="{C39E81E1-F34D-4F9D-9D89-C8B86CD87B66}" destId="{BAE9E54F-15BA-489B-BF8C-14A52AAC6C82}" srcOrd="0" destOrd="1" presId="urn:microsoft.com/office/officeart/2005/8/layout/vList5"/>
    <dgm:cxn modelId="{8A4ECC49-C563-4B1C-A8EA-F85A2265F85E}" type="presParOf" srcId="{7CFD49F3-87AA-4A43-A2CE-B968774FEA8B}" destId="{CFD5396E-B58F-4C8A-84F8-1A25EF143E99}" srcOrd="0" destOrd="0" presId="urn:microsoft.com/office/officeart/2005/8/layout/vList5"/>
    <dgm:cxn modelId="{980F296F-15A1-4D16-AEF0-E8BAB492B2AA}" type="presParOf" srcId="{CFD5396E-B58F-4C8A-84F8-1A25EF143E99}" destId="{149866DD-7FD9-47B7-823B-661D59CFEA94}" srcOrd="0" destOrd="0" presId="urn:microsoft.com/office/officeart/2005/8/layout/vList5"/>
    <dgm:cxn modelId="{18FD96A3-7E84-4418-AC4F-F80C49C1DFA9}" type="presParOf" srcId="{CFD5396E-B58F-4C8A-84F8-1A25EF143E99}" destId="{BAE9E54F-15BA-489B-BF8C-14A52AAC6C82}" srcOrd="1" destOrd="0" presId="urn:microsoft.com/office/officeart/2005/8/layout/vList5"/>
    <dgm:cxn modelId="{2BB0CFE0-2E5B-4F0F-ACAB-BD696D86830B}" type="presParOf" srcId="{7CFD49F3-87AA-4A43-A2CE-B968774FEA8B}" destId="{28D4BE3E-DE66-40E3-8E5F-E071DA5DC0AC}" srcOrd="1" destOrd="0" presId="urn:microsoft.com/office/officeart/2005/8/layout/vList5"/>
    <dgm:cxn modelId="{BE8551E1-2C11-480F-BCE7-F084CE61DA53}" type="presParOf" srcId="{7CFD49F3-87AA-4A43-A2CE-B968774FEA8B}" destId="{E18BCBC5-F4D1-4F4B-AE27-FD36C79A265C}" srcOrd="2" destOrd="0" presId="urn:microsoft.com/office/officeart/2005/8/layout/vList5"/>
    <dgm:cxn modelId="{910D611D-F1D5-4820-815D-F6BB1D46CA74}" type="presParOf" srcId="{E18BCBC5-F4D1-4F4B-AE27-FD36C79A265C}" destId="{C92CCD49-959A-4B53-8738-3194BA39461B}" srcOrd="0" destOrd="0" presId="urn:microsoft.com/office/officeart/2005/8/layout/vList5"/>
    <dgm:cxn modelId="{B244A74E-9BEB-444D-BA05-9390EF91A17A}" type="presParOf" srcId="{E18BCBC5-F4D1-4F4B-AE27-FD36C79A265C}" destId="{7B895DE9-9349-484E-BA25-56D98CF73293}" srcOrd="1" destOrd="0" presId="urn:microsoft.com/office/officeart/2005/8/layout/vList5"/>
    <dgm:cxn modelId="{C612E1F3-1B14-4041-A77F-DE3A245AE6D4}" type="presParOf" srcId="{7CFD49F3-87AA-4A43-A2CE-B968774FEA8B}" destId="{96C1CE95-7240-4C19-928E-7D1B1D0AFB4B}" srcOrd="3" destOrd="0" presId="urn:microsoft.com/office/officeart/2005/8/layout/vList5"/>
    <dgm:cxn modelId="{AAE6B210-9260-48DA-9252-456A6E6A3514}" type="presParOf" srcId="{7CFD49F3-87AA-4A43-A2CE-B968774FEA8B}" destId="{60CF289E-6CCA-441C-B4A6-0F026C237786}" srcOrd="4" destOrd="0" presId="urn:microsoft.com/office/officeart/2005/8/layout/vList5"/>
    <dgm:cxn modelId="{FA25C6EB-7023-4009-9696-6A735CECA78F}" type="presParOf" srcId="{60CF289E-6CCA-441C-B4A6-0F026C237786}" destId="{16B72FF2-E9F9-4513-AC3C-41F7CB093A0C}" srcOrd="0" destOrd="0" presId="urn:microsoft.com/office/officeart/2005/8/layout/vList5"/>
    <dgm:cxn modelId="{2068171A-785B-4A46-BF8A-83AB7AAFD70B}" type="presParOf" srcId="{60CF289E-6CCA-441C-B4A6-0F026C237786}" destId="{66CD0C34-F4E1-4FD1-8B44-FA8D9388E89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5D657B7-83D7-4439-B100-0D66DB8B7CF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EB9D4929-6464-402A-947D-29CD70AFD214}">
      <dgm:prSet/>
      <dgm:spPr/>
      <dgm:t>
        <a:bodyPr/>
        <a:lstStyle/>
        <a:p>
          <a:pPr rtl="0"/>
          <a:r>
            <a:rPr lang="en-GB" dirty="0" smtClean="0"/>
            <a:t>For non companies charity regulations require adoption of ‘methods and principles’ of SORP 2005</a:t>
          </a:r>
          <a:endParaRPr lang="en-GB" dirty="0"/>
        </a:p>
      </dgm:t>
    </dgm:pt>
    <dgm:pt modelId="{AF89C8A7-1D58-46A7-ABEB-9DAB42E28296}" type="parTrans" cxnId="{60630DA4-8F68-4199-A91B-E00775918FBB}">
      <dgm:prSet/>
      <dgm:spPr/>
      <dgm:t>
        <a:bodyPr/>
        <a:lstStyle/>
        <a:p>
          <a:endParaRPr lang="en-GB"/>
        </a:p>
      </dgm:t>
    </dgm:pt>
    <dgm:pt modelId="{9C32EE17-D266-417D-81AE-DB694782B5B9}" type="sibTrans" cxnId="{60630DA4-8F68-4199-A91B-E00775918FBB}">
      <dgm:prSet/>
      <dgm:spPr/>
      <dgm:t>
        <a:bodyPr/>
        <a:lstStyle/>
        <a:p>
          <a:endParaRPr lang="en-GB"/>
        </a:p>
      </dgm:t>
    </dgm:pt>
    <dgm:pt modelId="{8B792A53-3532-4A3E-BFC6-63B0A8A16AC2}">
      <dgm:prSet/>
      <dgm:spPr/>
      <dgm:t>
        <a:bodyPr/>
        <a:lstStyle/>
        <a:p>
          <a:pPr rtl="0"/>
          <a:r>
            <a:rPr lang="en-GB" dirty="0" smtClean="0"/>
            <a:t>Therefore cannot apply FRS 102 until regulations amended</a:t>
          </a:r>
          <a:endParaRPr lang="en-GB" dirty="0"/>
        </a:p>
      </dgm:t>
    </dgm:pt>
    <dgm:pt modelId="{9AACC270-1A9C-4428-942F-6B918C44F309}" type="parTrans" cxnId="{8910D7B8-3A5A-4400-A3C5-4044997B2176}">
      <dgm:prSet/>
      <dgm:spPr/>
      <dgm:t>
        <a:bodyPr/>
        <a:lstStyle/>
        <a:p>
          <a:endParaRPr lang="en-GB"/>
        </a:p>
      </dgm:t>
    </dgm:pt>
    <dgm:pt modelId="{96BDF4F2-47BD-4071-B6B8-5C544F3660D8}" type="sibTrans" cxnId="{8910D7B8-3A5A-4400-A3C5-4044997B2176}">
      <dgm:prSet/>
      <dgm:spPr/>
      <dgm:t>
        <a:bodyPr/>
        <a:lstStyle/>
        <a:p>
          <a:endParaRPr lang="en-GB"/>
        </a:p>
      </dgm:t>
    </dgm:pt>
    <dgm:pt modelId="{F7E0B321-6E42-42E3-A4FE-220571DAABB6}">
      <dgm:prSet/>
      <dgm:spPr/>
      <dgm:t>
        <a:bodyPr/>
        <a:lstStyle/>
        <a:p>
          <a:pPr rtl="0"/>
          <a:r>
            <a:rPr lang="en-GB" dirty="0" smtClean="0"/>
            <a:t>Some requirements of SORP 2005 conflict with FRS 102</a:t>
          </a:r>
          <a:endParaRPr lang="en-GB" dirty="0"/>
        </a:p>
      </dgm:t>
    </dgm:pt>
    <dgm:pt modelId="{B3D5DD36-04AC-43AB-A5B5-244E9D286532}" type="parTrans" cxnId="{AF8D6FAF-0A97-4AC3-A385-655B07FA69EC}">
      <dgm:prSet/>
      <dgm:spPr/>
      <dgm:t>
        <a:bodyPr/>
        <a:lstStyle/>
        <a:p>
          <a:endParaRPr lang="en-GB"/>
        </a:p>
      </dgm:t>
    </dgm:pt>
    <dgm:pt modelId="{A83CCF08-209C-428A-89EE-16FA9D53B917}" type="sibTrans" cxnId="{AF8D6FAF-0A97-4AC3-A385-655B07FA69EC}">
      <dgm:prSet/>
      <dgm:spPr/>
      <dgm:t>
        <a:bodyPr/>
        <a:lstStyle/>
        <a:p>
          <a:endParaRPr lang="en-GB"/>
        </a:p>
      </dgm:t>
    </dgm:pt>
    <dgm:pt modelId="{372B4A27-D3E5-4B52-B80B-21157A37DFC9}">
      <dgm:prSet/>
      <dgm:spPr/>
      <dgm:t>
        <a:bodyPr/>
        <a:lstStyle/>
        <a:p>
          <a:pPr rtl="0"/>
          <a:r>
            <a:rPr lang="en-GB" dirty="0" smtClean="0"/>
            <a:t>Therefore SORP Committee advise against early adoption</a:t>
          </a:r>
          <a:endParaRPr lang="en-GB" dirty="0"/>
        </a:p>
      </dgm:t>
    </dgm:pt>
    <dgm:pt modelId="{8AAAA8B1-05C1-47D2-9518-793F9F98F1BD}" type="parTrans" cxnId="{2454E14B-4388-44FC-BC82-D420DD20B55F}">
      <dgm:prSet/>
      <dgm:spPr/>
      <dgm:t>
        <a:bodyPr/>
        <a:lstStyle/>
        <a:p>
          <a:endParaRPr lang="en-GB"/>
        </a:p>
      </dgm:t>
    </dgm:pt>
    <dgm:pt modelId="{CE0ECD52-1478-4DD8-AAEE-E34352ACAE8C}" type="sibTrans" cxnId="{2454E14B-4388-44FC-BC82-D420DD20B55F}">
      <dgm:prSet/>
      <dgm:spPr/>
      <dgm:t>
        <a:bodyPr/>
        <a:lstStyle/>
        <a:p>
          <a:endParaRPr lang="en-GB"/>
        </a:p>
      </dgm:t>
    </dgm:pt>
    <dgm:pt modelId="{E78DC6E4-9614-4474-9B03-A0A53A2BF840}" type="pres">
      <dgm:prSet presAssocID="{75D657B7-83D7-4439-B100-0D66DB8B7CFA}" presName="Name0" presStyleCnt="0">
        <dgm:presLayoutVars>
          <dgm:dir/>
          <dgm:animLvl val="lvl"/>
          <dgm:resizeHandles val="exact"/>
        </dgm:presLayoutVars>
      </dgm:prSet>
      <dgm:spPr/>
      <dgm:t>
        <a:bodyPr/>
        <a:lstStyle/>
        <a:p>
          <a:endParaRPr lang="en-GB"/>
        </a:p>
      </dgm:t>
    </dgm:pt>
    <dgm:pt modelId="{B1EF00B2-F750-4039-9FAF-F10716240861}" type="pres">
      <dgm:prSet presAssocID="{EB9D4929-6464-402A-947D-29CD70AFD214}" presName="linNode" presStyleCnt="0"/>
      <dgm:spPr/>
      <dgm:t>
        <a:bodyPr/>
        <a:lstStyle/>
        <a:p>
          <a:endParaRPr lang="en-GB"/>
        </a:p>
      </dgm:t>
    </dgm:pt>
    <dgm:pt modelId="{5B86AB03-015F-4069-86D0-D3F134162A3A}" type="pres">
      <dgm:prSet presAssocID="{EB9D4929-6464-402A-947D-29CD70AFD214}" presName="parentText" presStyleLbl="node1" presStyleIdx="0" presStyleCnt="2">
        <dgm:presLayoutVars>
          <dgm:chMax val="1"/>
          <dgm:bulletEnabled val="1"/>
        </dgm:presLayoutVars>
      </dgm:prSet>
      <dgm:spPr/>
      <dgm:t>
        <a:bodyPr/>
        <a:lstStyle/>
        <a:p>
          <a:endParaRPr lang="en-GB"/>
        </a:p>
      </dgm:t>
    </dgm:pt>
    <dgm:pt modelId="{B84E91CA-69B8-4824-8BF0-C0F8E2D695E4}" type="pres">
      <dgm:prSet presAssocID="{EB9D4929-6464-402A-947D-29CD70AFD214}" presName="descendantText" presStyleLbl="alignAccFollowNode1" presStyleIdx="0" presStyleCnt="2">
        <dgm:presLayoutVars>
          <dgm:bulletEnabled val="1"/>
        </dgm:presLayoutVars>
      </dgm:prSet>
      <dgm:spPr/>
      <dgm:t>
        <a:bodyPr/>
        <a:lstStyle/>
        <a:p>
          <a:endParaRPr lang="en-GB"/>
        </a:p>
      </dgm:t>
    </dgm:pt>
    <dgm:pt modelId="{398AD3C6-D244-417B-B693-C4D320540A71}" type="pres">
      <dgm:prSet presAssocID="{9C32EE17-D266-417D-81AE-DB694782B5B9}" presName="sp" presStyleCnt="0"/>
      <dgm:spPr/>
      <dgm:t>
        <a:bodyPr/>
        <a:lstStyle/>
        <a:p>
          <a:endParaRPr lang="en-GB"/>
        </a:p>
      </dgm:t>
    </dgm:pt>
    <dgm:pt modelId="{450102BA-D711-41D9-9C85-B906B32DB657}" type="pres">
      <dgm:prSet presAssocID="{F7E0B321-6E42-42E3-A4FE-220571DAABB6}" presName="linNode" presStyleCnt="0"/>
      <dgm:spPr/>
      <dgm:t>
        <a:bodyPr/>
        <a:lstStyle/>
        <a:p>
          <a:endParaRPr lang="en-GB"/>
        </a:p>
      </dgm:t>
    </dgm:pt>
    <dgm:pt modelId="{58EC4926-CD7F-4398-88ED-69C674DD65E7}" type="pres">
      <dgm:prSet presAssocID="{F7E0B321-6E42-42E3-A4FE-220571DAABB6}" presName="parentText" presStyleLbl="node1" presStyleIdx="1" presStyleCnt="2">
        <dgm:presLayoutVars>
          <dgm:chMax val="1"/>
          <dgm:bulletEnabled val="1"/>
        </dgm:presLayoutVars>
      </dgm:prSet>
      <dgm:spPr/>
      <dgm:t>
        <a:bodyPr/>
        <a:lstStyle/>
        <a:p>
          <a:endParaRPr lang="en-GB"/>
        </a:p>
      </dgm:t>
    </dgm:pt>
    <dgm:pt modelId="{1E223D95-941E-4507-A5D6-FC70E2069513}" type="pres">
      <dgm:prSet presAssocID="{F7E0B321-6E42-42E3-A4FE-220571DAABB6}" presName="descendantText" presStyleLbl="alignAccFollowNode1" presStyleIdx="1" presStyleCnt="2">
        <dgm:presLayoutVars>
          <dgm:bulletEnabled val="1"/>
        </dgm:presLayoutVars>
      </dgm:prSet>
      <dgm:spPr/>
      <dgm:t>
        <a:bodyPr/>
        <a:lstStyle/>
        <a:p>
          <a:endParaRPr lang="en-GB"/>
        </a:p>
      </dgm:t>
    </dgm:pt>
  </dgm:ptLst>
  <dgm:cxnLst>
    <dgm:cxn modelId="{5F301BE1-3680-4F7E-9EEE-DFFAB1E2A6C8}" type="presOf" srcId="{F7E0B321-6E42-42E3-A4FE-220571DAABB6}" destId="{58EC4926-CD7F-4398-88ED-69C674DD65E7}" srcOrd="0" destOrd="0" presId="urn:microsoft.com/office/officeart/2005/8/layout/vList5"/>
    <dgm:cxn modelId="{2454E14B-4388-44FC-BC82-D420DD20B55F}" srcId="{F7E0B321-6E42-42E3-A4FE-220571DAABB6}" destId="{372B4A27-D3E5-4B52-B80B-21157A37DFC9}" srcOrd="0" destOrd="0" parTransId="{8AAAA8B1-05C1-47D2-9518-793F9F98F1BD}" sibTransId="{CE0ECD52-1478-4DD8-AAEE-E34352ACAE8C}"/>
    <dgm:cxn modelId="{AF8D6FAF-0A97-4AC3-A385-655B07FA69EC}" srcId="{75D657B7-83D7-4439-B100-0D66DB8B7CFA}" destId="{F7E0B321-6E42-42E3-A4FE-220571DAABB6}" srcOrd="1" destOrd="0" parTransId="{B3D5DD36-04AC-43AB-A5B5-244E9D286532}" sibTransId="{A83CCF08-209C-428A-89EE-16FA9D53B917}"/>
    <dgm:cxn modelId="{4CCDBD4D-5FBB-4D27-ACEA-6D9F8E93132D}" type="presOf" srcId="{75D657B7-83D7-4439-B100-0D66DB8B7CFA}" destId="{E78DC6E4-9614-4474-9B03-A0A53A2BF840}" srcOrd="0" destOrd="0" presId="urn:microsoft.com/office/officeart/2005/8/layout/vList5"/>
    <dgm:cxn modelId="{8910D7B8-3A5A-4400-A3C5-4044997B2176}" srcId="{EB9D4929-6464-402A-947D-29CD70AFD214}" destId="{8B792A53-3532-4A3E-BFC6-63B0A8A16AC2}" srcOrd="0" destOrd="0" parTransId="{9AACC270-1A9C-4428-942F-6B918C44F309}" sibTransId="{96BDF4F2-47BD-4071-B6B8-5C544F3660D8}"/>
    <dgm:cxn modelId="{7B23DF74-8E55-412F-BB8C-566D262A3D06}" type="presOf" srcId="{8B792A53-3532-4A3E-BFC6-63B0A8A16AC2}" destId="{B84E91CA-69B8-4824-8BF0-C0F8E2D695E4}" srcOrd="0" destOrd="0" presId="urn:microsoft.com/office/officeart/2005/8/layout/vList5"/>
    <dgm:cxn modelId="{75F15B37-6E82-46AB-BD43-35D22FABE12D}" type="presOf" srcId="{372B4A27-D3E5-4B52-B80B-21157A37DFC9}" destId="{1E223D95-941E-4507-A5D6-FC70E2069513}" srcOrd="0" destOrd="0" presId="urn:microsoft.com/office/officeart/2005/8/layout/vList5"/>
    <dgm:cxn modelId="{1BA0A4DC-0E5F-4013-A974-F08930212EAD}" type="presOf" srcId="{EB9D4929-6464-402A-947D-29CD70AFD214}" destId="{5B86AB03-015F-4069-86D0-D3F134162A3A}" srcOrd="0" destOrd="0" presId="urn:microsoft.com/office/officeart/2005/8/layout/vList5"/>
    <dgm:cxn modelId="{60630DA4-8F68-4199-A91B-E00775918FBB}" srcId="{75D657B7-83D7-4439-B100-0D66DB8B7CFA}" destId="{EB9D4929-6464-402A-947D-29CD70AFD214}" srcOrd="0" destOrd="0" parTransId="{AF89C8A7-1D58-46A7-ABEB-9DAB42E28296}" sibTransId="{9C32EE17-D266-417D-81AE-DB694782B5B9}"/>
    <dgm:cxn modelId="{8A0F5BF3-8B19-4396-B756-9E0386D0BBFE}" type="presParOf" srcId="{E78DC6E4-9614-4474-9B03-A0A53A2BF840}" destId="{B1EF00B2-F750-4039-9FAF-F10716240861}" srcOrd="0" destOrd="0" presId="urn:microsoft.com/office/officeart/2005/8/layout/vList5"/>
    <dgm:cxn modelId="{E8B219A5-A1E3-484C-A4F4-38591876AEB2}" type="presParOf" srcId="{B1EF00B2-F750-4039-9FAF-F10716240861}" destId="{5B86AB03-015F-4069-86D0-D3F134162A3A}" srcOrd="0" destOrd="0" presId="urn:microsoft.com/office/officeart/2005/8/layout/vList5"/>
    <dgm:cxn modelId="{2115E992-C85C-4B5C-A407-71B16EB12EE6}" type="presParOf" srcId="{B1EF00B2-F750-4039-9FAF-F10716240861}" destId="{B84E91CA-69B8-4824-8BF0-C0F8E2D695E4}" srcOrd="1" destOrd="0" presId="urn:microsoft.com/office/officeart/2005/8/layout/vList5"/>
    <dgm:cxn modelId="{D373DC9D-7937-428C-AB43-E4BB531679C7}" type="presParOf" srcId="{E78DC6E4-9614-4474-9B03-A0A53A2BF840}" destId="{398AD3C6-D244-417B-B693-C4D320540A71}" srcOrd="1" destOrd="0" presId="urn:microsoft.com/office/officeart/2005/8/layout/vList5"/>
    <dgm:cxn modelId="{5A46BAD7-D7B7-4663-976C-1B591B15F207}" type="presParOf" srcId="{E78DC6E4-9614-4474-9B03-A0A53A2BF840}" destId="{450102BA-D711-41D9-9C85-B906B32DB657}" srcOrd="2" destOrd="0" presId="urn:microsoft.com/office/officeart/2005/8/layout/vList5"/>
    <dgm:cxn modelId="{18F360A6-9754-4FDA-9DA1-3BC92512F7FA}" type="presParOf" srcId="{450102BA-D711-41D9-9C85-B906B32DB657}" destId="{58EC4926-CD7F-4398-88ED-69C674DD65E7}" srcOrd="0" destOrd="0" presId="urn:microsoft.com/office/officeart/2005/8/layout/vList5"/>
    <dgm:cxn modelId="{81F72024-7B75-441A-8676-D29BF2EB7278}" type="presParOf" srcId="{450102BA-D711-41D9-9C85-B906B32DB657}" destId="{1E223D95-941E-4507-A5D6-FC70E206951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7EE284-135A-4937-9611-F3D9670CE23A}">
      <dsp:nvSpPr>
        <dsp:cNvPr id="0" name=""/>
        <dsp:cNvSpPr/>
      </dsp:nvSpPr>
      <dsp:spPr>
        <a:xfrm rot="5400000">
          <a:off x="5020080" y="-2118863"/>
          <a:ext cx="620348" cy="501671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rtl="0">
            <a:lnSpc>
              <a:spcPct val="90000"/>
            </a:lnSpc>
            <a:spcBef>
              <a:spcPct val="0"/>
            </a:spcBef>
            <a:spcAft>
              <a:spcPct val="15000"/>
            </a:spcAft>
            <a:buChar char="••"/>
          </a:pPr>
          <a:r>
            <a:rPr lang="en-GB" sz="1600" kern="1200" dirty="0" smtClean="0"/>
            <a:t>Available to non-company charities with an annual income of £250k or less</a:t>
          </a:r>
          <a:endParaRPr lang="en-GB" sz="1600" kern="1200" dirty="0"/>
        </a:p>
      </dsp:txBody>
      <dsp:txXfrm rot="-5400000">
        <a:off x="2821900" y="109600"/>
        <a:ext cx="4986427" cy="559782"/>
      </dsp:txXfrm>
    </dsp:sp>
    <dsp:sp modelId="{C0A4A2B3-8B86-4704-9697-FCADE027D95C}">
      <dsp:nvSpPr>
        <dsp:cNvPr id="0" name=""/>
        <dsp:cNvSpPr/>
      </dsp:nvSpPr>
      <dsp:spPr>
        <a:xfrm>
          <a:off x="0" y="1773"/>
          <a:ext cx="2821899" cy="77543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en-GB" sz="2300" kern="1200" dirty="0" smtClean="0"/>
            <a:t>Receipts and payments</a:t>
          </a:r>
          <a:endParaRPr lang="en-GB" sz="2300" kern="1200" dirty="0"/>
        </a:p>
      </dsp:txBody>
      <dsp:txXfrm>
        <a:off x="37854" y="39627"/>
        <a:ext cx="2746191" cy="699727"/>
      </dsp:txXfrm>
    </dsp:sp>
    <dsp:sp modelId="{21D14325-BC3F-4963-A546-0C38EC8794E7}">
      <dsp:nvSpPr>
        <dsp:cNvPr id="0" name=""/>
        <dsp:cNvSpPr/>
      </dsp:nvSpPr>
      <dsp:spPr>
        <a:xfrm rot="5400000">
          <a:off x="5020080" y="-1304656"/>
          <a:ext cx="620348" cy="501671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GB" sz="1600" kern="1200" dirty="0" smtClean="0"/>
            <a:t>Not available to charities or companies within a charity group</a:t>
          </a:r>
          <a:endParaRPr lang="en-GB" sz="1600" kern="1200" dirty="0"/>
        </a:p>
      </dsp:txBody>
      <dsp:txXfrm rot="-5400000">
        <a:off x="2821900" y="923807"/>
        <a:ext cx="4986427" cy="559782"/>
      </dsp:txXfrm>
    </dsp:sp>
    <dsp:sp modelId="{5032B7F5-2C86-40AB-888A-BB62FFB3D736}">
      <dsp:nvSpPr>
        <dsp:cNvPr id="0" name=""/>
        <dsp:cNvSpPr/>
      </dsp:nvSpPr>
      <dsp:spPr>
        <a:xfrm>
          <a:off x="0" y="815981"/>
          <a:ext cx="2821899" cy="77543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en-GB" sz="2300" kern="1200" dirty="0" smtClean="0"/>
            <a:t>Micro entities</a:t>
          </a:r>
          <a:endParaRPr lang="en-GB" sz="2300" kern="1200" dirty="0"/>
        </a:p>
      </dsp:txBody>
      <dsp:txXfrm>
        <a:off x="37854" y="853835"/>
        <a:ext cx="2746191" cy="699727"/>
      </dsp:txXfrm>
    </dsp:sp>
    <dsp:sp modelId="{287C11AE-80A3-403A-B19E-82145DE6C635}">
      <dsp:nvSpPr>
        <dsp:cNvPr id="0" name=""/>
        <dsp:cNvSpPr/>
      </dsp:nvSpPr>
      <dsp:spPr>
        <a:xfrm rot="5400000">
          <a:off x="5020080" y="-490448"/>
          <a:ext cx="620348" cy="501671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GB" sz="1600" kern="1200" dirty="0" smtClean="0"/>
            <a:t>Option for small charities</a:t>
          </a:r>
          <a:endParaRPr lang="en-GB" sz="1600" kern="1200" dirty="0"/>
        </a:p>
        <a:p>
          <a:pPr marL="171450" lvl="1" indent="-171450" algn="l" defTabSz="711200">
            <a:lnSpc>
              <a:spcPct val="90000"/>
            </a:lnSpc>
            <a:spcBef>
              <a:spcPct val="0"/>
            </a:spcBef>
            <a:spcAft>
              <a:spcPct val="15000"/>
            </a:spcAft>
            <a:buChar char="••"/>
          </a:pPr>
          <a:r>
            <a:rPr lang="en-GB" sz="1600" kern="1200" dirty="0" smtClean="0"/>
            <a:t>To be withdrawn for accounting periods starting on or after 1 January 2016 </a:t>
          </a:r>
          <a:endParaRPr lang="en-GB" sz="1600" kern="1200" dirty="0"/>
        </a:p>
      </dsp:txBody>
      <dsp:txXfrm rot="-5400000">
        <a:off x="2821900" y="1738015"/>
        <a:ext cx="4986427" cy="559782"/>
      </dsp:txXfrm>
    </dsp:sp>
    <dsp:sp modelId="{A020A7E8-3AE5-4DF8-AB68-382677670B67}">
      <dsp:nvSpPr>
        <dsp:cNvPr id="0" name=""/>
        <dsp:cNvSpPr/>
      </dsp:nvSpPr>
      <dsp:spPr>
        <a:xfrm>
          <a:off x="0" y="1630188"/>
          <a:ext cx="2821899" cy="77543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en-GB" sz="2300" kern="1200" dirty="0" smtClean="0"/>
            <a:t>FRSSE</a:t>
          </a:r>
          <a:endParaRPr lang="en-GB" sz="2300" kern="1200" dirty="0"/>
        </a:p>
      </dsp:txBody>
      <dsp:txXfrm>
        <a:off x="37854" y="1668042"/>
        <a:ext cx="2746191" cy="699727"/>
      </dsp:txXfrm>
    </dsp:sp>
    <dsp:sp modelId="{98D210B7-D065-416C-A97B-ADF71DCAB907}">
      <dsp:nvSpPr>
        <dsp:cNvPr id="0" name=""/>
        <dsp:cNvSpPr/>
      </dsp:nvSpPr>
      <dsp:spPr>
        <a:xfrm rot="5400000">
          <a:off x="5020080" y="323758"/>
          <a:ext cx="620348" cy="501671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GB" sz="1600" kern="1200" dirty="0" smtClean="0"/>
            <a:t>New small entities section to FRS102</a:t>
          </a:r>
          <a:endParaRPr lang="en-GB" sz="1600" kern="1200" dirty="0"/>
        </a:p>
        <a:p>
          <a:pPr marL="171450" lvl="1" indent="-171450" algn="l" defTabSz="711200">
            <a:lnSpc>
              <a:spcPct val="90000"/>
            </a:lnSpc>
            <a:spcBef>
              <a:spcPct val="0"/>
            </a:spcBef>
            <a:spcAft>
              <a:spcPct val="15000"/>
            </a:spcAft>
            <a:buChar char="••"/>
          </a:pPr>
          <a:r>
            <a:rPr lang="en-GB" sz="1600" kern="1200" dirty="0" smtClean="0"/>
            <a:t>Subject to 2015 </a:t>
          </a:r>
          <a:r>
            <a:rPr lang="en-GB" sz="1600" kern="1200" dirty="0" err="1" smtClean="0"/>
            <a:t>SoRP</a:t>
          </a:r>
          <a:r>
            <a:rPr lang="en-GB" sz="1600" kern="1200" dirty="0" smtClean="0"/>
            <a:t> consultation</a:t>
          </a:r>
          <a:endParaRPr lang="en-GB" sz="1600" kern="1200" dirty="0"/>
        </a:p>
      </dsp:txBody>
      <dsp:txXfrm rot="-5400000">
        <a:off x="2821900" y="2552222"/>
        <a:ext cx="4986427" cy="559782"/>
      </dsp:txXfrm>
    </dsp:sp>
    <dsp:sp modelId="{3B5F39E0-EF34-4A4A-A52F-804C614DD09A}">
      <dsp:nvSpPr>
        <dsp:cNvPr id="0" name=""/>
        <dsp:cNvSpPr/>
      </dsp:nvSpPr>
      <dsp:spPr>
        <a:xfrm>
          <a:off x="0" y="2444396"/>
          <a:ext cx="2821899" cy="77543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en-GB" sz="2300" kern="1200" dirty="0" smtClean="0"/>
            <a:t>New Section 1A to FRS 102</a:t>
          </a:r>
          <a:endParaRPr lang="en-GB" sz="2300" kern="1200" dirty="0"/>
        </a:p>
      </dsp:txBody>
      <dsp:txXfrm>
        <a:off x="37854" y="2482250"/>
        <a:ext cx="2746191" cy="699727"/>
      </dsp:txXfrm>
    </dsp:sp>
    <dsp:sp modelId="{E97A92B0-643E-49D8-942C-929F28807B0E}">
      <dsp:nvSpPr>
        <dsp:cNvPr id="0" name=""/>
        <dsp:cNvSpPr/>
      </dsp:nvSpPr>
      <dsp:spPr>
        <a:xfrm rot="5400000">
          <a:off x="5020080" y="1137966"/>
          <a:ext cx="620348" cy="501671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GB" sz="1600" kern="1200" dirty="0" smtClean="0"/>
            <a:t>Option for all charities</a:t>
          </a:r>
          <a:endParaRPr lang="en-GB" sz="1600" kern="1200" dirty="0"/>
        </a:p>
      </dsp:txBody>
      <dsp:txXfrm rot="-5400000">
        <a:off x="2821900" y="3366430"/>
        <a:ext cx="4986427" cy="559782"/>
      </dsp:txXfrm>
    </dsp:sp>
    <dsp:sp modelId="{1921E652-D087-44B5-AE9A-2A6119C9F3BC}">
      <dsp:nvSpPr>
        <dsp:cNvPr id="0" name=""/>
        <dsp:cNvSpPr/>
      </dsp:nvSpPr>
      <dsp:spPr>
        <a:xfrm>
          <a:off x="0" y="3258603"/>
          <a:ext cx="2821899" cy="77543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en-GB" sz="2300" kern="1200" dirty="0" smtClean="0"/>
            <a:t>Full FRS 102</a:t>
          </a:r>
          <a:endParaRPr lang="en-GB" sz="2300" kern="1200" dirty="0"/>
        </a:p>
      </dsp:txBody>
      <dsp:txXfrm>
        <a:off x="37854" y="3296457"/>
        <a:ext cx="2746191" cy="69972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32D99E-626E-448F-A7CE-E50EB3E1A716}">
      <dsp:nvSpPr>
        <dsp:cNvPr id="0" name=""/>
        <dsp:cNvSpPr/>
      </dsp:nvSpPr>
      <dsp:spPr>
        <a:xfrm>
          <a:off x="0" y="32671"/>
          <a:ext cx="7673280" cy="132721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n-GB" sz="2500" kern="1200" dirty="0" smtClean="0"/>
            <a:t>Adopt the FRSSE knowing it will be withdrawn within 12 months!  More change will be needed</a:t>
          </a:r>
          <a:endParaRPr lang="en-GB" sz="2500" kern="1200" dirty="0"/>
        </a:p>
      </dsp:txBody>
      <dsp:txXfrm>
        <a:off x="64789" y="97460"/>
        <a:ext cx="7543702" cy="1197640"/>
      </dsp:txXfrm>
    </dsp:sp>
    <dsp:sp modelId="{FDE47487-744B-46AC-B11A-0CF0B1036EED}">
      <dsp:nvSpPr>
        <dsp:cNvPr id="0" name=""/>
        <dsp:cNvSpPr/>
      </dsp:nvSpPr>
      <dsp:spPr>
        <a:xfrm>
          <a:off x="0" y="1431890"/>
          <a:ext cx="7673280" cy="132721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n-GB" sz="2500" kern="1200" dirty="0" smtClean="0"/>
            <a:t>Go the whole way with FRS 102</a:t>
          </a:r>
          <a:endParaRPr lang="en-GB" sz="2500" kern="1200" dirty="0"/>
        </a:p>
      </dsp:txBody>
      <dsp:txXfrm>
        <a:off x="64789" y="1496679"/>
        <a:ext cx="7543702" cy="1197640"/>
      </dsp:txXfrm>
    </dsp:sp>
    <dsp:sp modelId="{B45B920F-AEDF-4549-9270-1A211124DBC2}">
      <dsp:nvSpPr>
        <dsp:cNvPr id="0" name=""/>
        <dsp:cNvSpPr/>
      </dsp:nvSpPr>
      <dsp:spPr>
        <a:xfrm>
          <a:off x="0" y="2831109"/>
          <a:ext cx="7673280" cy="132721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n-GB" sz="2500" kern="1200" dirty="0" smtClean="0"/>
            <a:t>Return to Receipts and Payments accounts (not available for companies). Adjusting back to accruals in future may be problematic</a:t>
          </a:r>
          <a:endParaRPr lang="en-GB" sz="2500" kern="1200" dirty="0"/>
        </a:p>
      </dsp:txBody>
      <dsp:txXfrm>
        <a:off x="64789" y="2895898"/>
        <a:ext cx="7543702" cy="11976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7EE284-135A-4937-9611-F3D9670CE23A}">
      <dsp:nvSpPr>
        <dsp:cNvPr id="0" name=""/>
        <dsp:cNvSpPr/>
      </dsp:nvSpPr>
      <dsp:spPr>
        <a:xfrm rot="5400000">
          <a:off x="4810013" y="-1856082"/>
          <a:ext cx="1040483" cy="501671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rtl="0">
            <a:lnSpc>
              <a:spcPct val="90000"/>
            </a:lnSpc>
            <a:spcBef>
              <a:spcPct val="0"/>
            </a:spcBef>
            <a:spcAft>
              <a:spcPct val="15000"/>
            </a:spcAft>
            <a:buChar char="••"/>
          </a:pPr>
          <a:r>
            <a:rPr lang="en-GB" sz="2100" b="0" kern="1200" dirty="0" smtClean="0"/>
            <a:t>Available to non-company charities with an annual income of £250k or less</a:t>
          </a:r>
          <a:endParaRPr lang="en-GB" sz="2100" b="0" kern="1200" dirty="0"/>
        </a:p>
      </dsp:txBody>
      <dsp:txXfrm rot="-5400000">
        <a:off x="2821900" y="182823"/>
        <a:ext cx="4965918" cy="938899"/>
      </dsp:txXfrm>
    </dsp:sp>
    <dsp:sp modelId="{C0A4A2B3-8B86-4704-9697-FCADE027D95C}">
      <dsp:nvSpPr>
        <dsp:cNvPr id="0" name=""/>
        <dsp:cNvSpPr/>
      </dsp:nvSpPr>
      <dsp:spPr>
        <a:xfrm>
          <a:off x="0" y="1970"/>
          <a:ext cx="2821899" cy="13006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GB" sz="2900" kern="1200" dirty="0" smtClean="0"/>
            <a:t>Receipts and payments</a:t>
          </a:r>
          <a:endParaRPr lang="en-GB" sz="2900" kern="1200" dirty="0"/>
        </a:p>
      </dsp:txBody>
      <dsp:txXfrm>
        <a:off x="63490" y="65460"/>
        <a:ext cx="2694919" cy="1173623"/>
      </dsp:txXfrm>
    </dsp:sp>
    <dsp:sp modelId="{98D210B7-D065-416C-A97B-ADF71DCAB907}">
      <dsp:nvSpPr>
        <dsp:cNvPr id="0" name=""/>
        <dsp:cNvSpPr/>
      </dsp:nvSpPr>
      <dsp:spPr>
        <a:xfrm rot="5400000">
          <a:off x="4810013" y="-490448"/>
          <a:ext cx="1040483" cy="501671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en-GB" sz="2100" kern="1200" dirty="0" smtClean="0"/>
            <a:t>New small entities section to FRS102</a:t>
          </a:r>
          <a:endParaRPr lang="en-GB" sz="2100" kern="1200" dirty="0"/>
        </a:p>
        <a:p>
          <a:pPr marL="228600" lvl="1" indent="-228600" algn="l" defTabSz="933450">
            <a:lnSpc>
              <a:spcPct val="90000"/>
            </a:lnSpc>
            <a:spcBef>
              <a:spcPct val="0"/>
            </a:spcBef>
            <a:spcAft>
              <a:spcPct val="15000"/>
            </a:spcAft>
            <a:buChar char="••"/>
          </a:pPr>
          <a:r>
            <a:rPr lang="en-GB" sz="2100" kern="1200" dirty="0" smtClean="0"/>
            <a:t>Subject to 2015 </a:t>
          </a:r>
          <a:r>
            <a:rPr lang="en-GB" sz="2100" kern="1200" dirty="0" err="1" smtClean="0"/>
            <a:t>SoRP</a:t>
          </a:r>
          <a:r>
            <a:rPr lang="en-GB" sz="2100" kern="1200" dirty="0" smtClean="0"/>
            <a:t> consultation</a:t>
          </a:r>
          <a:endParaRPr lang="en-GB" sz="2100" kern="1200" dirty="0"/>
        </a:p>
      </dsp:txBody>
      <dsp:txXfrm rot="-5400000">
        <a:off x="2821900" y="1548457"/>
        <a:ext cx="4965918" cy="938899"/>
      </dsp:txXfrm>
    </dsp:sp>
    <dsp:sp modelId="{3B5F39E0-EF34-4A4A-A52F-804C614DD09A}">
      <dsp:nvSpPr>
        <dsp:cNvPr id="0" name=""/>
        <dsp:cNvSpPr/>
      </dsp:nvSpPr>
      <dsp:spPr>
        <a:xfrm>
          <a:off x="0" y="1367604"/>
          <a:ext cx="2821899" cy="13006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GB" sz="2900" kern="1200" dirty="0" smtClean="0"/>
            <a:t>New Section 1A to FRS 102</a:t>
          </a:r>
          <a:endParaRPr lang="en-GB" sz="2900" kern="1200" dirty="0"/>
        </a:p>
      </dsp:txBody>
      <dsp:txXfrm>
        <a:off x="63490" y="1431094"/>
        <a:ext cx="2694919" cy="1173623"/>
      </dsp:txXfrm>
    </dsp:sp>
    <dsp:sp modelId="{E97A92B0-643E-49D8-942C-929F28807B0E}">
      <dsp:nvSpPr>
        <dsp:cNvPr id="0" name=""/>
        <dsp:cNvSpPr/>
      </dsp:nvSpPr>
      <dsp:spPr>
        <a:xfrm rot="5400000">
          <a:off x="4810013" y="875185"/>
          <a:ext cx="1040483" cy="501671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en-GB" sz="2100" kern="1200" dirty="0" smtClean="0"/>
            <a:t>Option for all charities?</a:t>
          </a:r>
          <a:endParaRPr lang="en-GB" sz="2100" kern="1200" dirty="0"/>
        </a:p>
      </dsp:txBody>
      <dsp:txXfrm rot="-5400000">
        <a:off x="2821900" y="2914090"/>
        <a:ext cx="4965918" cy="938899"/>
      </dsp:txXfrm>
    </dsp:sp>
    <dsp:sp modelId="{1921E652-D087-44B5-AE9A-2A6119C9F3BC}">
      <dsp:nvSpPr>
        <dsp:cNvPr id="0" name=""/>
        <dsp:cNvSpPr/>
      </dsp:nvSpPr>
      <dsp:spPr>
        <a:xfrm>
          <a:off x="0" y="2733238"/>
          <a:ext cx="2821899" cy="13006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GB" sz="2900" kern="1200" dirty="0" smtClean="0"/>
            <a:t>Full FRS 102</a:t>
          </a:r>
          <a:endParaRPr lang="en-GB" sz="2900" kern="1200" dirty="0"/>
        </a:p>
      </dsp:txBody>
      <dsp:txXfrm>
        <a:off x="63490" y="2796728"/>
        <a:ext cx="2694919" cy="117362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5C118F-36F5-43CF-98EA-3CE53A9EDCDF}" type="datetimeFigureOut">
              <a:rPr lang="en-GB" smtClean="0"/>
              <a:t>13/11/2015</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E83EEF-59A8-43FF-99E7-86DC65FD8144}" type="slidenum">
              <a:rPr lang="en-GB" smtClean="0"/>
              <a:t>‹#›</a:t>
            </a:fld>
            <a:endParaRPr lang="en-GB" dirty="0"/>
          </a:p>
        </p:txBody>
      </p:sp>
    </p:spTree>
    <p:extLst>
      <p:ext uri="{BB962C8B-B14F-4D97-AF65-F5344CB8AC3E}">
        <p14:creationId xmlns:p14="http://schemas.microsoft.com/office/powerpoint/2010/main" val="415880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3E83EEF-59A8-43FF-99E7-86DC65FD8144}" type="slidenum">
              <a:rPr lang="en-GB" smtClean="0"/>
              <a:t>2</a:t>
            </a:fld>
            <a:endParaRPr lang="en-GB" dirty="0"/>
          </a:p>
        </p:txBody>
      </p:sp>
    </p:spTree>
    <p:extLst>
      <p:ext uri="{BB962C8B-B14F-4D97-AF65-F5344CB8AC3E}">
        <p14:creationId xmlns:p14="http://schemas.microsoft.com/office/powerpoint/2010/main" val="1048741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3E83EEF-59A8-43FF-99E7-86DC65FD8144}" type="slidenum">
              <a:rPr lang="en-GB" smtClean="0"/>
              <a:t>12</a:t>
            </a:fld>
            <a:endParaRPr lang="en-GB" dirty="0"/>
          </a:p>
        </p:txBody>
      </p:sp>
    </p:spTree>
    <p:extLst>
      <p:ext uri="{BB962C8B-B14F-4D97-AF65-F5344CB8AC3E}">
        <p14:creationId xmlns:p14="http://schemas.microsoft.com/office/powerpoint/2010/main" val="10487418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3E83EEF-59A8-43FF-99E7-86DC65FD8144}" type="slidenum">
              <a:rPr lang="en-GB" smtClean="0"/>
              <a:t>26</a:t>
            </a:fld>
            <a:endParaRPr lang="en-GB" dirty="0"/>
          </a:p>
        </p:txBody>
      </p:sp>
    </p:spTree>
    <p:extLst>
      <p:ext uri="{BB962C8B-B14F-4D97-AF65-F5344CB8AC3E}">
        <p14:creationId xmlns:p14="http://schemas.microsoft.com/office/powerpoint/2010/main" val="1048741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462B91-1B4D-4A8D-9053-4BE93D4452A1}" type="slidenum">
              <a:rPr lang="en-GB"/>
              <a:pPr/>
              <a:t>27</a:t>
            </a:fld>
            <a:endParaRPr lang="en-GB" dirty="0"/>
          </a:p>
        </p:txBody>
      </p:sp>
      <p:sp>
        <p:nvSpPr>
          <p:cNvPr id="558082" name="Rectangle 2"/>
          <p:cNvSpPr>
            <a:spLocks noGrp="1" noRot="1" noChangeAspect="1" noChangeArrowheads="1" noTextEdit="1"/>
          </p:cNvSpPr>
          <p:nvPr>
            <p:ph type="sldImg"/>
          </p:nvPr>
        </p:nvSpPr>
        <p:spPr>
          <a:ln/>
        </p:spPr>
      </p:sp>
      <p:sp>
        <p:nvSpPr>
          <p:cNvPr id="55808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A6BE272-BC69-4F81-93E9-B27409FC8123}" type="slidenum">
              <a:rPr lang="en-GB" smtClean="0"/>
              <a:t>34</a:t>
            </a:fld>
            <a:endParaRPr lang="en-GB" dirty="0"/>
          </a:p>
        </p:txBody>
      </p:sp>
    </p:spTree>
    <p:extLst>
      <p:ext uri="{BB962C8B-B14F-4D97-AF65-F5344CB8AC3E}">
        <p14:creationId xmlns:p14="http://schemas.microsoft.com/office/powerpoint/2010/main" val="2875473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4BCC91-65FD-46CD-BBB1-3FF9976884D2}" type="slidenum">
              <a:rPr lang="en-GB"/>
              <a:pPr/>
              <a:t>36</a:t>
            </a:fld>
            <a:endParaRPr lang="en-GB" dirty="0"/>
          </a:p>
        </p:txBody>
      </p:sp>
      <p:sp>
        <p:nvSpPr>
          <p:cNvPr id="678914" name="Rectangle 2"/>
          <p:cNvSpPr>
            <a:spLocks noGrp="1" noRot="1" noChangeAspect="1" noChangeArrowheads="1" noTextEdit="1"/>
          </p:cNvSpPr>
          <p:nvPr>
            <p:ph type="sldImg"/>
          </p:nvPr>
        </p:nvSpPr>
        <p:spPr>
          <a:xfrm>
            <a:off x="1143000" y="684213"/>
            <a:ext cx="4572000" cy="3429000"/>
          </a:xfrm>
          <a:ln/>
        </p:spPr>
      </p:sp>
      <p:sp>
        <p:nvSpPr>
          <p:cNvPr id="678915" name="Rectangle 3"/>
          <p:cNvSpPr>
            <a:spLocks noGrp="1" noChangeArrowheads="1"/>
          </p:cNvSpPr>
          <p:nvPr>
            <p:ph type="body" idx="1"/>
          </p:nvPr>
        </p:nvSpPr>
        <p:spPr>
          <a:xfrm>
            <a:off x="687388" y="4344988"/>
            <a:ext cx="5483225" cy="4114800"/>
          </a:xfrm>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3E83EEF-59A8-43FF-99E7-86DC65FD8144}" type="slidenum">
              <a:rPr lang="en-GB" smtClean="0"/>
              <a:t>45</a:t>
            </a:fld>
            <a:endParaRPr lang="en-GB" dirty="0"/>
          </a:p>
        </p:txBody>
      </p:sp>
    </p:spTree>
    <p:extLst>
      <p:ext uri="{BB962C8B-B14F-4D97-AF65-F5344CB8AC3E}">
        <p14:creationId xmlns:p14="http://schemas.microsoft.com/office/powerpoint/2010/main" val="10487418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green">
    <p:bg>
      <p:bgPr>
        <a:solidFill>
          <a:schemeClr val="accent1"/>
        </a:solidFill>
        <a:effectLst/>
      </p:bgPr>
    </p:bg>
    <p:spTree>
      <p:nvGrpSpPr>
        <p:cNvPr id="1" name=""/>
        <p:cNvGrpSpPr/>
        <p:nvPr/>
      </p:nvGrpSpPr>
      <p:grpSpPr>
        <a:xfrm>
          <a:off x="0" y="0"/>
          <a:ext cx="0" cy="0"/>
          <a:chOff x="0" y="0"/>
          <a:chExt cx="0" cy="0"/>
        </a:xfrm>
      </p:grpSpPr>
      <p:sp>
        <p:nvSpPr>
          <p:cNvPr id="9" name="Title Placeholder 1"/>
          <p:cNvSpPr>
            <a:spLocks noGrp="1"/>
          </p:cNvSpPr>
          <p:nvPr>
            <p:ph type="title" hasCustomPrompt="1"/>
          </p:nvPr>
        </p:nvSpPr>
        <p:spPr>
          <a:xfrm>
            <a:off x="685801" y="1884789"/>
            <a:ext cx="5257800" cy="1477962"/>
          </a:xfrm>
          <a:prstGeom prst="rect">
            <a:avLst/>
          </a:prstGeom>
        </p:spPr>
        <p:txBody>
          <a:bodyPr vert="horz" lIns="91440" tIns="45720" rIns="91440" bIns="45720" rtlCol="0" anchor="ctr">
            <a:noAutofit/>
          </a:bodyPr>
          <a:lstStyle>
            <a:lvl1pPr>
              <a:defRPr baseline="0">
                <a:solidFill>
                  <a:schemeClr val="bg1"/>
                </a:solidFill>
              </a:defRPr>
            </a:lvl1pPr>
          </a:lstStyle>
          <a:p>
            <a:r>
              <a:rPr lang="en-US" dirty="0" smtClean="0"/>
              <a:t>Insert your title here</a:t>
            </a:r>
            <a:br>
              <a:rPr lang="en-US" dirty="0" smtClean="0"/>
            </a:br>
            <a:r>
              <a:rPr lang="en-US" dirty="0" smtClean="0"/>
              <a:t>Two lines maximum</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00" y="5562600"/>
            <a:ext cx="1094442" cy="633559"/>
          </a:xfrm>
          <a:prstGeom prst="rect">
            <a:avLst/>
          </a:prstGeom>
        </p:spPr>
      </p:pic>
      <p:grpSp>
        <p:nvGrpSpPr>
          <p:cNvPr id="15" name="Group 14"/>
          <p:cNvGrpSpPr/>
          <p:nvPr userDrawn="1"/>
        </p:nvGrpSpPr>
        <p:grpSpPr>
          <a:xfrm>
            <a:off x="6019800" y="2195512"/>
            <a:ext cx="3124200" cy="2270659"/>
            <a:chOff x="6019800" y="2195512"/>
            <a:chExt cx="3124200" cy="2270659"/>
          </a:xfrm>
        </p:grpSpPr>
        <p:sp>
          <p:nvSpPr>
            <p:cNvPr id="8" name="Freeform 5"/>
            <p:cNvSpPr>
              <a:spLocks/>
            </p:cNvSpPr>
            <p:nvPr userDrawn="1"/>
          </p:nvSpPr>
          <p:spPr bwMode="auto">
            <a:xfrm>
              <a:off x="6019800" y="2195512"/>
              <a:ext cx="3122713" cy="856516"/>
            </a:xfrm>
            <a:custGeom>
              <a:avLst/>
              <a:gdLst>
                <a:gd name="T0" fmla="*/ 0 w 4199"/>
                <a:gd name="T1" fmla="*/ 6 h 1151"/>
                <a:gd name="T2" fmla="*/ 1 w 4199"/>
                <a:gd name="T3" fmla="*/ 1151 h 1151"/>
                <a:gd name="T4" fmla="*/ 4199 w 4199"/>
                <a:gd name="T5" fmla="*/ 1144 h 1151"/>
                <a:gd name="T6" fmla="*/ 4199 w 4199"/>
                <a:gd name="T7" fmla="*/ 0 h 1151"/>
                <a:gd name="T8" fmla="*/ 0 w 4199"/>
                <a:gd name="T9" fmla="*/ 6 h 1151"/>
              </a:gdLst>
              <a:ahLst/>
              <a:cxnLst>
                <a:cxn ang="0">
                  <a:pos x="T0" y="T1"/>
                </a:cxn>
                <a:cxn ang="0">
                  <a:pos x="T2" y="T3"/>
                </a:cxn>
                <a:cxn ang="0">
                  <a:pos x="T4" y="T5"/>
                </a:cxn>
                <a:cxn ang="0">
                  <a:pos x="T6" y="T7"/>
                </a:cxn>
                <a:cxn ang="0">
                  <a:pos x="T8" y="T9"/>
                </a:cxn>
              </a:cxnLst>
              <a:rect l="0" t="0" r="r" b="b"/>
              <a:pathLst>
                <a:path w="4199" h="1151">
                  <a:moveTo>
                    <a:pt x="0" y="6"/>
                  </a:moveTo>
                  <a:lnTo>
                    <a:pt x="1" y="1151"/>
                  </a:lnTo>
                  <a:lnTo>
                    <a:pt x="4199" y="1144"/>
                  </a:lnTo>
                  <a:lnTo>
                    <a:pt x="4199" y="0"/>
                  </a:lnTo>
                  <a:lnTo>
                    <a:pt x="0"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 name="Freeform 6"/>
            <p:cNvSpPr>
              <a:spLocks/>
            </p:cNvSpPr>
            <p:nvPr userDrawn="1"/>
          </p:nvSpPr>
          <p:spPr bwMode="auto">
            <a:xfrm>
              <a:off x="6021287" y="3609655"/>
              <a:ext cx="3122713" cy="856516"/>
            </a:xfrm>
            <a:custGeom>
              <a:avLst/>
              <a:gdLst>
                <a:gd name="T0" fmla="*/ 1 w 4199"/>
                <a:gd name="T1" fmla="*/ 1153 h 1153"/>
                <a:gd name="T2" fmla="*/ 4199 w 4199"/>
                <a:gd name="T3" fmla="*/ 1147 h 1153"/>
                <a:gd name="T4" fmla="*/ 4199 w 4199"/>
                <a:gd name="T5" fmla="*/ 0 h 1153"/>
                <a:gd name="T6" fmla="*/ 0 w 4199"/>
                <a:gd name="T7" fmla="*/ 5 h 1153"/>
                <a:gd name="T8" fmla="*/ 1 w 4199"/>
                <a:gd name="T9" fmla="*/ 1153 h 1153"/>
              </a:gdLst>
              <a:ahLst/>
              <a:cxnLst>
                <a:cxn ang="0">
                  <a:pos x="T0" y="T1"/>
                </a:cxn>
                <a:cxn ang="0">
                  <a:pos x="T2" y="T3"/>
                </a:cxn>
                <a:cxn ang="0">
                  <a:pos x="T4" y="T5"/>
                </a:cxn>
                <a:cxn ang="0">
                  <a:pos x="T6" y="T7"/>
                </a:cxn>
                <a:cxn ang="0">
                  <a:pos x="T8" y="T9"/>
                </a:cxn>
              </a:cxnLst>
              <a:rect l="0" t="0" r="r" b="b"/>
              <a:pathLst>
                <a:path w="4199" h="1153">
                  <a:moveTo>
                    <a:pt x="1" y="1153"/>
                  </a:moveTo>
                  <a:lnTo>
                    <a:pt x="4199" y="1147"/>
                  </a:lnTo>
                  <a:lnTo>
                    <a:pt x="4199" y="0"/>
                  </a:lnTo>
                  <a:lnTo>
                    <a:pt x="0" y="5"/>
                  </a:lnTo>
                  <a:lnTo>
                    <a:pt x="1" y="115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13" name="TextBox 12"/>
          <p:cNvSpPr txBox="1"/>
          <p:nvPr userDrawn="1"/>
        </p:nvSpPr>
        <p:spPr>
          <a:xfrm>
            <a:off x="685800" y="5995972"/>
            <a:ext cx="3048000" cy="107722"/>
          </a:xfrm>
          <a:prstGeom prst="rect">
            <a:avLst/>
          </a:prstGeom>
          <a:noFill/>
        </p:spPr>
        <p:txBody>
          <a:bodyPr wrap="square" lIns="0" tIns="0" rIns="0" bIns="0" rtlCol="0">
            <a:spAutoFit/>
          </a:bodyPr>
          <a:lstStyle/>
          <a:p>
            <a:r>
              <a:rPr lang="en-GB" sz="700" dirty="0" smtClean="0">
                <a:solidFill>
                  <a:schemeClr val="bg1"/>
                </a:solidFill>
              </a:rPr>
              <a:t>AAT is a registered charity. No. 1050724</a:t>
            </a:r>
            <a:endParaRPr lang="en-GB" sz="700" dirty="0">
              <a:solidFill>
                <a:schemeClr val="bg1"/>
              </a:solidFill>
            </a:endParaRPr>
          </a:p>
        </p:txBody>
      </p:sp>
      <p:sp>
        <p:nvSpPr>
          <p:cNvPr id="4" name="Text Placeholder 3"/>
          <p:cNvSpPr>
            <a:spLocks noGrp="1"/>
          </p:cNvSpPr>
          <p:nvPr userDrawn="1">
            <p:ph type="body" sz="quarter" idx="10" hasCustomPrompt="1"/>
          </p:nvPr>
        </p:nvSpPr>
        <p:spPr>
          <a:xfrm>
            <a:off x="685800" y="3609655"/>
            <a:ext cx="3505200" cy="609398"/>
          </a:xfrm>
        </p:spPr>
        <p:txBody>
          <a:bodyPr/>
          <a:lstStyle>
            <a:lvl1pPr marL="0" indent="0" algn="l" defTabSz="914400" rtl="0" eaLnBrk="1" latinLnBrk="0" hangingPunct="1">
              <a:spcBef>
                <a:spcPct val="20000"/>
              </a:spcBef>
              <a:buFont typeface="Arial" pitchFamily="34" charset="0"/>
              <a:buNone/>
              <a:defRPr lang="en-US" sz="1800" b="1" kern="1200" dirty="0" smtClean="0">
                <a:solidFill>
                  <a:schemeClr val="bg1"/>
                </a:solidFill>
                <a:latin typeface="Arial" pitchFamily="34" charset="0"/>
                <a:ea typeface="+mn-ea"/>
                <a:cs typeface="Arial" pitchFamily="34" charset="0"/>
              </a:defRPr>
            </a:lvl1pPr>
            <a:lvl2pPr marL="0" indent="0" algn="l" defTabSz="914400" rtl="0" eaLnBrk="1" latinLnBrk="0" hangingPunct="1">
              <a:spcBef>
                <a:spcPct val="20000"/>
              </a:spcBef>
              <a:buFont typeface="Arial" pitchFamily="34" charset="0"/>
              <a:buNone/>
              <a:defRPr lang="en-US" sz="1800" b="1" kern="1200" dirty="0" smtClean="0">
                <a:solidFill>
                  <a:schemeClr val="bg1"/>
                </a:solidFill>
                <a:latin typeface="Arial" pitchFamily="34" charset="0"/>
                <a:ea typeface="+mn-ea"/>
                <a:cs typeface="Arial" pitchFamily="34" charset="0"/>
              </a:defRPr>
            </a:lvl2pPr>
            <a:lvl3pPr marL="0" indent="0" algn="l" defTabSz="914400" rtl="0" eaLnBrk="1" latinLnBrk="0" hangingPunct="1">
              <a:spcBef>
                <a:spcPct val="20000"/>
              </a:spcBef>
              <a:buFont typeface="Arial" pitchFamily="34" charset="0"/>
              <a:buNone/>
              <a:defRPr lang="en-US" sz="1800" b="1" kern="1200" dirty="0" smtClean="0">
                <a:solidFill>
                  <a:schemeClr val="bg1"/>
                </a:solidFill>
                <a:latin typeface="Arial" pitchFamily="34" charset="0"/>
                <a:ea typeface="+mn-ea"/>
                <a:cs typeface="Arial" pitchFamily="34" charset="0"/>
              </a:defRPr>
            </a:lvl3pPr>
            <a:lvl4pPr marL="0" indent="0" algn="l" defTabSz="914400" rtl="0" eaLnBrk="1" latinLnBrk="0" hangingPunct="1">
              <a:spcBef>
                <a:spcPct val="20000"/>
              </a:spcBef>
              <a:buFont typeface="Arial" pitchFamily="34" charset="0"/>
              <a:buNone/>
              <a:defRPr lang="en-US" sz="1800" b="1" kern="1200" dirty="0" smtClean="0">
                <a:solidFill>
                  <a:schemeClr val="bg1"/>
                </a:solidFill>
                <a:latin typeface="Arial" pitchFamily="34" charset="0"/>
                <a:ea typeface="+mn-ea"/>
                <a:cs typeface="Arial" pitchFamily="34" charset="0"/>
              </a:defRPr>
            </a:lvl4pPr>
            <a:lvl5pPr marL="0" indent="0" algn="l" defTabSz="914400" rtl="0" eaLnBrk="1" latinLnBrk="0" hangingPunct="1">
              <a:spcBef>
                <a:spcPct val="20000"/>
              </a:spcBef>
              <a:buFont typeface="Arial" pitchFamily="34" charset="0"/>
              <a:buNone/>
              <a:defRPr lang="en-GB" sz="1800" b="1" kern="1200" dirty="0">
                <a:solidFill>
                  <a:schemeClr val="bg1"/>
                </a:solidFill>
                <a:latin typeface="Arial" pitchFamily="34" charset="0"/>
                <a:ea typeface="+mn-ea"/>
                <a:cs typeface="Arial" pitchFamily="34" charset="0"/>
              </a:defRPr>
            </a:lvl5pPr>
          </a:lstStyle>
          <a:p>
            <a:pPr lvl="0"/>
            <a:r>
              <a:rPr lang="en-US" dirty="0" smtClean="0"/>
              <a:t>Author/speaker</a:t>
            </a:r>
          </a:p>
          <a:p>
            <a:pPr lvl="1"/>
            <a:r>
              <a:rPr lang="en-US" dirty="0" smtClean="0"/>
              <a:t>Date</a:t>
            </a:r>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10" name="Title Placeholder 1"/>
          <p:cNvSpPr>
            <a:spLocks noGrp="1"/>
          </p:cNvSpPr>
          <p:nvPr>
            <p:ph type="title" hasCustomPrompt="1"/>
          </p:nvPr>
        </p:nvSpPr>
        <p:spPr>
          <a:xfrm>
            <a:off x="685800" y="288022"/>
            <a:ext cx="8153400" cy="1477962"/>
          </a:xfrm>
          <a:prstGeom prst="rect">
            <a:avLst/>
          </a:prstGeom>
        </p:spPr>
        <p:txBody>
          <a:bodyPr vert="horz" lIns="0" tIns="0" rIns="0" bIns="0" rtlCol="0" anchor="ctr">
            <a:noAutofit/>
          </a:bodyPr>
          <a:lstStyle>
            <a:lvl1pPr>
              <a:defRPr baseline="0">
                <a:solidFill>
                  <a:srgbClr val="00AB4E"/>
                </a:solidFill>
              </a:defRPr>
            </a:lvl1pPr>
          </a:lstStyle>
          <a:p>
            <a:r>
              <a:rPr lang="en-US" dirty="0" smtClean="0"/>
              <a:t>Insert your title here</a:t>
            </a:r>
            <a:br>
              <a:rPr lang="en-US" dirty="0" smtClean="0"/>
            </a:br>
            <a:r>
              <a:rPr lang="en-US" dirty="0" smtClean="0"/>
              <a:t>Two lines maximum</a:t>
            </a:r>
            <a:endParaRPr lang="en-US" dirty="0"/>
          </a:p>
        </p:txBody>
      </p:sp>
    </p:spTree>
    <p:extLst>
      <p:ext uri="{BB962C8B-B14F-4D97-AF65-F5344CB8AC3E}">
        <p14:creationId xmlns:p14="http://schemas.microsoft.com/office/powerpoint/2010/main" val="144860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2412534" y="4724400"/>
            <a:ext cx="6400800" cy="1752600"/>
          </a:xfrm>
        </p:spPr>
        <p:txBody>
          <a:bodyPr>
            <a:normAutofit/>
          </a:bodyPr>
          <a:lstStyle>
            <a:lvl1pPr marL="0" indent="0" algn="l">
              <a:buNone/>
              <a:defRPr sz="180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Author/speaker</a:t>
            </a:r>
          </a:p>
          <a:p>
            <a:r>
              <a:rPr lang="en-US" dirty="0" smtClean="0"/>
              <a:t>Date</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Title Placeholder 1"/>
          <p:cNvSpPr>
            <a:spLocks noGrp="1"/>
          </p:cNvSpPr>
          <p:nvPr>
            <p:ph type="title" hasCustomPrompt="1"/>
          </p:nvPr>
        </p:nvSpPr>
        <p:spPr>
          <a:xfrm>
            <a:off x="2390775" y="1570038"/>
            <a:ext cx="8229600" cy="1477962"/>
          </a:xfrm>
          <a:prstGeom prst="rect">
            <a:avLst/>
          </a:prstGeom>
        </p:spPr>
        <p:txBody>
          <a:bodyPr vert="horz" lIns="91440" tIns="45720" rIns="91440" bIns="45720" rtlCol="0" anchor="ctr">
            <a:normAutofit/>
          </a:bodyPr>
          <a:lstStyle>
            <a:lvl1pPr>
              <a:defRPr baseline="0">
                <a:solidFill>
                  <a:srgbClr val="00AB4E"/>
                </a:solidFill>
              </a:defRPr>
            </a:lvl1pPr>
          </a:lstStyle>
          <a:p>
            <a:r>
              <a:rPr lang="en-US" dirty="0" smtClean="0"/>
              <a:t>Insert your title here</a:t>
            </a:r>
            <a:br>
              <a:rPr lang="en-US" dirty="0" smtClean="0"/>
            </a:br>
            <a:r>
              <a:rPr lang="en-US" dirty="0" smtClean="0"/>
              <a:t>Two lines maximum</a:t>
            </a:r>
            <a:endParaRPr lang="en-US" dirty="0"/>
          </a:p>
        </p:txBody>
      </p:sp>
    </p:spTree>
    <p:extLst>
      <p:ext uri="{BB962C8B-B14F-4D97-AF65-F5344CB8AC3E}">
        <p14:creationId xmlns:p14="http://schemas.microsoft.com/office/powerpoint/2010/main" val="14611902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90154C8-A891-4778-96DA-1C8474D0A1D6}" type="datetime1">
              <a:rPr lang="en-US" smtClean="0"/>
              <a:t>11/13/2015</a:t>
            </a:fld>
            <a:endParaRPr lang="en-US" dirty="0"/>
          </a:p>
        </p:txBody>
      </p:sp>
      <p:sp>
        <p:nvSpPr>
          <p:cNvPr id="5" name="Footer Placeholder 4"/>
          <p:cNvSpPr>
            <a:spLocks noGrp="1"/>
          </p:cNvSpPr>
          <p:nvPr>
            <p:ph type="ftr" sz="quarter" idx="11"/>
          </p:nvPr>
        </p:nvSpPr>
        <p:spPr/>
        <p:txBody>
          <a:bodyPr/>
          <a:lstStyle/>
          <a:p>
            <a:r>
              <a:rPr lang="en-US" smtClean="0"/>
              <a:t>Nov 2015</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8" name="Content Placeholder 2"/>
          <p:cNvSpPr>
            <a:spLocks noGrp="1"/>
          </p:cNvSpPr>
          <p:nvPr>
            <p:ph idx="1"/>
          </p:nvPr>
        </p:nvSpPr>
        <p:spPr>
          <a:xfrm>
            <a:off x="797390" y="1913467"/>
            <a:ext cx="7838610" cy="4035813"/>
          </a:xfrm>
        </p:spPr>
        <p:txBody>
          <a:bodyPr>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10" name="Title Placeholder 1"/>
          <p:cNvSpPr>
            <a:spLocks noGrp="1"/>
          </p:cNvSpPr>
          <p:nvPr>
            <p:ph type="title" hasCustomPrompt="1"/>
          </p:nvPr>
        </p:nvSpPr>
        <p:spPr>
          <a:xfrm>
            <a:off x="795556" y="288022"/>
            <a:ext cx="8229600" cy="1477962"/>
          </a:xfrm>
          <a:prstGeom prst="rect">
            <a:avLst/>
          </a:prstGeom>
        </p:spPr>
        <p:txBody>
          <a:bodyPr vert="horz" lIns="91440" tIns="45720" rIns="91440" bIns="45720" rtlCol="0" anchor="ctr">
            <a:normAutofit/>
          </a:bodyPr>
          <a:lstStyle>
            <a:lvl1pPr>
              <a:defRPr baseline="0">
                <a:solidFill>
                  <a:srgbClr val="00AB4E"/>
                </a:solidFill>
              </a:defRPr>
            </a:lvl1pPr>
          </a:lstStyle>
          <a:p>
            <a:r>
              <a:rPr lang="en-US" dirty="0" smtClean="0"/>
              <a:t>Insert your title here</a:t>
            </a:r>
            <a:br>
              <a:rPr lang="en-US" dirty="0" smtClean="0"/>
            </a:br>
            <a:r>
              <a:rPr lang="en-US" dirty="0" smtClean="0"/>
              <a:t>Two lines maximum</a:t>
            </a:r>
            <a:endParaRPr lang="en-US" dirty="0"/>
          </a:p>
        </p:txBody>
      </p:sp>
    </p:spTree>
    <p:extLst>
      <p:ext uri="{BB962C8B-B14F-4D97-AF65-F5344CB8AC3E}">
        <p14:creationId xmlns:p14="http://schemas.microsoft.com/office/powerpoint/2010/main" val="19311860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9900" y="14351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432300" y="14351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C7616090-4AD7-4D34-8DB6-9F45BD12EA4A}" type="datetime1">
              <a:rPr lang="en-US" smtClean="0"/>
              <a:t>11/13/2015</a:t>
            </a:fld>
            <a:endParaRPr lang="en-GB" dirty="0"/>
          </a:p>
        </p:txBody>
      </p:sp>
      <p:sp>
        <p:nvSpPr>
          <p:cNvPr id="6" name="Footer Placeholder 5"/>
          <p:cNvSpPr>
            <a:spLocks noGrp="1"/>
          </p:cNvSpPr>
          <p:nvPr>
            <p:ph type="ftr" sz="quarter" idx="11"/>
          </p:nvPr>
        </p:nvSpPr>
        <p:spPr/>
        <p:txBody>
          <a:bodyPr/>
          <a:lstStyle>
            <a:lvl1pPr>
              <a:defRPr/>
            </a:lvl1pPr>
          </a:lstStyle>
          <a:p>
            <a:r>
              <a:rPr lang="en-GB" smtClean="0"/>
              <a:t>Nov 2015</a:t>
            </a:r>
            <a:endParaRPr lang="en-GB" dirty="0"/>
          </a:p>
        </p:txBody>
      </p:sp>
      <p:sp>
        <p:nvSpPr>
          <p:cNvPr id="7" name="Slide Number Placeholder 6"/>
          <p:cNvSpPr>
            <a:spLocks noGrp="1"/>
          </p:cNvSpPr>
          <p:nvPr>
            <p:ph type="sldNum" sz="quarter" idx="12"/>
          </p:nvPr>
        </p:nvSpPr>
        <p:spPr/>
        <p:txBody>
          <a:bodyPr/>
          <a:lstStyle>
            <a:lvl1pPr>
              <a:defRPr/>
            </a:lvl1pPr>
          </a:lstStyle>
          <a:p>
            <a:fld id="{E162DE3E-D811-43CC-8933-02E875AC9319}" type="slidenum">
              <a:rPr lang="en-GB"/>
              <a:pPr/>
              <a:t>‹#›</a:t>
            </a:fld>
            <a:endParaRPr lang="en-GB" dirty="0"/>
          </a:p>
        </p:txBody>
      </p:sp>
    </p:spTree>
    <p:extLst>
      <p:ext uri="{BB962C8B-B14F-4D97-AF65-F5344CB8AC3E}">
        <p14:creationId xmlns:p14="http://schemas.microsoft.com/office/powerpoint/2010/main" val="13522117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1182688" y="2017713"/>
            <a:ext cx="7772400" cy="4114800"/>
          </a:xfrm>
        </p:spPr>
        <p:txBody>
          <a:bodyPr/>
          <a:lstStyle/>
          <a:p>
            <a:endParaRPr lang="en-GB" dirty="0"/>
          </a:p>
        </p:txBody>
      </p:sp>
      <p:sp>
        <p:nvSpPr>
          <p:cNvPr id="4" name="Date Placeholder 3"/>
          <p:cNvSpPr>
            <a:spLocks noGrp="1"/>
          </p:cNvSpPr>
          <p:nvPr>
            <p:ph type="dt" sz="half" idx="10"/>
          </p:nvPr>
        </p:nvSpPr>
        <p:spPr>
          <a:xfrm>
            <a:off x="1162050" y="6243638"/>
            <a:ext cx="1905000" cy="457200"/>
          </a:xfrm>
        </p:spPr>
        <p:txBody>
          <a:bodyPr/>
          <a:lstStyle>
            <a:lvl1pPr>
              <a:defRPr/>
            </a:lvl1pPr>
          </a:lstStyle>
          <a:p>
            <a:fld id="{EAF1D8D9-AF1E-4F05-B2B3-76124C381C89}" type="datetime1">
              <a:rPr lang="en-US" smtClean="0"/>
              <a:t>11/13/2015</a:t>
            </a:fld>
            <a:endParaRPr lang="en-GB" dirty="0"/>
          </a:p>
        </p:txBody>
      </p:sp>
      <p:sp>
        <p:nvSpPr>
          <p:cNvPr id="5" name="Footer Placeholder 4"/>
          <p:cNvSpPr>
            <a:spLocks noGrp="1"/>
          </p:cNvSpPr>
          <p:nvPr>
            <p:ph type="ftr" sz="quarter" idx="11"/>
          </p:nvPr>
        </p:nvSpPr>
        <p:spPr>
          <a:xfrm>
            <a:off x="3657600" y="6243638"/>
            <a:ext cx="2895600" cy="457200"/>
          </a:xfrm>
        </p:spPr>
        <p:txBody>
          <a:bodyPr/>
          <a:lstStyle>
            <a:lvl1pPr>
              <a:defRPr/>
            </a:lvl1pPr>
          </a:lstStyle>
          <a:p>
            <a:r>
              <a:rPr lang="en-GB" smtClean="0"/>
              <a:t>Nov 2015</a:t>
            </a:r>
            <a:endParaRPr lang="en-GB" dirty="0"/>
          </a:p>
        </p:txBody>
      </p:sp>
      <p:sp>
        <p:nvSpPr>
          <p:cNvPr id="6" name="Slide Number Placeholder 5"/>
          <p:cNvSpPr>
            <a:spLocks noGrp="1"/>
          </p:cNvSpPr>
          <p:nvPr>
            <p:ph type="sldNum" sz="quarter" idx="12"/>
          </p:nvPr>
        </p:nvSpPr>
        <p:spPr>
          <a:xfrm>
            <a:off x="7042150" y="6243638"/>
            <a:ext cx="1905000" cy="457200"/>
          </a:xfrm>
        </p:spPr>
        <p:txBody>
          <a:bodyPr/>
          <a:lstStyle>
            <a:lvl1pPr>
              <a:defRPr/>
            </a:lvl1pPr>
          </a:lstStyle>
          <a:p>
            <a:fld id="{F91DB384-7C09-4571-8B10-D5B0670D43F1}" type="slidenum">
              <a:rPr lang="en-GB"/>
              <a:pPr/>
              <a:t>‹#›</a:t>
            </a:fld>
            <a:endParaRPr lang="en-GB" dirty="0"/>
          </a:p>
        </p:txBody>
      </p:sp>
    </p:spTree>
    <p:extLst>
      <p:ext uri="{BB962C8B-B14F-4D97-AF65-F5344CB8AC3E}">
        <p14:creationId xmlns:p14="http://schemas.microsoft.com/office/powerpoint/2010/main" val="1560876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white">
    <p:bg>
      <p:bgPr>
        <a:solidFill>
          <a:schemeClr val="bg1"/>
        </a:solidFill>
        <a:effectLst/>
      </p:bgPr>
    </p:bg>
    <p:spTree>
      <p:nvGrpSpPr>
        <p:cNvPr id="1" name=""/>
        <p:cNvGrpSpPr/>
        <p:nvPr/>
      </p:nvGrpSpPr>
      <p:grpSpPr>
        <a:xfrm>
          <a:off x="0" y="0"/>
          <a:ext cx="0" cy="0"/>
          <a:chOff x="0" y="0"/>
          <a:chExt cx="0" cy="0"/>
        </a:xfrm>
      </p:grpSpPr>
      <p:sp>
        <p:nvSpPr>
          <p:cNvPr id="9" name="Title Placeholder 1"/>
          <p:cNvSpPr>
            <a:spLocks noGrp="1"/>
          </p:cNvSpPr>
          <p:nvPr>
            <p:ph type="title" hasCustomPrompt="1"/>
          </p:nvPr>
        </p:nvSpPr>
        <p:spPr>
          <a:xfrm>
            <a:off x="685800" y="1828800"/>
            <a:ext cx="5257800" cy="1477962"/>
          </a:xfrm>
          <a:prstGeom prst="rect">
            <a:avLst/>
          </a:prstGeom>
        </p:spPr>
        <p:txBody>
          <a:bodyPr vert="horz" lIns="0" tIns="0" rIns="0" bIns="0" rtlCol="0" anchor="ctr">
            <a:noAutofit/>
          </a:bodyPr>
          <a:lstStyle>
            <a:lvl1pPr>
              <a:defRPr baseline="0">
                <a:solidFill>
                  <a:schemeClr val="accent1"/>
                </a:solidFill>
              </a:defRPr>
            </a:lvl1pPr>
          </a:lstStyle>
          <a:p>
            <a:r>
              <a:rPr lang="en-US" dirty="0" smtClean="0"/>
              <a:t>Insert your title here</a:t>
            </a:r>
            <a:br>
              <a:rPr lang="en-US" dirty="0" smtClean="0"/>
            </a:br>
            <a:r>
              <a:rPr lang="en-US" dirty="0" smtClean="0"/>
              <a:t>Two lines maximum</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00" y="5562600"/>
            <a:ext cx="1094442" cy="633559"/>
          </a:xfrm>
          <a:prstGeom prst="rect">
            <a:avLst/>
          </a:prstGeom>
        </p:spPr>
      </p:pic>
      <p:sp>
        <p:nvSpPr>
          <p:cNvPr id="3" name="Subtitle 2"/>
          <p:cNvSpPr>
            <a:spLocks noGrp="1"/>
          </p:cNvSpPr>
          <p:nvPr>
            <p:ph type="subTitle" idx="1" hasCustomPrompt="1"/>
          </p:nvPr>
        </p:nvSpPr>
        <p:spPr>
          <a:xfrm>
            <a:off x="685800" y="3609655"/>
            <a:ext cx="5257800" cy="1752600"/>
          </a:xfrm>
        </p:spPr>
        <p:txBody>
          <a:bodyPr lIns="0" tIns="0" rIns="0" bIns="0">
            <a:normAutofit/>
          </a:bodyPr>
          <a:lstStyle>
            <a:lvl1pPr marL="0" indent="0" algn="l">
              <a:buNone/>
              <a:defRPr sz="180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Author/speaker</a:t>
            </a:r>
          </a:p>
          <a:p>
            <a:r>
              <a:rPr lang="en-US" dirty="0" smtClean="0"/>
              <a:t>Date</a:t>
            </a:r>
            <a:endParaRPr lang="en-US" dirty="0"/>
          </a:p>
        </p:txBody>
      </p:sp>
      <p:grpSp>
        <p:nvGrpSpPr>
          <p:cNvPr id="13" name="Group 12"/>
          <p:cNvGrpSpPr/>
          <p:nvPr userDrawn="1"/>
        </p:nvGrpSpPr>
        <p:grpSpPr>
          <a:xfrm>
            <a:off x="7339108" y="5543596"/>
            <a:ext cx="1207617" cy="699348"/>
            <a:chOff x="307975" y="-380998"/>
            <a:chExt cx="8528050" cy="4938708"/>
          </a:xfrm>
        </p:grpSpPr>
        <p:sp>
          <p:nvSpPr>
            <p:cNvPr id="14" name="Freeform 13"/>
            <p:cNvSpPr>
              <a:spLocks noEditPoints="1"/>
            </p:cNvSpPr>
            <p:nvPr userDrawn="1"/>
          </p:nvSpPr>
          <p:spPr bwMode="auto">
            <a:xfrm>
              <a:off x="307975" y="735011"/>
              <a:ext cx="2613024" cy="3822699"/>
            </a:xfrm>
            <a:custGeom>
              <a:avLst/>
              <a:gdLst>
                <a:gd name="T0" fmla="*/ 118 w 232"/>
                <a:gd name="T1" fmla="*/ 0 h 339"/>
                <a:gd name="T2" fmla="*/ 19 w 232"/>
                <a:gd name="T3" fmla="*/ 24 h 339"/>
                <a:gd name="T4" fmla="*/ 19 w 232"/>
                <a:gd name="T5" fmla="*/ 62 h 339"/>
                <a:gd name="T6" fmla="*/ 110 w 232"/>
                <a:gd name="T7" fmla="*/ 35 h 339"/>
                <a:gd name="T8" fmla="*/ 182 w 232"/>
                <a:gd name="T9" fmla="*/ 100 h 339"/>
                <a:gd name="T10" fmla="*/ 182 w 232"/>
                <a:gd name="T11" fmla="*/ 126 h 339"/>
                <a:gd name="T12" fmla="*/ 0 w 232"/>
                <a:gd name="T13" fmla="*/ 236 h 339"/>
                <a:gd name="T14" fmla="*/ 124 w 232"/>
                <a:gd name="T15" fmla="*/ 339 h 339"/>
                <a:gd name="T16" fmla="*/ 232 w 232"/>
                <a:gd name="T17" fmla="*/ 316 h 339"/>
                <a:gd name="T18" fmla="*/ 232 w 232"/>
                <a:gd name="T19" fmla="*/ 106 h 339"/>
                <a:gd name="T20" fmla="*/ 118 w 232"/>
                <a:gd name="T21" fmla="*/ 0 h 339"/>
                <a:gd name="T22" fmla="*/ 182 w 232"/>
                <a:gd name="T23" fmla="*/ 297 h 339"/>
                <a:gd name="T24" fmla="*/ 128 w 232"/>
                <a:gd name="T25" fmla="*/ 308 h 339"/>
                <a:gd name="T26" fmla="*/ 51 w 232"/>
                <a:gd name="T27" fmla="*/ 235 h 339"/>
                <a:gd name="T28" fmla="*/ 182 w 232"/>
                <a:gd name="T29" fmla="*/ 157 h 339"/>
                <a:gd name="T30" fmla="*/ 182 w 232"/>
                <a:gd name="T31" fmla="*/ 297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2" h="339">
                  <a:moveTo>
                    <a:pt x="118" y="0"/>
                  </a:moveTo>
                  <a:cubicBezTo>
                    <a:pt x="73" y="0"/>
                    <a:pt x="37" y="14"/>
                    <a:pt x="19" y="24"/>
                  </a:cubicBezTo>
                  <a:cubicBezTo>
                    <a:pt x="19" y="62"/>
                    <a:pt x="19" y="62"/>
                    <a:pt x="19" y="62"/>
                  </a:cubicBezTo>
                  <a:cubicBezTo>
                    <a:pt x="37" y="52"/>
                    <a:pt x="78" y="35"/>
                    <a:pt x="110" y="35"/>
                  </a:cubicBezTo>
                  <a:cubicBezTo>
                    <a:pt x="151" y="35"/>
                    <a:pt x="182" y="50"/>
                    <a:pt x="182" y="100"/>
                  </a:cubicBezTo>
                  <a:cubicBezTo>
                    <a:pt x="182" y="126"/>
                    <a:pt x="182" y="126"/>
                    <a:pt x="182" y="126"/>
                  </a:cubicBezTo>
                  <a:cubicBezTo>
                    <a:pt x="77" y="126"/>
                    <a:pt x="0" y="150"/>
                    <a:pt x="0" y="236"/>
                  </a:cubicBezTo>
                  <a:cubicBezTo>
                    <a:pt x="0" y="296"/>
                    <a:pt x="39" y="339"/>
                    <a:pt x="124" y="339"/>
                  </a:cubicBezTo>
                  <a:cubicBezTo>
                    <a:pt x="169" y="339"/>
                    <a:pt x="207" y="330"/>
                    <a:pt x="232" y="316"/>
                  </a:cubicBezTo>
                  <a:cubicBezTo>
                    <a:pt x="232" y="106"/>
                    <a:pt x="232" y="106"/>
                    <a:pt x="232" y="106"/>
                  </a:cubicBezTo>
                  <a:cubicBezTo>
                    <a:pt x="232" y="26"/>
                    <a:pt x="178" y="0"/>
                    <a:pt x="118" y="0"/>
                  </a:cubicBezTo>
                  <a:close/>
                  <a:moveTo>
                    <a:pt x="182" y="297"/>
                  </a:moveTo>
                  <a:cubicBezTo>
                    <a:pt x="169" y="304"/>
                    <a:pt x="149" y="308"/>
                    <a:pt x="128" y="308"/>
                  </a:cubicBezTo>
                  <a:cubicBezTo>
                    <a:pt x="80" y="308"/>
                    <a:pt x="51" y="282"/>
                    <a:pt x="51" y="235"/>
                  </a:cubicBezTo>
                  <a:cubicBezTo>
                    <a:pt x="51" y="169"/>
                    <a:pt x="100" y="157"/>
                    <a:pt x="182" y="157"/>
                  </a:cubicBezTo>
                  <a:lnTo>
                    <a:pt x="182" y="297"/>
                  </a:lnTo>
                  <a:close/>
                </a:path>
              </a:pathLst>
            </a:custGeom>
            <a:solidFill>
              <a:srgbClr val="00AB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6" name="Freeform 7"/>
            <p:cNvSpPr>
              <a:spLocks/>
            </p:cNvSpPr>
            <p:nvPr userDrawn="1"/>
          </p:nvSpPr>
          <p:spPr bwMode="auto">
            <a:xfrm>
              <a:off x="6223001" y="-380998"/>
              <a:ext cx="2613024" cy="4927593"/>
            </a:xfrm>
            <a:custGeom>
              <a:avLst/>
              <a:gdLst>
                <a:gd name="T0" fmla="*/ 163 w 232"/>
                <a:gd name="T1" fmla="*/ 402 h 437"/>
                <a:gd name="T2" fmla="*/ 88 w 232"/>
                <a:gd name="T3" fmla="*/ 337 h 437"/>
                <a:gd name="T4" fmla="*/ 88 w 232"/>
                <a:gd name="T5" fmla="*/ 0 h 437"/>
                <a:gd name="T6" fmla="*/ 37 w 232"/>
                <a:gd name="T7" fmla="*/ 17 h 437"/>
                <a:gd name="T8" fmla="*/ 38 w 232"/>
                <a:gd name="T9" fmla="*/ 104 h 437"/>
                <a:gd name="T10" fmla="*/ 0 w 232"/>
                <a:gd name="T11" fmla="*/ 104 h 437"/>
                <a:gd name="T12" fmla="*/ 0 w 232"/>
                <a:gd name="T13" fmla="*/ 138 h 437"/>
                <a:gd name="T14" fmla="*/ 38 w 232"/>
                <a:gd name="T15" fmla="*/ 138 h 437"/>
                <a:gd name="T16" fmla="*/ 38 w 232"/>
                <a:gd name="T17" fmla="*/ 331 h 437"/>
                <a:gd name="T18" fmla="*/ 152 w 232"/>
                <a:gd name="T19" fmla="*/ 437 h 437"/>
                <a:gd name="T20" fmla="*/ 232 w 232"/>
                <a:gd name="T21" fmla="*/ 422 h 437"/>
                <a:gd name="T22" fmla="*/ 232 w 232"/>
                <a:gd name="T23" fmla="*/ 384 h 437"/>
                <a:gd name="T24" fmla="*/ 163 w 232"/>
                <a:gd name="T25" fmla="*/ 402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2" h="437">
                  <a:moveTo>
                    <a:pt x="163" y="402"/>
                  </a:moveTo>
                  <a:cubicBezTo>
                    <a:pt x="122" y="402"/>
                    <a:pt x="88" y="388"/>
                    <a:pt x="88" y="337"/>
                  </a:cubicBezTo>
                  <a:cubicBezTo>
                    <a:pt x="88" y="0"/>
                    <a:pt x="88" y="0"/>
                    <a:pt x="88" y="0"/>
                  </a:cubicBezTo>
                  <a:cubicBezTo>
                    <a:pt x="37" y="17"/>
                    <a:pt x="37" y="17"/>
                    <a:pt x="37" y="17"/>
                  </a:cubicBezTo>
                  <a:cubicBezTo>
                    <a:pt x="38" y="104"/>
                    <a:pt x="38" y="104"/>
                    <a:pt x="38" y="104"/>
                  </a:cubicBezTo>
                  <a:cubicBezTo>
                    <a:pt x="0" y="104"/>
                    <a:pt x="0" y="104"/>
                    <a:pt x="0" y="104"/>
                  </a:cubicBezTo>
                  <a:cubicBezTo>
                    <a:pt x="0" y="138"/>
                    <a:pt x="0" y="138"/>
                    <a:pt x="0" y="138"/>
                  </a:cubicBezTo>
                  <a:cubicBezTo>
                    <a:pt x="38" y="138"/>
                    <a:pt x="38" y="138"/>
                    <a:pt x="38" y="138"/>
                  </a:cubicBezTo>
                  <a:cubicBezTo>
                    <a:pt x="38" y="331"/>
                    <a:pt x="38" y="331"/>
                    <a:pt x="38" y="331"/>
                  </a:cubicBezTo>
                  <a:cubicBezTo>
                    <a:pt x="38" y="411"/>
                    <a:pt x="91" y="437"/>
                    <a:pt x="152" y="437"/>
                  </a:cubicBezTo>
                  <a:cubicBezTo>
                    <a:pt x="181" y="437"/>
                    <a:pt x="207" y="431"/>
                    <a:pt x="232" y="422"/>
                  </a:cubicBezTo>
                  <a:cubicBezTo>
                    <a:pt x="232" y="384"/>
                    <a:pt x="232" y="384"/>
                    <a:pt x="232" y="384"/>
                  </a:cubicBezTo>
                  <a:cubicBezTo>
                    <a:pt x="207" y="394"/>
                    <a:pt x="184" y="402"/>
                    <a:pt x="163" y="402"/>
                  </a:cubicBezTo>
                  <a:close/>
                </a:path>
              </a:pathLst>
            </a:custGeom>
            <a:solidFill>
              <a:srgbClr val="00AB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7" name="Freeform 8"/>
            <p:cNvSpPr>
              <a:spLocks noEditPoints="1"/>
            </p:cNvSpPr>
            <p:nvPr userDrawn="1"/>
          </p:nvSpPr>
          <p:spPr bwMode="auto">
            <a:xfrm>
              <a:off x="3360735" y="735011"/>
              <a:ext cx="2625728" cy="3822699"/>
            </a:xfrm>
            <a:custGeom>
              <a:avLst/>
              <a:gdLst>
                <a:gd name="T0" fmla="*/ 118 w 233"/>
                <a:gd name="T1" fmla="*/ 0 h 339"/>
                <a:gd name="T2" fmla="*/ 19 w 233"/>
                <a:gd name="T3" fmla="*/ 24 h 339"/>
                <a:gd name="T4" fmla="*/ 19 w 233"/>
                <a:gd name="T5" fmla="*/ 61 h 339"/>
                <a:gd name="T6" fmla="*/ 110 w 233"/>
                <a:gd name="T7" fmla="*/ 35 h 339"/>
                <a:gd name="T8" fmla="*/ 182 w 233"/>
                <a:gd name="T9" fmla="*/ 99 h 339"/>
                <a:gd name="T10" fmla="*/ 182 w 233"/>
                <a:gd name="T11" fmla="*/ 125 h 339"/>
                <a:gd name="T12" fmla="*/ 0 w 233"/>
                <a:gd name="T13" fmla="*/ 236 h 339"/>
                <a:gd name="T14" fmla="*/ 124 w 233"/>
                <a:gd name="T15" fmla="*/ 339 h 339"/>
                <a:gd name="T16" fmla="*/ 233 w 233"/>
                <a:gd name="T17" fmla="*/ 315 h 339"/>
                <a:gd name="T18" fmla="*/ 232 w 233"/>
                <a:gd name="T19" fmla="*/ 105 h 339"/>
                <a:gd name="T20" fmla="*/ 118 w 233"/>
                <a:gd name="T21" fmla="*/ 0 h 339"/>
                <a:gd name="T22" fmla="*/ 182 w 233"/>
                <a:gd name="T23" fmla="*/ 297 h 339"/>
                <a:gd name="T24" fmla="*/ 129 w 233"/>
                <a:gd name="T25" fmla="*/ 308 h 339"/>
                <a:gd name="T26" fmla="*/ 51 w 233"/>
                <a:gd name="T27" fmla="*/ 235 h 339"/>
                <a:gd name="T28" fmla="*/ 182 w 233"/>
                <a:gd name="T29" fmla="*/ 156 h 339"/>
                <a:gd name="T30" fmla="*/ 182 w 233"/>
                <a:gd name="T31" fmla="*/ 297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3" h="339">
                  <a:moveTo>
                    <a:pt x="118" y="0"/>
                  </a:moveTo>
                  <a:cubicBezTo>
                    <a:pt x="74" y="0"/>
                    <a:pt x="38" y="14"/>
                    <a:pt x="19" y="24"/>
                  </a:cubicBezTo>
                  <a:cubicBezTo>
                    <a:pt x="19" y="61"/>
                    <a:pt x="19" y="61"/>
                    <a:pt x="19" y="61"/>
                  </a:cubicBezTo>
                  <a:cubicBezTo>
                    <a:pt x="37" y="51"/>
                    <a:pt x="79" y="35"/>
                    <a:pt x="110" y="35"/>
                  </a:cubicBezTo>
                  <a:cubicBezTo>
                    <a:pt x="152" y="35"/>
                    <a:pt x="182" y="49"/>
                    <a:pt x="182" y="99"/>
                  </a:cubicBezTo>
                  <a:cubicBezTo>
                    <a:pt x="182" y="125"/>
                    <a:pt x="182" y="125"/>
                    <a:pt x="182" y="125"/>
                  </a:cubicBezTo>
                  <a:cubicBezTo>
                    <a:pt x="77" y="125"/>
                    <a:pt x="0" y="149"/>
                    <a:pt x="0" y="236"/>
                  </a:cubicBezTo>
                  <a:cubicBezTo>
                    <a:pt x="0" y="296"/>
                    <a:pt x="40" y="339"/>
                    <a:pt x="124" y="339"/>
                  </a:cubicBezTo>
                  <a:cubicBezTo>
                    <a:pt x="170" y="338"/>
                    <a:pt x="208" y="329"/>
                    <a:pt x="233" y="315"/>
                  </a:cubicBezTo>
                  <a:cubicBezTo>
                    <a:pt x="232" y="105"/>
                    <a:pt x="232" y="105"/>
                    <a:pt x="232" y="105"/>
                  </a:cubicBezTo>
                  <a:cubicBezTo>
                    <a:pt x="232" y="25"/>
                    <a:pt x="179" y="0"/>
                    <a:pt x="118" y="0"/>
                  </a:cubicBezTo>
                  <a:close/>
                  <a:moveTo>
                    <a:pt x="182" y="297"/>
                  </a:moveTo>
                  <a:cubicBezTo>
                    <a:pt x="169" y="304"/>
                    <a:pt x="149" y="308"/>
                    <a:pt x="129" y="308"/>
                  </a:cubicBezTo>
                  <a:cubicBezTo>
                    <a:pt x="80" y="308"/>
                    <a:pt x="51" y="282"/>
                    <a:pt x="51" y="235"/>
                  </a:cubicBezTo>
                  <a:cubicBezTo>
                    <a:pt x="51" y="169"/>
                    <a:pt x="100" y="156"/>
                    <a:pt x="182" y="156"/>
                  </a:cubicBezTo>
                  <a:lnTo>
                    <a:pt x="182" y="297"/>
                  </a:lnTo>
                  <a:close/>
                </a:path>
              </a:pathLst>
            </a:custGeom>
            <a:solidFill>
              <a:srgbClr val="00AB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8" name="Freeform 9"/>
            <p:cNvSpPr>
              <a:spLocks/>
            </p:cNvSpPr>
            <p:nvPr userDrawn="1"/>
          </p:nvSpPr>
          <p:spPr bwMode="auto">
            <a:xfrm>
              <a:off x="7439022" y="792163"/>
              <a:ext cx="1385887" cy="382584"/>
            </a:xfrm>
            <a:custGeom>
              <a:avLst/>
              <a:gdLst>
                <a:gd name="T0" fmla="*/ 0 w 873"/>
                <a:gd name="T1" fmla="*/ 0 h 241"/>
                <a:gd name="T2" fmla="*/ 0 w 873"/>
                <a:gd name="T3" fmla="*/ 241 h 241"/>
                <a:gd name="T4" fmla="*/ 873 w 873"/>
                <a:gd name="T5" fmla="*/ 234 h 241"/>
                <a:gd name="T6" fmla="*/ 873 w 873"/>
                <a:gd name="T7" fmla="*/ 0 h 241"/>
                <a:gd name="T8" fmla="*/ 0 w 873"/>
                <a:gd name="T9" fmla="*/ 0 h 241"/>
              </a:gdLst>
              <a:ahLst/>
              <a:cxnLst>
                <a:cxn ang="0">
                  <a:pos x="T0" y="T1"/>
                </a:cxn>
                <a:cxn ang="0">
                  <a:pos x="T2" y="T3"/>
                </a:cxn>
                <a:cxn ang="0">
                  <a:pos x="T4" y="T5"/>
                </a:cxn>
                <a:cxn ang="0">
                  <a:pos x="T6" y="T7"/>
                </a:cxn>
                <a:cxn ang="0">
                  <a:pos x="T8" y="T9"/>
                </a:cxn>
              </a:cxnLst>
              <a:rect l="0" t="0" r="r" b="b"/>
              <a:pathLst>
                <a:path w="873" h="241">
                  <a:moveTo>
                    <a:pt x="0" y="0"/>
                  </a:moveTo>
                  <a:lnTo>
                    <a:pt x="0" y="241"/>
                  </a:lnTo>
                  <a:lnTo>
                    <a:pt x="873" y="234"/>
                  </a:lnTo>
                  <a:lnTo>
                    <a:pt x="873" y="0"/>
                  </a:lnTo>
                  <a:lnTo>
                    <a:pt x="0" y="0"/>
                  </a:lnTo>
                  <a:close/>
                </a:path>
              </a:pathLst>
            </a:custGeom>
            <a:solidFill>
              <a:srgbClr val="00AB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9" name="Freeform 10"/>
            <p:cNvSpPr>
              <a:spLocks/>
            </p:cNvSpPr>
            <p:nvPr userDrawn="1"/>
          </p:nvSpPr>
          <p:spPr bwMode="auto">
            <a:xfrm>
              <a:off x="7439022" y="1422400"/>
              <a:ext cx="1397003" cy="384173"/>
            </a:xfrm>
            <a:custGeom>
              <a:avLst/>
              <a:gdLst>
                <a:gd name="T0" fmla="*/ 0 w 880"/>
                <a:gd name="T1" fmla="*/ 242 h 242"/>
                <a:gd name="T2" fmla="*/ 880 w 880"/>
                <a:gd name="T3" fmla="*/ 235 h 242"/>
                <a:gd name="T4" fmla="*/ 880 w 880"/>
                <a:gd name="T5" fmla="*/ 0 h 242"/>
                <a:gd name="T6" fmla="*/ 0 w 880"/>
                <a:gd name="T7" fmla="*/ 0 h 242"/>
                <a:gd name="T8" fmla="*/ 0 w 880"/>
                <a:gd name="T9" fmla="*/ 242 h 242"/>
              </a:gdLst>
              <a:ahLst/>
              <a:cxnLst>
                <a:cxn ang="0">
                  <a:pos x="T0" y="T1"/>
                </a:cxn>
                <a:cxn ang="0">
                  <a:pos x="T2" y="T3"/>
                </a:cxn>
                <a:cxn ang="0">
                  <a:pos x="T4" y="T5"/>
                </a:cxn>
                <a:cxn ang="0">
                  <a:pos x="T6" y="T7"/>
                </a:cxn>
                <a:cxn ang="0">
                  <a:pos x="T8" y="T9"/>
                </a:cxn>
              </a:cxnLst>
              <a:rect l="0" t="0" r="r" b="b"/>
              <a:pathLst>
                <a:path w="880" h="242">
                  <a:moveTo>
                    <a:pt x="0" y="242"/>
                  </a:moveTo>
                  <a:lnTo>
                    <a:pt x="880" y="235"/>
                  </a:lnTo>
                  <a:lnTo>
                    <a:pt x="880" y="0"/>
                  </a:lnTo>
                  <a:lnTo>
                    <a:pt x="0" y="0"/>
                  </a:lnTo>
                  <a:lnTo>
                    <a:pt x="0" y="242"/>
                  </a:lnTo>
                  <a:close/>
                </a:path>
              </a:pathLst>
            </a:custGeom>
            <a:solidFill>
              <a:srgbClr val="00AB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 name="Freeform 11"/>
            <p:cNvSpPr>
              <a:spLocks noEditPoints="1"/>
            </p:cNvSpPr>
            <p:nvPr userDrawn="1"/>
          </p:nvSpPr>
          <p:spPr bwMode="auto">
            <a:xfrm>
              <a:off x="307975" y="735011"/>
              <a:ext cx="2613024" cy="3822699"/>
            </a:xfrm>
            <a:custGeom>
              <a:avLst/>
              <a:gdLst>
                <a:gd name="T0" fmla="*/ 118 w 232"/>
                <a:gd name="T1" fmla="*/ 0 h 339"/>
                <a:gd name="T2" fmla="*/ 19 w 232"/>
                <a:gd name="T3" fmla="*/ 24 h 339"/>
                <a:gd name="T4" fmla="*/ 19 w 232"/>
                <a:gd name="T5" fmla="*/ 62 h 339"/>
                <a:gd name="T6" fmla="*/ 110 w 232"/>
                <a:gd name="T7" fmla="*/ 35 h 339"/>
                <a:gd name="T8" fmla="*/ 182 w 232"/>
                <a:gd name="T9" fmla="*/ 100 h 339"/>
                <a:gd name="T10" fmla="*/ 182 w 232"/>
                <a:gd name="T11" fmla="*/ 126 h 339"/>
                <a:gd name="T12" fmla="*/ 0 w 232"/>
                <a:gd name="T13" fmla="*/ 236 h 339"/>
                <a:gd name="T14" fmla="*/ 124 w 232"/>
                <a:gd name="T15" fmla="*/ 339 h 339"/>
                <a:gd name="T16" fmla="*/ 232 w 232"/>
                <a:gd name="T17" fmla="*/ 316 h 339"/>
                <a:gd name="T18" fmla="*/ 232 w 232"/>
                <a:gd name="T19" fmla="*/ 106 h 339"/>
                <a:gd name="T20" fmla="*/ 118 w 232"/>
                <a:gd name="T21" fmla="*/ 0 h 339"/>
                <a:gd name="T22" fmla="*/ 182 w 232"/>
                <a:gd name="T23" fmla="*/ 297 h 339"/>
                <a:gd name="T24" fmla="*/ 128 w 232"/>
                <a:gd name="T25" fmla="*/ 308 h 339"/>
                <a:gd name="T26" fmla="*/ 51 w 232"/>
                <a:gd name="T27" fmla="*/ 235 h 339"/>
                <a:gd name="T28" fmla="*/ 182 w 232"/>
                <a:gd name="T29" fmla="*/ 157 h 339"/>
                <a:gd name="T30" fmla="*/ 182 w 232"/>
                <a:gd name="T31" fmla="*/ 297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2" h="339">
                  <a:moveTo>
                    <a:pt x="118" y="0"/>
                  </a:moveTo>
                  <a:cubicBezTo>
                    <a:pt x="73" y="0"/>
                    <a:pt x="37" y="14"/>
                    <a:pt x="19" y="24"/>
                  </a:cubicBezTo>
                  <a:cubicBezTo>
                    <a:pt x="19" y="62"/>
                    <a:pt x="19" y="62"/>
                    <a:pt x="19" y="62"/>
                  </a:cubicBezTo>
                  <a:cubicBezTo>
                    <a:pt x="37" y="52"/>
                    <a:pt x="78" y="35"/>
                    <a:pt x="110" y="35"/>
                  </a:cubicBezTo>
                  <a:cubicBezTo>
                    <a:pt x="151" y="35"/>
                    <a:pt x="182" y="50"/>
                    <a:pt x="182" y="100"/>
                  </a:cubicBezTo>
                  <a:cubicBezTo>
                    <a:pt x="182" y="126"/>
                    <a:pt x="182" y="126"/>
                    <a:pt x="182" y="126"/>
                  </a:cubicBezTo>
                  <a:cubicBezTo>
                    <a:pt x="77" y="126"/>
                    <a:pt x="0" y="150"/>
                    <a:pt x="0" y="236"/>
                  </a:cubicBezTo>
                  <a:cubicBezTo>
                    <a:pt x="0" y="296"/>
                    <a:pt x="39" y="339"/>
                    <a:pt x="124" y="339"/>
                  </a:cubicBezTo>
                  <a:cubicBezTo>
                    <a:pt x="169" y="339"/>
                    <a:pt x="207" y="330"/>
                    <a:pt x="232" y="316"/>
                  </a:cubicBezTo>
                  <a:cubicBezTo>
                    <a:pt x="232" y="106"/>
                    <a:pt x="232" y="106"/>
                    <a:pt x="232" y="106"/>
                  </a:cubicBezTo>
                  <a:cubicBezTo>
                    <a:pt x="232" y="26"/>
                    <a:pt x="178" y="0"/>
                    <a:pt x="118" y="0"/>
                  </a:cubicBezTo>
                  <a:close/>
                  <a:moveTo>
                    <a:pt x="182" y="297"/>
                  </a:moveTo>
                  <a:cubicBezTo>
                    <a:pt x="169" y="304"/>
                    <a:pt x="149" y="308"/>
                    <a:pt x="128" y="308"/>
                  </a:cubicBezTo>
                  <a:cubicBezTo>
                    <a:pt x="80" y="308"/>
                    <a:pt x="51" y="282"/>
                    <a:pt x="51" y="235"/>
                  </a:cubicBezTo>
                  <a:cubicBezTo>
                    <a:pt x="51" y="169"/>
                    <a:pt x="100" y="157"/>
                    <a:pt x="182" y="157"/>
                  </a:cubicBezTo>
                  <a:lnTo>
                    <a:pt x="182" y="297"/>
                  </a:lnTo>
                  <a:close/>
                </a:path>
              </a:pathLst>
            </a:custGeom>
            <a:solidFill>
              <a:srgbClr val="00AB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1" name="Freeform 12"/>
            <p:cNvSpPr>
              <a:spLocks/>
            </p:cNvSpPr>
            <p:nvPr userDrawn="1"/>
          </p:nvSpPr>
          <p:spPr bwMode="auto">
            <a:xfrm>
              <a:off x="6223001" y="-380998"/>
              <a:ext cx="2613024" cy="4927593"/>
            </a:xfrm>
            <a:custGeom>
              <a:avLst/>
              <a:gdLst>
                <a:gd name="T0" fmla="*/ 163 w 232"/>
                <a:gd name="T1" fmla="*/ 402 h 437"/>
                <a:gd name="T2" fmla="*/ 88 w 232"/>
                <a:gd name="T3" fmla="*/ 337 h 437"/>
                <a:gd name="T4" fmla="*/ 88 w 232"/>
                <a:gd name="T5" fmla="*/ 0 h 437"/>
                <a:gd name="T6" fmla="*/ 37 w 232"/>
                <a:gd name="T7" fmla="*/ 17 h 437"/>
                <a:gd name="T8" fmla="*/ 38 w 232"/>
                <a:gd name="T9" fmla="*/ 104 h 437"/>
                <a:gd name="T10" fmla="*/ 0 w 232"/>
                <a:gd name="T11" fmla="*/ 104 h 437"/>
                <a:gd name="T12" fmla="*/ 0 w 232"/>
                <a:gd name="T13" fmla="*/ 138 h 437"/>
                <a:gd name="T14" fmla="*/ 38 w 232"/>
                <a:gd name="T15" fmla="*/ 138 h 437"/>
                <a:gd name="T16" fmla="*/ 38 w 232"/>
                <a:gd name="T17" fmla="*/ 331 h 437"/>
                <a:gd name="T18" fmla="*/ 152 w 232"/>
                <a:gd name="T19" fmla="*/ 437 h 437"/>
                <a:gd name="T20" fmla="*/ 232 w 232"/>
                <a:gd name="T21" fmla="*/ 422 h 437"/>
                <a:gd name="T22" fmla="*/ 232 w 232"/>
                <a:gd name="T23" fmla="*/ 384 h 437"/>
                <a:gd name="T24" fmla="*/ 163 w 232"/>
                <a:gd name="T25" fmla="*/ 402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2" h="437">
                  <a:moveTo>
                    <a:pt x="163" y="402"/>
                  </a:moveTo>
                  <a:cubicBezTo>
                    <a:pt x="122" y="402"/>
                    <a:pt x="88" y="388"/>
                    <a:pt x="88" y="337"/>
                  </a:cubicBezTo>
                  <a:cubicBezTo>
                    <a:pt x="88" y="0"/>
                    <a:pt x="88" y="0"/>
                    <a:pt x="88" y="0"/>
                  </a:cubicBezTo>
                  <a:cubicBezTo>
                    <a:pt x="37" y="17"/>
                    <a:pt x="37" y="17"/>
                    <a:pt x="37" y="17"/>
                  </a:cubicBezTo>
                  <a:cubicBezTo>
                    <a:pt x="38" y="104"/>
                    <a:pt x="38" y="104"/>
                    <a:pt x="38" y="104"/>
                  </a:cubicBezTo>
                  <a:cubicBezTo>
                    <a:pt x="0" y="104"/>
                    <a:pt x="0" y="104"/>
                    <a:pt x="0" y="104"/>
                  </a:cubicBezTo>
                  <a:cubicBezTo>
                    <a:pt x="0" y="138"/>
                    <a:pt x="0" y="138"/>
                    <a:pt x="0" y="138"/>
                  </a:cubicBezTo>
                  <a:cubicBezTo>
                    <a:pt x="38" y="138"/>
                    <a:pt x="38" y="138"/>
                    <a:pt x="38" y="138"/>
                  </a:cubicBezTo>
                  <a:cubicBezTo>
                    <a:pt x="38" y="331"/>
                    <a:pt x="38" y="331"/>
                    <a:pt x="38" y="331"/>
                  </a:cubicBezTo>
                  <a:cubicBezTo>
                    <a:pt x="38" y="411"/>
                    <a:pt x="91" y="437"/>
                    <a:pt x="152" y="437"/>
                  </a:cubicBezTo>
                  <a:cubicBezTo>
                    <a:pt x="181" y="437"/>
                    <a:pt x="207" y="431"/>
                    <a:pt x="232" y="422"/>
                  </a:cubicBezTo>
                  <a:cubicBezTo>
                    <a:pt x="232" y="384"/>
                    <a:pt x="232" y="384"/>
                    <a:pt x="232" y="384"/>
                  </a:cubicBezTo>
                  <a:cubicBezTo>
                    <a:pt x="207" y="394"/>
                    <a:pt x="184" y="402"/>
                    <a:pt x="163" y="402"/>
                  </a:cubicBezTo>
                  <a:close/>
                </a:path>
              </a:pathLst>
            </a:custGeom>
            <a:solidFill>
              <a:srgbClr val="00AB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2" name="Freeform 13"/>
            <p:cNvSpPr>
              <a:spLocks noEditPoints="1"/>
            </p:cNvSpPr>
            <p:nvPr userDrawn="1"/>
          </p:nvSpPr>
          <p:spPr bwMode="auto">
            <a:xfrm>
              <a:off x="3360735" y="735011"/>
              <a:ext cx="2625728" cy="3822699"/>
            </a:xfrm>
            <a:custGeom>
              <a:avLst/>
              <a:gdLst>
                <a:gd name="T0" fmla="*/ 118 w 233"/>
                <a:gd name="T1" fmla="*/ 0 h 339"/>
                <a:gd name="T2" fmla="*/ 19 w 233"/>
                <a:gd name="T3" fmla="*/ 24 h 339"/>
                <a:gd name="T4" fmla="*/ 19 w 233"/>
                <a:gd name="T5" fmla="*/ 61 h 339"/>
                <a:gd name="T6" fmla="*/ 110 w 233"/>
                <a:gd name="T7" fmla="*/ 35 h 339"/>
                <a:gd name="T8" fmla="*/ 182 w 233"/>
                <a:gd name="T9" fmla="*/ 99 h 339"/>
                <a:gd name="T10" fmla="*/ 182 w 233"/>
                <a:gd name="T11" fmla="*/ 125 h 339"/>
                <a:gd name="T12" fmla="*/ 0 w 233"/>
                <a:gd name="T13" fmla="*/ 236 h 339"/>
                <a:gd name="T14" fmla="*/ 124 w 233"/>
                <a:gd name="T15" fmla="*/ 339 h 339"/>
                <a:gd name="T16" fmla="*/ 233 w 233"/>
                <a:gd name="T17" fmla="*/ 315 h 339"/>
                <a:gd name="T18" fmla="*/ 232 w 233"/>
                <a:gd name="T19" fmla="*/ 105 h 339"/>
                <a:gd name="T20" fmla="*/ 118 w 233"/>
                <a:gd name="T21" fmla="*/ 0 h 339"/>
                <a:gd name="T22" fmla="*/ 182 w 233"/>
                <a:gd name="T23" fmla="*/ 297 h 339"/>
                <a:gd name="T24" fmla="*/ 129 w 233"/>
                <a:gd name="T25" fmla="*/ 308 h 339"/>
                <a:gd name="T26" fmla="*/ 51 w 233"/>
                <a:gd name="T27" fmla="*/ 235 h 339"/>
                <a:gd name="T28" fmla="*/ 182 w 233"/>
                <a:gd name="T29" fmla="*/ 156 h 339"/>
                <a:gd name="T30" fmla="*/ 182 w 233"/>
                <a:gd name="T31" fmla="*/ 297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3" h="339">
                  <a:moveTo>
                    <a:pt x="118" y="0"/>
                  </a:moveTo>
                  <a:cubicBezTo>
                    <a:pt x="74" y="0"/>
                    <a:pt x="38" y="14"/>
                    <a:pt x="19" y="24"/>
                  </a:cubicBezTo>
                  <a:cubicBezTo>
                    <a:pt x="19" y="61"/>
                    <a:pt x="19" y="61"/>
                    <a:pt x="19" y="61"/>
                  </a:cubicBezTo>
                  <a:cubicBezTo>
                    <a:pt x="37" y="51"/>
                    <a:pt x="79" y="35"/>
                    <a:pt x="110" y="35"/>
                  </a:cubicBezTo>
                  <a:cubicBezTo>
                    <a:pt x="152" y="35"/>
                    <a:pt x="182" y="49"/>
                    <a:pt x="182" y="99"/>
                  </a:cubicBezTo>
                  <a:cubicBezTo>
                    <a:pt x="182" y="125"/>
                    <a:pt x="182" y="125"/>
                    <a:pt x="182" y="125"/>
                  </a:cubicBezTo>
                  <a:cubicBezTo>
                    <a:pt x="77" y="125"/>
                    <a:pt x="0" y="149"/>
                    <a:pt x="0" y="236"/>
                  </a:cubicBezTo>
                  <a:cubicBezTo>
                    <a:pt x="0" y="296"/>
                    <a:pt x="40" y="339"/>
                    <a:pt x="124" y="339"/>
                  </a:cubicBezTo>
                  <a:cubicBezTo>
                    <a:pt x="170" y="338"/>
                    <a:pt x="208" y="329"/>
                    <a:pt x="233" y="315"/>
                  </a:cubicBezTo>
                  <a:cubicBezTo>
                    <a:pt x="232" y="105"/>
                    <a:pt x="232" y="105"/>
                    <a:pt x="232" y="105"/>
                  </a:cubicBezTo>
                  <a:cubicBezTo>
                    <a:pt x="232" y="25"/>
                    <a:pt x="179" y="0"/>
                    <a:pt x="118" y="0"/>
                  </a:cubicBezTo>
                  <a:close/>
                  <a:moveTo>
                    <a:pt x="182" y="297"/>
                  </a:moveTo>
                  <a:cubicBezTo>
                    <a:pt x="169" y="304"/>
                    <a:pt x="149" y="308"/>
                    <a:pt x="129" y="308"/>
                  </a:cubicBezTo>
                  <a:cubicBezTo>
                    <a:pt x="80" y="308"/>
                    <a:pt x="51" y="282"/>
                    <a:pt x="51" y="235"/>
                  </a:cubicBezTo>
                  <a:cubicBezTo>
                    <a:pt x="51" y="169"/>
                    <a:pt x="100" y="156"/>
                    <a:pt x="182" y="156"/>
                  </a:cubicBezTo>
                  <a:lnTo>
                    <a:pt x="182" y="297"/>
                  </a:lnTo>
                  <a:close/>
                </a:path>
              </a:pathLst>
            </a:custGeom>
            <a:solidFill>
              <a:srgbClr val="00AB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3" name="Freeform 14"/>
            <p:cNvSpPr>
              <a:spLocks/>
            </p:cNvSpPr>
            <p:nvPr userDrawn="1"/>
          </p:nvSpPr>
          <p:spPr bwMode="auto">
            <a:xfrm>
              <a:off x="7439022" y="792163"/>
              <a:ext cx="1385888" cy="382584"/>
            </a:xfrm>
            <a:custGeom>
              <a:avLst/>
              <a:gdLst>
                <a:gd name="T0" fmla="*/ 0 w 873"/>
                <a:gd name="T1" fmla="*/ 0 h 241"/>
                <a:gd name="T2" fmla="*/ 0 w 873"/>
                <a:gd name="T3" fmla="*/ 241 h 241"/>
                <a:gd name="T4" fmla="*/ 873 w 873"/>
                <a:gd name="T5" fmla="*/ 234 h 241"/>
                <a:gd name="T6" fmla="*/ 873 w 873"/>
                <a:gd name="T7" fmla="*/ 0 h 241"/>
                <a:gd name="T8" fmla="*/ 0 w 873"/>
                <a:gd name="T9" fmla="*/ 0 h 241"/>
              </a:gdLst>
              <a:ahLst/>
              <a:cxnLst>
                <a:cxn ang="0">
                  <a:pos x="T0" y="T1"/>
                </a:cxn>
                <a:cxn ang="0">
                  <a:pos x="T2" y="T3"/>
                </a:cxn>
                <a:cxn ang="0">
                  <a:pos x="T4" y="T5"/>
                </a:cxn>
                <a:cxn ang="0">
                  <a:pos x="T6" y="T7"/>
                </a:cxn>
                <a:cxn ang="0">
                  <a:pos x="T8" y="T9"/>
                </a:cxn>
              </a:cxnLst>
              <a:rect l="0" t="0" r="r" b="b"/>
              <a:pathLst>
                <a:path w="873" h="241">
                  <a:moveTo>
                    <a:pt x="0" y="0"/>
                  </a:moveTo>
                  <a:lnTo>
                    <a:pt x="0" y="241"/>
                  </a:lnTo>
                  <a:lnTo>
                    <a:pt x="873" y="234"/>
                  </a:lnTo>
                  <a:lnTo>
                    <a:pt x="873" y="0"/>
                  </a:lnTo>
                  <a:lnTo>
                    <a:pt x="0" y="0"/>
                  </a:lnTo>
                  <a:close/>
                </a:path>
              </a:pathLst>
            </a:custGeom>
            <a:solidFill>
              <a:srgbClr val="00AB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4" name="Freeform 15"/>
            <p:cNvSpPr>
              <a:spLocks/>
            </p:cNvSpPr>
            <p:nvPr userDrawn="1"/>
          </p:nvSpPr>
          <p:spPr bwMode="auto">
            <a:xfrm>
              <a:off x="7439022" y="1422400"/>
              <a:ext cx="1397003" cy="384173"/>
            </a:xfrm>
            <a:custGeom>
              <a:avLst/>
              <a:gdLst>
                <a:gd name="T0" fmla="*/ 0 w 880"/>
                <a:gd name="T1" fmla="*/ 242 h 242"/>
                <a:gd name="T2" fmla="*/ 880 w 880"/>
                <a:gd name="T3" fmla="*/ 235 h 242"/>
                <a:gd name="T4" fmla="*/ 880 w 880"/>
                <a:gd name="T5" fmla="*/ 0 h 242"/>
                <a:gd name="T6" fmla="*/ 0 w 880"/>
                <a:gd name="T7" fmla="*/ 0 h 242"/>
                <a:gd name="T8" fmla="*/ 0 w 880"/>
                <a:gd name="T9" fmla="*/ 242 h 242"/>
              </a:gdLst>
              <a:ahLst/>
              <a:cxnLst>
                <a:cxn ang="0">
                  <a:pos x="T0" y="T1"/>
                </a:cxn>
                <a:cxn ang="0">
                  <a:pos x="T2" y="T3"/>
                </a:cxn>
                <a:cxn ang="0">
                  <a:pos x="T4" y="T5"/>
                </a:cxn>
                <a:cxn ang="0">
                  <a:pos x="T6" y="T7"/>
                </a:cxn>
                <a:cxn ang="0">
                  <a:pos x="T8" y="T9"/>
                </a:cxn>
              </a:cxnLst>
              <a:rect l="0" t="0" r="r" b="b"/>
              <a:pathLst>
                <a:path w="880" h="242">
                  <a:moveTo>
                    <a:pt x="0" y="242"/>
                  </a:moveTo>
                  <a:lnTo>
                    <a:pt x="880" y="235"/>
                  </a:lnTo>
                  <a:lnTo>
                    <a:pt x="880" y="0"/>
                  </a:lnTo>
                  <a:lnTo>
                    <a:pt x="0" y="0"/>
                  </a:lnTo>
                  <a:lnTo>
                    <a:pt x="0" y="242"/>
                  </a:lnTo>
                  <a:close/>
                </a:path>
              </a:pathLst>
            </a:custGeom>
            <a:solidFill>
              <a:srgbClr val="00AB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28" name="TextBox 27"/>
          <p:cNvSpPr txBox="1"/>
          <p:nvPr userDrawn="1"/>
        </p:nvSpPr>
        <p:spPr>
          <a:xfrm>
            <a:off x="676275" y="5995972"/>
            <a:ext cx="3048000" cy="107722"/>
          </a:xfrm>
          <a:prstGeom prst="rect">
            <a:avLst/>
          </a:prstGeom>
          <a:noFill/>
        </p:spPr>
        <p:txBody>
          <a:bodyPr wrap="square" lIns="0" tIns="0" rIns="0" bIns="0" rtlCol="0">
            <a:spAutoFit/>
          </a:bodyPr>
          <a:lstStyle/>
          <a:p>
            <a:r>
              <a:rPr lang="en-GB" sz="700" dirty="0" smtClean="0">
                <a:solidFill>
                  <a:schemeClr val="tx1"/>
                </a:solidFill>
              </a:rPr>
              <a:t>AAT is a registered charity. No. 1050724</a:t>
            </a:r>
            <a:endParaRPr lang="en-GB" sz="700" dirty="0">
              <a:solidFill>
                <a:schemeClr val="tx1"/>
              </a:solidFill>
            </a:endParaRPr>
          </a:p>
        </p:txBody>
      </p:sp>
      <p:grpSp>
        <p:nvGrpSpPr>
          <p:cNvPr id="2" name="Group 1"/>
          <p:cNvGrpSpPr/>
          <p:nvPr userDrawn="1"/>
        </p:nvGrpSpPr>
        <p:grpSpPr>
          <a:xfrm>
            <a:off x="6019800" y="2195512"/>
            <a:ext cx="3124200" cy="2270659"/>
            <a:chOff x="6019800" y="2195512"/>
            <a:chExt cx="3124200" cy="2270659"/>
          </a:xfrm>
        </p:grpSpPr>
        <p:sp>
          <p:nvSpPr>
            <p:cNvPr id="26" name="Freeform 5"/>
            <p:cNvSpPr>
              <a:spLocks/>
            </p:cNvSpPr>
            <p:nvPr userDrawn="1"/>
          </p:nvSpPr>
          <p:spPr bwMode="auto">
            <a:xfrm>
              <a:off x="6019800" y="2195512"/>
              <a:ext cx="3122713" cy="856516"/>
            </a:xfrm>
            <a:custGeom>
              <a:avLst/>
              <a:gdLst>
                <a:gd name="T0" fmla="*/ 0 w 4199"/>
                <a:gd name="T1" fmla="*/ 6 h 1151"/>
                <a:gd name="T2" fmla="*/ 1 w 4199"/>
                <a:gd name="T3" fmla="*/ 1151 h 1151"/>
                <a:gd name="T4" fmla="*/ 4199 w 4199"/>
                <a:gd name="T5" fmla="*/ 1144 h 1151"/>
                <a:gd name="T6" fmla="*/ 4199 w 4199"/>
                <a:gd name="T7" fmla="*/ 0 h 1151"/>
                <a:gd name="T8" fmla="*/ 0 w 4199"/>
                <a:gd name="T9" fmla="*/ 6 h 1151"/>
              </a:gdLst>
              <a:ahLst/>
              <a:cxnLst>
                <a:cxn ang="0">
                  <a:pos x="T0" y="T1"/>
                </a:cxn>
                <a:cxn ang="0">
                  <a:pos x="T2" y="T3"/>
                </a:cxn>
                <a:cxn ang="0">
                  <a:pos x="T4" y="T5"/>
                </a:cxn>
                <a:cxn ang="0">
                  <a:pos x="T6" y="T7"/>
                </a:cxn>
                <a:cxn ang="0">
                  <a:pos x="T8" y="T9"/>
                </a:cxn>
              </a:cxnLst>
              <a:rect l="0" t="0" r="r" b="b"/>
              <a:pathLst>
                <a:path w="4199" h="1151">
                  <a:moveTo>
                    <a:pt x="0" y="6"/>
                  </a:moveTo>
                  <a:lnTo>
                    <a:pt x="1" y="1151"/>
                  </a:lnTo>
                  <a:lnTo>
                    <a:pt x="4199" y="1144"/>
                  </a:lnTo>
                  <a:lnTo>
                    <a:pt x="4199" y="0"/>
                  </a:lnTo>
                  <a:lnTo>
                    <a:pt x="0" y="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7" name="Freeform 6"/>
            <p:cNvSpPr>
              <a:spLocks/>
            </p:cNvSpPr>
            <p:nvPr userDrawn="1"/>
          </p:nvSpPr>
          <p:spPr bwMode="auto">
            <a:xfrm>
              <a:off x="6021287" y="3609655"/>
              <a:ext cx="3122713" cy="856516"/>
            </a:xfrm>
            <a:custGeom>
              <a:avLst/>
              <a:gdLst>
                <a:gd name="T0" fmla="*/ 1 w 4199"/>
                <a:gd name="T1" fmla="*/ 1153 h 1153"/>
                <a:gd name="T2" fmla="*/ 4199 w 4199"/>
                <a:gd name="T3" fmla="*/ 1147 h 1153"/>
                <a:gd name="T4" fmla="*/ 4199 w 4199"/>
                <a:gd name="T5" fmla="*/ 0 h 1153"/>
                <a:gd name="T6" fmla="*/ 0 w 4199"/>
                <a:gd name="T7" fmla="*/ 5 h 1153"/>
                <a:gd name="T8" fmla="*/ 1 w 4199"/>
                <a:gd name="T9" fmla="*/ 1153 h 1153"/>
              </a:gdLst>
              <a:ahLst/>
              <a:cxnLst>
                <a:cxn ang="0">
                  <a:pos x="T0" y="T1"/>
                </a:cxn>
                <a:cxn ang="0">
                  <a:pos x="T2" y="T3"/>
                </a:cxn>
                <a:cxn ang="0">
                  <a:pos x="T4" y="T5"/>
                </a:cxn>
                <a:cxn ang="0">
                  <a:pos x="T6" y="T7"/>
                </a:cxn>
                <a:cxn ang="0">
                  <a:pos x="T8" y="T9"/>
                </a:cxn>
              </a:cxnLst>
              <a:rect l="0" t="0" r="r" b="b"/>
              <a:pathLst>
                <a:path w="4199" h="1153">
                  <a:moveTo>
                    <a:pt x="1" y="1153"/>
                  </a:moveTo>
                  <a:lnTo>
                    <a:pt x="4199" y="1147"/>
                  </a:lnTo>
                  <a:lnTo>
                    <a:pt x="4199" y="0"/>
                  </a:lnTo>
                  <a:lnTo>
                    <a:pt x="0" y="5"/>
                  </a:lnTo>
                  <a:lnTo>
                    <a:pt x="1" y="1153"/>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Tree>
    <p:extLst>
      <p:ext uri="{BB962C8B-B14F-4D97-AF65-F5344CB8AC3E}">
        <p14:creationId xmlns:p14="http://schemas.microsoft.com/office/powerpoint/2010/main" val="716209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lide 1 column">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11/13/2015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10" name="Title Placeholder 1"/>
          <p:cNvSpPr>
            <a:spLocks noGrp="1"/>
          </p:cNvSpPr>
          <p:nvPr>
            <p:ph type="title" hasCustomPrompt="1"/>
          </p:nvPr>
        </p:nvSpPr>
        <p:spPr>
          <a:xfrm>
            <a:off x="685800" y="288022"/>
            <a:ext cx="8153400" cy="1477962"/>
          </a:xfrm>
          <a:prstGeom prst="rect">
            <a:avLst/>
          </a:prstGeom>
        </p:spPr>
        <p:txBody>
          <a:bodyPr vert="horz" lIns="0" tIns="0" rIns="0" bIns="0" rtlCol="0" anchor="ctr">
            <a:noAutofit/>
          </a:bodyPr>
          <a:lstStyle>
            <a:lvl1pPr>
              <a:defRPr baseline="0">
                <a:solidFill>
                  <a:srgbClr val="00AB4E"/>
                </a:solidFill>
              </a:defRPr>
            </a:lvl1pPr>
          </a:lstStyle>
          <a:p>
            <a:r>
              <a:rPr lang="en-US" dirty="0" smtClean="0"/>
              <a:t>Insert your title here</a:t>
            </a:r>
            <a:br>
              <a:rPr lang="en-US" dirty="0" smtClean="0"/>
            </a:br>
            <a:r>
              <a:rPr lang="en-US" dirty="0" smtClean="0"/>
              <a:t>Two lines maximum</a:t>
            </a:r>
            <a:endParaRPr lang="en-US" dirty="0"/>
          </a:p>
        </p:txBody>
      </p:sp>
      <p:sp>
        <p:nvSpPr>
          <p:cNvPr id="12" name="Text Placeholder 11"/>
          <p:cNvSpPr>
            <a:spLocks noGrp="1"/>
          </p:cNvSpPr>
          <p:nvPr>
            <p:ph type="body" sz="quarter" idx="13"/>
          </p:nvPr>
        </p:nvSpPr>
        <p:spPr>
          <a:xfrm>
            <a:off x="685800" y="2057400"/>
            <a:ext cx="81534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2 columns">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11/13/2015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10" name="Title Placeholder 1"/>
          <p:cNvSpPr>
            <a:spLocks noGrp="1"/>
          </p:cNvSpPr>
          <p:nvPr>
            <p:ph type="title" hasCustomPrompt="1"/>
          </p:nvPr>
        </p:nvSpPr>
        <p:spPr>
          <a:xfrm>
            <a:off x="685800" y="288022"/>
            <a:ext cx="8153400" cy="1477962"/>
          </a:xfrm>
          <a:prstGeom prst="rect">
            <a:avLst/>
          </a:prstGeom>
        </p:spPr>
        <p:txBody>
          <a:bodyPr vert="horz" lIns="0" tIns="0" rIns="0" bIns="0" rtlCol="0" anchor="ctr">
            <a:noAutofit/>
          </a:bodyPr>
          <a:lstStyle>
            <a:lvl1pPr>
              <a:defRPr baseline="0">
                <a:solidFill>
                  <a:srgbClr val="00AB4E"/>
                </a:solidFill>
              </a:defRPr>
            </a:lvl1pPr>
          </a:lstStyle>
          <a:p>
            <a:r>
              <a:rPr lang="en-US" dirty="0" smtClean="0"/>
              <a:t>Insert your title here</a:t>
            </a:r>
            <a:br>
              <a:rPr lang="en-US" dirty="0" smtClean="0"/>
            </a:br>
            <a:r>
              <a:rPr lang="en-US" dirty="0" smtClean="0"/>
              <a:t>Two lines maximum</a:t>
            </a:r>
            <a:endParaRPr lang="en-US" dirty="0"/>
          </a:p>
        </p:txBody>
      </p:sp>
      <p:sp>
        <p:nvSpPr>
          <p:cNvPr id="12" name="Text Placeholder 11"/>
          <p:cNvSpPr>
            <a:spLocks noGrp="1"/>
          </p:cNvSpPr>
          <p:nvPr>
            <p:ph type="body" sz="quarter" idx="13"/>
          </p:nvPr>
        </p:nvSpPr>
        <p:spPr>
          <a:xfrm>
            <a:off x="685800" y="2057400"/>
            <a:ext cx="39624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Text Placeholder 11"/>
          <p:cNvSpPr>
            <a:spLocks noGrp="1"/>
          </p:cNvSpPr>
          <p:nvPr>
            <p:ph type="body" sz="quarter" idx="14"/>
          </p:nvPr>
        </p:nvSpPr>
        <p:spPr>
          <a:xfrm>
            <a:off x="4876800" y="2057400"/>
            <a:ext cx="39624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2970144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and imag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11/13/2015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10" name="Title Placeholder 1"/>
          <p:cNvSpPr>
            <a:spLocks noGrp="1"/>
          </p:cNvSpPr>
          <p:nvPr>
            <p:ph type="title" hasCustomPrompt="1"/>
          </p:nvPr>
        </p:nvSpPr>
        <p:spPr>
          <a:xfrm>
            <a:off x="685800" y="288022"/>
            <a:ext cx="8153400" cy="1477962"/>
          </a:xfrm>
          <a:prstGeom prst="rect">
            <a:avLst/>
          </a:prstGeom>
        </p:spPr>
        <p:txBody>
          <a:bodyPr vert="horz" lIns="0" tIns="0" rIns="0" bIns="0" rtlCol="0" anchor="ctr">
            <a:noAutofit/>
          </a:bodyPr>
          <a:lstStyle>
            <a:lvl1pPr>
              <a:defRPr baseline="0">
                <a:solidFill>
                  <a:srgbClr val="00AB4E"/>
                </a:solidFill>
              </a:defRPr>
            </a:lvl1pPr>
          </a:lstStyle>
          <a:p>
            <a:r>
              <a:rPr lang="en-US" dirty="0" smtClean="0"/>
              <a:t>Insert your title here</a:t>
            </a:r>
            <a:br>
              <a:rPr lang="en-US" dirty="0" smtClean="0"/>
            </a:br>
            <a:r>
              <a:rPr lang="en-US" dirty="0" smtClean="0"/>
              <a:t>Two lines maximum</a:t>
            </a:r>
            <a:endParaRPr lang="en-US" dirty="0"/>
          </a:p>
        </p:txBody>
      </p:sp>
      <p:sp>
        <p:nvSpPr>
          <p:cNvPr id="12" name="Text Placeholder 11"/>
          <p:cNvSpPr>
            <a:spLocks noGrp="1"/>
          </p:cNvSpPr>
          <p:nvPr>
            <p:ph type="body" sz="quarter" idx="13"/>
          </p:nvPr>
        </p:nvSpPr>
        <p:spPr>
          <a:xfrm>
            <a:off x="685800" y="2057400"/>
            <a:ext cx="39624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3" name="Picture Placeholder 2"/>
          <p:cNvSpPr>
            <a:spLocks noGrp="1"/>
          </p:cNvSpPr>
          <p:nvPr>
            <p:ph type="pic" sz="quarter" idx="14"/>
          </p:nvPr>
        </p:nvSpPr>
        <p:spPr>
          <a:xfrm>
            <a:off x="4876800" y="2057400"/>
            <a:ext cx="3962400" cy="3657600"/>
          </a:xfrm>
          <a:solidFill>
            <a:srgbClr val="DDFFEC"/>
          </a:solidFill>
        </p:spPr>
        <p:txBody>
          <a:bodyPr anchor="ctr" anchorCtr="0">
            <a:noAutofit/>
          </a:bodyPr>
          <a:lstStyle>
            <a:lvl1pPr algn="ctr">
              <a:defRPr/>
            </a:lvl1pPr>
          </a:lstStyle>
          <a:p>
            <a:r>
              <a:rPr lang="en-US" smtClean="0"/>
              <a:t>Click icon to add picture</a:t>
            </a:r>
            <a:endParaRPr lang="en-GB" dirty="0"/>
          </a:p>
        </p:txBody>
      </p:sp>
    </p:spTree>
    <p:extLst>
      <p:ext uri="{BB962C8B-B14F-4D97-AF65-F5344CB8AC3E}">
        <p14:creationId xmlns:p14="http://schemas.microsoft.com/office/powerpoint/2010/main" val="1513642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3" name="Picture Placeholder 2"/>
          <p:cNvSpPr>
            <a:spLocks noGrp="1"/>
          </p:cNvSpPr>
          <p:nvPr>
            <p:ph type="pic" sz="quarter" idx="14"/>
          </p:nvPr>
        </p:nvSpPr>
        <p:spPr>
          <a:xfrm>
            <a:off x="685800" y="288022"/>
            <a:ext cx="8305800" cy="5426978"/>
          </a:xfrm>
          <a:solidFill>
            <a:srgbClr val="DDFFEC"/>
          </a:solidFill>
        </p:spPr>
        <p:txBody>
          <a:bodyPr anchor="ctr" anchorCtr="0">
            <a:noAutofit/>
          </a:bodyPr>
          <a:lstStyle>
            <a:lvl1pPr algn="ctr">
              <a:defRPr/>
            </a:lvl1pPr>
          </a:lstStyle>
          <a:p>
            <a:r>
              <a:rPr lang="en-US" smtClean="0"/>
              <a:t>Click icon to add picture</a:t>
            </a:r>
            <a:endParaRPr lang="en-GB" dirty="0"/>
          </a:p>
        </p:txBody>
      </p:sp>
      <p:sp>
        <p:nvSpPr>
          <p:cNvPr id="4" name="Date Placeholder 3"/>
          <p:cNvSpPr>
            <a:spLocks noGrp="1"/>
          </p:cNvSpPr>
          <p:nvPr>
            <p:ph type="dt" sz="half" idx="10"/>
          </p:nvPr>
        </p:nvSpPr>
        <p:spPr/>
        <p:txBody>
          <a:bodyPr/>
          <a:lstStyle/>
          <a:p>
            <a:fld id="{1D8BD707-D9CF-40AE-B4C6-C98DA3205C09}" type="datetimeFigureOut">
              <a:rPr lang="en-US" smtClean="0"/>
              <a:pPr/>
              <a:t>11/13/2015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10" name="Title Placeholder 1"/>
          <p:cNvSpPr>
            <a:spLocks noGrp="1"/>
          </p:cNvSpPr>
          <p:nvPr>
            <p:ph type="title" hasCustomPrompt="1"/>
          </p:nvPr>
        </p:nvSpPr>
        <p:spPr>
          <a:xfrm>
            <a:off x="838200" y="288022"/>
            <a:ext cx="8001000" cy="1477962"/>
          </a:xfrm>
          <a:prstGeom prst="rect">
            <a:avLst/>
          </a:prstGeom>
        </p:spPr>
        <p:txBody>
          <a:bodyPr vert="horz" lIns="0" tIns="0" rIns="0" bIns="0" rtlCol="0" anchor="ctr">
            <a:noAutofit/>
          </a:bodyPr>
          <a:lstStyle>
            <a:lvl1pPr>
              <a:defRPr baseline="0">
                <a:solidFill>
                  <a:schemeClr val="bg1"/>
                </a:solidFill>
              </a:defRPr>
            </a:lvl1pPr>
          </a:lstStyle>
          <a:p>
            <a:r>
              <a:rPr lang="en-US" dirty="0" smtClean="0"/>
              <a:t>Insert your title here</a:t>
            </a:r>
            <a:br>
              <a:rPr lang="en-US" dirty="0" smtClean="0"/>
            </a:br>
            <a:r>
              <a:rPr lang="en-US" dirty="0" smtClean="0"/>
              <a:t>Two lines maximum</a:t>
            </a:r>
            <a:endParaRPr lang="en-US" dirty="0"/>
          </a:p>
        </p:txBody>
      </p:sp>
    </p:spTree>
    <p:extLst>
      <p:ext uri="{BB962C8B-B14F-4D97-AF65-F5344CB8AC3E}">
        <p14:creationId xmlns:p14="http://schemas.microsoft.com/office/powerpoint/2010/main" val="36244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of contents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11/13/2015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10" name="Title Placeholder 1"/>
          <p:cNvSpPr>
            <a:spLocks noGrp="1"/>
          </p:cNvSpPr>
          <p:nvPr>
            <p:ph type="title" hasCustomPrompt="1"/>
          </p:nvPr>
        </p:nvSpPr>
        <p:spPr>
          <a:xfrm>
            <a:off x="685800" y="288022"/>
            <a:ext cx="8153400" cy="1477962"/>
          </a:xfrm>
          <a:prstGeom prst="rect">
            <a:avLst/>
          </a:prstGeom>
        </p:spPr>
        <p:txBody>
          <a:bodyPr vert="horz" lIns="0" tIns="0" rIns="0" bIns="0" rtlCol="0" anchor="ctr">
            <a:noAutofit/>
          </a:bodyPr>
          <a:lstStyle>
            <a:lvl1pPr>
              <a:defRPr baseline="0">
                <a:solidFill>
                  <a:srgbClr val="00AB4E"/>
                </a:solidFill>
              </a:defRPr>
            </a:lvl1pPr>
          </a:lstStyle>
          <a:p>
            <a:r>
              <a:rPr lang="en-US" dirty="0" smtClean="0"/>
              <a:t>Insert your title here</a:t>
            </a:r>
            <a:br>
              <a:rPr lang="en-US" dirty="0" smtClean="0"/>
            </a:br>
            <a:r>
              <a:rPr lang="en-US" dirty="0" smtClean="0"/>
              <a:t>Two lines maximum</a:t>
            </a:r>
            <a:endParaRPr lang="en-US" dirty="0"/>
          </a:p>
        </p:txBody>
      </p:sp>
      <p:sp>
        <p:nvSpPr>
          <p:cNvPr id="8" name="Table Placeholder 7"/>
          <p:cNvSpPr>
            <a:spLocks noGrp="1"/>
          </p:cNvSpPr>
          <p:nvPr>
            <p:ph type="tbl" sz="quarter" idx="13"/>
          </p:nvPr>
        </p:nvSpPr>
        <p:spPr>
          <a:xfrm>
            <a:off x="685800" y="2057400"/>
            <a:ext cx="5219700" cy="3962400"/>
          </a:xfrm>
        </p:spPr>
        <p:txBody>
          <a:bodyPr/>
          <a:lstStyle/>
          <a:p>
            <a:r>
              <a:rPr lang="en-US" smtClean="0"/>
              <a:t>Click icon to add table</a:t>
            </a:r>
            <a:endParaRPr lang="en-GB" dirty="0"/>
          </a:p>
        </p:txBody>
      </p:sp>
    </p:spTree>
    <p:extLst>
      <p:ext uri="{BB962C8B-B14F-4D97-AF65-F5344CB8AC3E}">
        <p14:creationId xmlns:p14="http://schemas.microsoft.com/office/powerpoint/2010/main" val="3630229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 of contents and image">
    <p:spTree>
      <p:nvGrpSpPr>
        <p:cNvPr id="1" name=""/>
        <p:cNvGrpSpPr/>
        <p:nvPr/>
      </p:nvGrpSpPr>
      <p:grpSpPr>
        <a:xfrm>
          <a:off x="0" y="0"/>
          <a:ext cx="0" cy="0"/>
          <a:chOff x="0" y="0"/>
          <a:chExt cx="0" cy="0"/>
        </a:xfrm>
      </p:grpSpPr>
      <p:sp>
        <p:nvSpPr>
          <p:cNvPr id="14" name="Picture Placeholder 12"/>
          <p:cNvSpPr>
            <a:spLocks noGrp="1"/>
          </p:cNvSpPr>
          <p:nvPr>
            <p:ph type="pic" sz="quarter" idx="15"/>
          </p:nvPr>
        </p:nvSpPr>
        <p:spPr>
          <a:xfrm>
            <a:off x="685800" y="287338"/>
            <a:ext cx="8153400" cy="5427662"/>
          </a:xfrm>
          <a:solidFill>
            <a:schemeClr val="tx2"/>
          </a:solidFill>
        </p:spPr>
        <p:txBody>
          <a:bodyPr vert="horz" lIns="0" tIns="0" rIns="180000" bIns="0" rtlCol="0" anchor="ctr" anchorCtr="0">
            <a:noAutofit/>
          </a:bodyPr>
          <a:lstStyle>
            <a:lvl1pPr>
              <a:defRPr lang="en-GB">
                <a:solidFill>
                  <a:schemeClr val="bg1"/>
                </a:solidFill>
              </a:defRPr>
            </a:lvl1pPr>
          </a:lstStyle>
          <a:p>
            <a:pPr lvl="0" algn="r"/>
            <a:r>
              <a:rPr lang="en-US" smtClean="0"/>
              <a:t>Click icon to add picture</a:t>
            </a:r>
            <a:endParaRPr lang="en-GB" dirty="0"/>
          </a:p>
        </p:txBody>
      </p:sp>
      <p:sp>
        <p:nvSpPr>
          <p:cNvPr id="4" name="Date Placeholder 3"/>
          <p:cNvSpPr>
            <a:spLocks noGrp="1"/>
          </p:cNvSpPr>
          <p:nvPr>
            <p:ph type="dt" sz="half" idx="10"/>
          </p:nvPr>
        </p:nvSpPr>
        <p:spPr/>
        <p:txBody>
          <a:bodyPr/>
          <a:lstStyle/>
          <a:p>
            <a:fld id="{1D8BD707-D9CF-40AE-B4C6-C98DA3205C09}" type="datetimeFigureOut">
              <a:rPr lang="en-US" smtClean="0"/>
              <a:pPr/>
              <a:t>11/13/2015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11" name="Rectangle 10"/>
          <p:cNvSpPr/>
          <p:nvPr userDrawn="1"/>
        </p:nvSpPr>
        <p:spPr>
          <a:xfrm>
            <a:off x="990600" y="287338"/>
            <a:ext cx="3733800" cy="5122862"/>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lstStyle/>
          <a:p>
            <a:pPr algn="ctr"/>
            <a:endParaRPr lang="en-GB" dirty="0"/>
          </a:p>
        </p:txBody>
      </p:sp>
      <p:sp>
        <p:nvSpPr>
          <p:cNvPr id="8" name="Table Placeholder 7"/>
          <p:cNvSpPr>
            <a:spLocks noGrp="1"/>
          </p:cNvSpPr>
          <p:nvPr>
            <p:ph type="tbl" sz="quarter" idx="13"/>
          </p:nvPr>
        </p:nvSpPr>
        <p:spPr>
          <a:xfrm>
            <a:off x="1219200" y="2057400"/>
            <a:ext cx="3352800" cy="3124200"/>
          </a:xfrm>
        </p:spPr>
        <p:txBody>
          <a:bodyPr/>
          <a:lstStyle/>
          <a:p>
            <a:r>
              <a:rPr lang="en-US" smtClean="0"/>
              <a:t>Click icon to add table</a:t>
            </a:r>
            <a:endParaRPr lang="en-GB" dirty="0"/>
          </a:p>
        </p:txBody>
      </p:sp>
      <p:sp>
        <p:nvSpPr>
          <p:cNvPr id="10" name="Title Placeholder 1"/>
          <p:cNvSpPr>
            <a:spLocks noGrp="1"/>
          </p:cNvSpPr>
          <p:nvPr>
            <p:ph type="title" hasCustomPrompt="1"/>
          </p:nvPr>
        </p:nvSpPr>
        <p:spPr>
          <a:xfrm>
            <a:off x="1219200" y="288022"/>
            <a:ext cx="7620000" cy="1477962"/>
          </a:xfrm>
          <a:prstGeom prst="rect">
            <a:avLst/>
          </a:prstGeom>
        </p:spPr>
        <p:txBody>
          <a:bodyPr vert="horz" lIns="0" tIns="0" rIns="0" bIns="0" rtlCol="0" anchor="ctr">
            <a:noAutofit/>
          </a:bodyPr>
          <a:lstStyle>
            <a:lvl1pPr>
              <a:defRPr baseline="0">
                <a:solidFill>
                  <a:srgbClr val="00AB4E"/>
                </a:solidFill>
              </a:defRPr>
            </a:lvl1pPr>
          </a:lstStyle>
          <a:p>
            <a:r>
              <a:rPr lang="en-US" dirty="0" smtClean="0"/>
              <a:t>Insert your title here</a:t>
            </a:r>
            <a:br>
              <a:rPr lang="en-US" dirty="0" smtClean="0"/>
            </a:br>
            <a:r>
              <a:rPr lang="en-US" dirty="0" smtClean="0"/>
              <a:t>Two lines maximum</a:t>
            </a:r>
            <a:endParaRPr lang="en-US" dirty="0"/>
          </a:p>
        </p:txBody>
      </p:sp>
    </p:spTree>
    <p:extLst>
      <p:ext uri="{BB962C8B-B14F-4D97-AF65-F5344CB8AC3E}">
        <p14:creationId xmlns:p14="http://schemas.microsoft.com/office/powerpoint/2010/main" val="1864775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ack page">
    <p:bg>
      <p:bgPr>
        <a:solidFill>
          <a:schemeClr val="accent1"/>
        </a:solidFill>
        <a:effectLst/>
      </p:bgPr>
    </p:bg>
    <p:spTree>
      <p:nvGrpSpPr>
        <p:cNvPr id="1" name=""/>
        <p:cNvGrpSpPr/>
        <p:nvPr/>
      </p:nvGrpSpPr>
      <p:grpSpPr>
        <a:xfrm>
          <a:off x="0" y="0"/>
          <a:ext cx="0" cy="0"/>
          <a:chOff x="0" y="0"/>
          <a:chExt cx="0" cy="0"/>
        </a:xfrm>
      </p:grpSpPr>
      <p:grpSp>
        <p:nvGrpSpPr>
          <p:cNvPr id="8" name="Group 7"/>
          <p:cNvGrpSpPr/>
          <p:nvPr userDrawn="1"/>
        </p:nvGrpSpPr>
        <p:grpSpPr>
          <a:xfrm>
            <a:off x="7703188" y="5972945"/>
            <a:ext cx="901474" cy="522056"/>
            <a:chOff x="307975" y="-381000"/>
            <a:chExt cx="8528050" cy="4938713"/>
          </a:xfrm>
          <a:solidFill>
            <a:schemeClr val="bg2"/>
          </a:solidFill>
        </p:grpSpPr>
        <p:sp>
          <p:nvSpPr>
            <p:cNvPr id="9" name="Freeform 8"/>
            <p:cNvSpPr>
              <a:spLocks noEditPoints="1"/>
            </p:cNvSpPr>
            <p:nvPr userDrawn="1"/>
          </p:nvSpPr>
          <p:spPr bwMode="auto">
            <a:xfrm>
              <a:off x="307975" y="735013"/>
              <a:ext cx="2613025" cy="3822700"/>
            </a:xfrm>
            <a:custGeom>
              <a:avLst/>
              <a:gdLst>
                <a:gd name="T0" fmla="*/ 118 w 232"/>
                <a:gd name="T1" fmla="*/ 0 h 339"/>
                <a:gd name="T2" fmla="*/ 19 w 232"/>
                <a:gd name="T3" fmla="*/ 24 h 339"/>
                <a:gd name="T4" fmla="*/ 19 w 232"/>
                <a:gd name="T5" fmla="*/ 62 h 339"/>
                <a:gd name="T6" fmla="*/ 110 w 232"/>
                <a:gd name="T7" fmla="*/ 35 h 339"/>
                <a:gd name="T8" fmla="*/ 182 w 232"/>
                <a:gd name="T9" fmla="*/ 100 h 339"/>
                <a:gd name="T10" fmla="*/ 182 w 232"/>
                <a:gd name="T11" fmla="*/ 126 h 339"/>
                <a:gd name="T12" fmla="*/ 0 w 232"/>
                <a:gd name="T13" fmla="*/ 236 h 339"/>
                <a:gd name="T14" fmla="*/ 124 w 232"/>
                <a:gd name="T15" fmla="*/ 339 h 339"/>
                <a:gd name="T16" fmla="*/ 232 w 232"/>
                <a:gd name="T17" fmla="*/ 316 h 339"/>
                <a:gd name="T18" fmla="*/ 232 w 232"/>
                <a:gd name="T19" fmla="*/ 106 h 339"/>
                <a:gd name="T20" fmla="*/ 118 w 232"/>
                <a:gd name="T21" fmla="*/ 0 h 339"/>
                <a:gd name="T22" fmla="*/ 182 w 232"/>
                <a:gd name="T23" fmla="*/ 297 h 339"/>
                <a:gd name="T24" fmla="*/ 128 w 232"/>
                <a:gd name="T25" fmla="*/ 308 h 339"/>
                <a:gd name="T26" fmla="*/ 51 w 232"/>
                <a:gd name="T27" fmla="*/ 235 h 339"/>
                <a:gd name="T28" fmla="*/ 182 w 232"/>
                <a:gd name="T29" fmla="*/ 157 h 339"/>
                <a:gd name="T30" fmla="*/ 182 w 232"/>
                <a:gd name="T31" fmla="*/ 297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2" h="339">
                  <a:moveTo>
                    <a:pt x="118" y="0"/>
                  </a:moveTo>
                  <a:cubicBezTo>
                    <a:pt x="73" y="0"/>
                    <a:pt x="37" y="14"/>
                    <a:pt x="19" y="24"/>
                  </a:cubicBezTo>
                  <a:cubicBezTo>
                    <a:pt x="19" y="62"/>
                    <a:pt x="19" y="62"/>
                    <a:pt x="19" y="62"/>
                  </a:cubicBezTo>
                  <a:cubicBezTo>
                    <a:pt x="37" y="52"/>
                    <a:pt x="78" y="35"/>
                    <a:pt x="110" y="35"/>
                  </a:cubicBezTo>
                  <a:cubicBezTo>
                    <a:pt x="151" y="35"/>
                    <a:pt x="182" y="50"/>
                    <a:pt x="182" y="100"/>
                  </a:cubicBezTo>
                  <a:cubicBezTo>
                    <a:pt x="182" y="126"/>
                    <a:pt x="182" y="126"/>
                    <a:pt x="182" y="126"/>
                  </a:cubicBezTo>
                  <a:cubicBezTo>
                    <a:pt x="77" y="126"/>
                    <a:pt x="0" y="150"/>
                    <a:pt x="0" y="236"/>
                  </a:cubicBezTo>
                  <a:cubicBezTo>
                    <a:pt x="0" y="296"/>
                    <a:pt x="39" y="339"/>
                    <a:pt x="124" y="339"/>
                  </a:cubicBezTo>
                  <a:cubicBezTo>
                    <a:pt x="169" y="339"/>
                    <a:pt x="207" y="330"/>
                    <a:pt x="232" y="316"/>
                  </a:cubicBezTo>
                  <a:cubicBezTo>
                    <a:pt x="232" y="106"/>
                    <a:pt x="232" y="106"/>
                    <a:pt x="232" y="106"/>
                  </a:cubicBezTo>
                  <a:cubicBezTo>
                    <a:pt x="232" y="26"/>
                    <a:pt x="178" y="0"/>
                    <a:pt x="118" y="0"/>
                  </a:cubicBezTo>
                  <a:close/>
                  <a:moveTo>
                    <a:pt x="182" y="297"/>
                  </a:moveTo>
                  <a:cubicBezTo>
                    <a:pt x="169" y="304"/>
                    <a:pt x="149" y="308"/>
                    <a:pt x="128" y="308"/>
                  </a:cubicBezTo>
                  <a:cubicBezTo>
                    <a:pt x="80" y="308"/>
                    <a:pt x="51" y="282"/>
                    <a:pt x="51" y="235"/>
                  </a:cubicBezTo>
                  <a:cubicBezTo>
                    <a:pt x="51" y="169"/>
                    <a:pt x="100" y="157"/>
                    <a:pt x="182" y="157"/>
                  </a:cubicBezTo>
                  <a:lnTo>
                    <a:pt x="182" y="2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 name="Freeform 7"/>
            <p:cNvSpPr>
              <a:spLocks/>
            </p:cNvSpPr>
            <p:nvPr userDrawn="1"/>
          </p:nvSpPr>
          <p:spPr bwMode="auto">
            <a:xfrm>
              <a:off x="6223000" y="-381000"/>
              <a:ext cx="2613025" cy="4927600"/>
            </a:xfrm>
            <a:custGeom>
              <a:avLst/>
              <a:gdLst>
                <a:gd name="T0" fmla="*/ 163 w 232"/>
                <a:gd name="T1" fmla="*/ 402 h 437"/>
                <a:gd name="T2" fmla="*/ 88 w 232"/>
                <a:gd name="T3" fmla="*/ 337 h 437"/>
                <a:gd name="T4" fmla="*/ 88 w 232"/>
                <a:gd name="T5" fmla="*/ 0 h 437"/>
                <a:gd name="T6" fmla="*/ 37 w 232"/>
                <a:gd name="T7" fmla="*/ 17 h 437"/>
                <a:gd name="T8" fmla="*/ 38 w 232"/>
                <a:gd name="T9" fmla="*/ 104 h 437"/>
                <a:gd name="T10" fmla="*/ 0 w 232"/>
                <a:gd name="T11" fmla="*/ 104 h 437"/>
                <a:gd name="T12" fmla="*/ 0 w 232"/>
                <a:gd name="T13" fmla="*/ 138 h 437"/>
                <a:gd name="T14" fmla="*/ 38 w 232"/>
                <a:gd name="T15" fmla="*/ 138 h 437"/>
                <a:gd name="T16" fmla="*/ 38 w 232"/>
                <a:gd name="T17" fmla="*/ 331 h 437"/>
                <a:gd name="T18" fmla="*/ 152 w 232"/>
                <a:gd name="T19" fmla="*/ 437 h 437"/>
                <a:gd name="T20" fmla="*/ 232 w 232"/>
                <a:gd name="T21" fmla="*/ 422 h 437"/>
                <a:gd name="T22" fmla="*/ 232 w 232"/>
                <a:gd name="T23" fmla="*/ 384 h 437"/>
                <a:gd name="T24" fmla="*/ 163 w 232"/>
                <a:gd name="T25" fmla="*/ 402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2" h="437">
                  <a:moveTo>
                    <a:pt x="163" y="402"/>
                  </a:moveTo>
                  <a:cubicBezTo>
                    <a:pt x="122" y="402"/>
                    <a:pt x="88" y="388"/>
                    <a:pt x="88" y="337"/>
                  </a:cubicBezTo>
                  <a:cubicBezTo>
                    <a:pt x="88" y="0"/>
                    <a:pt x="88" y="0"/>
                    <a:pt x="88" y="0"/>
                  </a:cubicBezTo>
                  <a:cubicBezTo>
                    <a:pt x="37" y="17"/>
                    <a:pt x="37" y="17"/>
                    <a:pt x="37" y="17"/>
                  </a:cubicBezTo>
                  <a:cubicBezTo>
                    <a:pt x="38" y="104"/>
                    <a:pt x="38" y="104"/>
                    <a:pt x="38" y="104"/>
                  </a:cubicBezTo>
                  <a:cubicBezTo>
                    <a:pt x="0" y="104"/>
                    <a:pt x="0" y="104"/>
                    <a:pt x="0" y="104"/>
                  </a:cubicBezTo>
                  <a:cubicBezTo>
                    <a:pt x="0" y="138"/>
                    <a:pt x="0" y="138"/>
                    <a:pt x="0" y="138"/>
                  </a:cubicBezTo>
                  <a:cubicBezTo>
                    <a:pt x="38" y="138"/>
                    <a:pt x="38" y="138"/>
                    <a:pt x="38" y="138"/>
                  </a:cubicBezTo>
                  <a:cubicBezTo>
                    <a:pt x="38" y="331"/>
                    <a:pt x="38" y="331"/>
                    <a:pt x="38" y="331"/>
                  </a:cubicBezTo>
                  <a:cubicBezTo>
                    <a:pt x="38" y="411"/>
                    <a:pt x="91" y="437"/>
                    <a:pt x="152" y="437"/>
                  </a:cubicBezTo>
                  <a:cubicBezTo>
                    <a:pt x="181" y="437"/>
                    <a:pt x="207" y="431"/>
                    <a:pt x="232" y="422"/>
                  </a:cubicBezTo>
                  <a:cubicBezTo>
                    <a:pt x="232" y="384"/>
                    <a:pt x="232" y="384"/>
                    <a:pt x="232" y="384"/>
                  </a:cubicBezTo>
                  <a:cubicBezTo>
                    <a:pt x="207" y="394"/>
                    <a:pt x="184" y="402"/>
                    <a:pt x="163" y="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 name="Freeform 8"/>
            <p:cNvSpPr>
              <a:spLocks noEditPoints="1"/>
            </p:cNvSpPr>
            <p:nvPr userDrawn="1"/>
          </p:nvSpPr>
          <p:spPr bwMode="auto">
            <a:xfrm>
              <a:off x="3360738" y="735013"/>
              <a:ext cx="2625725" cy="3822700"/>
            </a:xfrm>
            <a:custGeom>
              <a:avLst/>
              <a:gdLst>
                <a:gd name="T0" fmla="*/ 118 w 233"/>
                <a:gd name="T1" fmla="*/ 0 h 339"/>
                <a:gd name="T2" fmla="*/ 19 w 233"/>
                <a:gd name="T3" fmla="*/ 24 h 339"/>
                <a:gd name="T4" fmla="*/ 19 w 233"/>
                <a:gd name="T5" fmla="*/ 61 h 339"/>
                <a:gd name="T6" fmla="*/ 110 w 233"/>
                <a:gd name="T7" fmla="*/ 35 h 339"/>
                <a:gd name="T8" fmla="*/ 182 w 233"/>
                <a:gd name="T9" fmla="*/ 99 h 339"/>
                <a:gd name="T10" fmla="*/ 182 w 233"/>
                <a:gd name="T11" fmla="*/ 125 h 339"/>
                <a:gd name="T12" fmla="*/ 0 w 233"/>
                <a:gd name="T13" fmla="*/ 236 h 339"/>
                <a:gd name="T14" fmla="*/ 124 w 233"/>
                <a:gd name="T15" fmla="*/ 339 h 339"/>
                <a:gd name="T16" fmla="*/ 233 w 233"/>
                <a:gd name="T17" fmla="*/ 315 h 339"/>
                <a:gd name="T18" fmla="*/ 232 w 233"/>
                <a:gd name="T19" fmla="*/ 105 h 339"/>
                <a:gd name="T20" fmla="*/ 118 w 233"/>
                <a:gd name="T21" fmla="*/ 0 h 339"/>
                <a:gd name="T22" fmla="*/ 182 w 233"/>
                <a:gd name="T23" fmla="*/ 297 h 339"/>
                <a:gd name="T24" fmla="*/ 129 w 233"/>
                <a:gd name="T25" fmla="*/ 308 h 339"/>
                <a:gd name="T26" fmla="*/ 51 w 233"/>
                <a:gd name="T27" fmla="*/ 235 h 339"/>
                <a:gd name="T28" fmla="*/ 182 w 233"/>
                <a:gd name="T29" fmla="*/ 156 h 339"/>
                <a:gd name="T30" fmla="*/ 182 w 233"/>
                <a:gd name="T31" fmla="*/ 297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3" h="339">
                  <a:moveTo>
                    <a:pt x="118" y="0"/>
                  </a:moveTo>
                  <a:cubicBezTo>
                    <a:pt x="74" y="0"/>
                    <a:pt x="38" y="14"/>
                    <a:pt x="19" y="24"/>
                  </a:cubicBezTo>
                  <a:cubicBezTo>
                    <a:pt x="19" y="61"/>
                    <a:pt x="19" y="61"/>
                    <a:pt x="19" y="61"/>
                  </a:cubicBezTo>
                  <a:cubicBezTo>
                    <a:pt x="37" y="51"/>
                    <a:pt x="79" y="35"/>
                    <a:pt x="110" y="35"/>
                  </a:cubicBezTo>
                  <a:cubicBezTo>
                    <a:pt x="152" y="35"/>
                    <a:pt x="182" y="49"/>
                    <a:pt x="182" y="99"/>
                  </a:cubicBezTo>
                  <a:cubicBezTo>
                    <a:pt x="182" y="125"/>
                    <a:pt x="182" y="125"/>
                    <a:pt x="182" y="125"/>
                  </a:cubicBezTo>
                  <a:cubicBezTo>
                    <a:pt x="77" y="125"/>
                    <a:pt x="0" y="149"/>
                    <a:pt x="0" y="236"/>
                  </a:cubicBezTo>
                  <a:cubicBezTo>
                    <a:pt x="0" y="296"/>
                    <a:pt x="40" y="339"/>
                    <a:pt x="124" y="339"/>
                  </a:cubicBezTo>
                  <a:cubicBezTo>
                    <a:pt x="170" y="338"/>
                    <a:pt x="208" y="329"/>
                    <a:pt x="233" y="315"/>
                  </a:cubicBezTo>
                  <a:cubicBezTo>
                    <a:pt x="232" y="105"/>
                    <a:pt x="232" y="105"/>
                    <a:pt x="232" y="105"/>
                  </a:cubicBezTo>
                  <a:cubicBezTo>
                    <a:pt x="232" y="25"/>
                    <a:pt x="179" y="0"/>
                    <a:pt x="118" y="0"/>
                  </a:cubicBezTo>
                  <a:close/>
                  <a:moveTo>
                    <a:pt x="182" y="297"/>
                  </a:moveTo>
                  <a:cubicBezTo>
                    <a:pt x="169" y="304"/>
                    <a:pt x="149" y="308"/>
                    <a:pt x="129" y="308"/>
                  </a:cubicBezTo>
                  <a:cubicBezTo>
                    <a:pt x="80" y="308"/>
                    <a:pt x="51" y="282"/>
                    <a:pt x="51" y="235"/>
                  </a:cubicBezTo>
                  <a:cubicBezTo>
                    <a:pt x="51" y="169"/>
                    <a:pt x="100" y="156"/>
                    <a:pt x="182" y="156"/>
                  </a:cubicBezTo>
                  <a:lnTo>
                    <a:pt x="182" y="2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 name="Freeform 9"/>
            <p:cNvSpPr>
              <a:spLocks/>
            </p:cNvSpPr>
            <p:nvPr userDrawn="1"/>
          </p:nvSpPr>
          <p:spPr bwMode="auto">
            <a:xfrm>
              <a:off x="7439025" y="792163"/>
              <a:ext cx="1385888" cy="382588"/>
            </a:xfrm>
            <a:custGeom>
              <a:avLst/>
              <a:gdLst>
                <a:gd name="T0" fmla="*/ 0 w 873"/>
                <a:gd name="T1" fmla="*/ 0 h 241"/>
                <a:gd name="T2" fmla="*/ 0 w 873"/>
                <a:gd name="T3" fmla="*/ 241 h 241"/>
                <a:gd name="T4" fmla="*/ 873 w 873"/>
                <a:gd name="T5" fmla="*/ 234 h 241"/>
                <a:gd name="T6" fmla="*/ 873 w 873"/>
                <a:gd name="T7" fmla="*/ 0 h 241"/>
                <a:gd name="T8" fmla="*/ 0 w 873"/>
                <a:gd name="T9" fmla="*/ 0 h 241"/>
              </a:gdLst>
              <a:ahLst/>
              <a:cxnLst>
                <a:cxn ang="0">
                  <a:pos x="T0" y="T1"/>
                </a:cxn>
                <a:cxn ang="0">
                  <a:pos x="T2" y="T3"/>
                </a:cxn>
                <a:cxn ang="0">
                  <a:pos x="T4" y="T5"/>
                </a:cxn>
                <a:cxn ang="0">
                  <a:pos x="T6" y="T7"/>
                </a:cxn>
                <a:cxn ang="0">
                  <a:pos x="T8" y="T9"/>
                </a:cxn>
              </a:cxnLst>
              <a:rect l="0" t="0" r="r" b="b"/>
              <a:pathLst>
                <a:path w="873" h="241">
                  <a:moveTo>
                    <a:pt x="0" y="0"/>
                  </a:moveTo>
                  <a:lnTo>
                    <a:pt x="0" y="241"/>
                  </a:lnTo>
                  <a:lnTo>
                    <a:pt x="873" y="234"/>
                  </a:lnTo>
                  <a:lnTo>
                    <a:pt x="87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 name="Freeform 10"/>
            <p:cNvSpPr>
              <a:spLocks/>
            </p:cNvSpPr>
            <p:nvPr userDrawn="1"/>
          </p:nvSpPr>
          <p:spPr bwMode="auto">
            <a:xfrm>
              <a:off x="7439025" y="1422400"/>
              <a:ext cx="1397000" cy="384175"/>
            </a:xfrm>
            <a:custGeom>
              <a:avLst/>
              <a:gdLst>
                <a:gd name="T0" fmla="*/ 0 w 880"/>
                <a:gd name="T1" fmla="*/ 242 h 242"/>
                <a:gd name="T2" fmla="*/ 880 w 880"/>
                <a:gd name="T3" fmla="*/ 235 h 242"/>
                <a:gd name="T4" fmla="*/ 880 w 880"/>
                <a:gd name="T5" fmla="*/ 0 h 242"/>
                <a:gd name="T6" fmla="*/ 0 w 880"/>
                <a:gd name="T7" fmla="*/ 0 h 242"/>
                <a:gd name="T8" fmla="*/ 0 w 880"/>
                <a:gd name="T9" fmla="*/ 242 h 242"/>
              </a:gdLst>
              <a:ahLst/>
              <a:cxnLst>
                <a:cxn ang="0">
                  <a:pos x="T0" y="T1"/>
                </a:cxn>
                <a:cxn ang="0">
                  <a:pos x="T2" y="T3"/>
                </a:cxn>
                <a:cxn ang="0">
                  <a:pos x="T4" y="T5"/>
                </a:cxn>
                <a:cxn ang="0">
                  <a:pos x="T6" y="T7"/>
                </a:cxn>
                <a:cxn ang="0">
                  <a:pos x="T8" y="T9"/>
                </a:cxn>
              </a:cxnLst>
              <a:rect l="0" t="0" r="r" b="b"/>
              <a:pathLst>
                <a:path w="880" h="242">
                  <a:moveTo>
                    <a:pt x="0" y="242"/>
                  </a:moveTo>
                  <a:lnTo>
                    <a:pt x="880" y="235"/>
                  </a:lnTo>
                  <a:lnTo>
                    <a:pt x="880" y="0"/>
                  </a:lnTo>
                  <a:lnTo>
                    <a:pt x="0" y="0"/>
                  </a:lnTo>
                  <a:lnTo>
                    <a:pt x="0" y="24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4" name="Freeform 11"/>
            <p:cNvSpPr>
              <a:spLocks noEditPoints="1"/>
            </p:cNvSpPr>
            <p:nvPr userDrawn="1"/>
          </p:nvSpPr>
          <p:spPr bwMode="auto">
            <a:xfrm>
              <a:off x="307975" y="735013"/>
              <a:ext cx="2613025" cy="3822700"/>
            </a:xfrm>
            <a:custGeom>
              <a:avLst/>
              <a:gdLst>
                <a:gd name="T0" fmla="*/ 118 w 232"/>
                <a:gd name="T1" fmla="*/ 0 h 339"/>
                <a:gd name="T2" fmla="*/ 19 w 232"/>
                <a:gd name="T3" fmla="*/ 24 h 339"/>
                <a:gd name="T4" fmla="*/ 19 w 232"/>
                <a:gd name="T5" fmla="*/ 62 h 339"/>
                <a:gd name="T6" fmla="*/ 110 w 232"/>
                <a:gd name="T7" fmla="*/ 35 h 339"/>
                <a:gd name="T8" fmla="*/ 182 w 232"/>
                <a:gd name="T9" fmla="*/ 100 h 339"/>
                <a:gd name="T10" fmla="*/ 182 w 232"/>
                <a:gd name="T11" fmla="*/ 126 h 339"/>
                <a:gd name="T12" fmla="*/ 0 w 232"/>
                <a:gd name="T13" fmla="*/ 236 h 339"/>
                <a:gd name="T14" fmla="*/ 124 w 232"/>
                <a:gd name="T15" fmla="*/ 339 h 339"/>
                <a:gd name="T16" fmla="*/ 232 w 232"/>
                <a:gd name="T17" fmla="*/ 316 h 339"/>
                <a:gd name="T18" fmla="*/ 232 w 232"/>
                <a:gd name="T19" fmla="*/ 106 h 339"/>
                <a:gd name="T20" fmla="*/ 118 w 232"/>
                <a:gd name="T21" fmla="*/ 0 h 339"/>
                <a:gd name="T22" fmla="*/ 182 w 232"/>
                <a:gd name="T23" fmla="*/ 297 h 339"/>
                <a:gd name="T24" fmla="*/ 128 w 232"/>
                <a:gd name="T25" fmla="*/ 308 h 339"/>
                <a:gd name="T26" fmla="*/ 51 w 232"/>
                <a:gd name="T27" fmla="*/ 235 h 339"/>
                <a:gd name="T28" fmla="*/ 182 w 232"/>
                <a:gd name="T29" fmla="*/ 157 h 339"/>
                <a:gd name="T30" fmla="*/ 182 w 232"/>
                <a:gd name="T31" fmla="*/ 297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2" h="339">
                  <a:moveTo>
                    <a:pt x="118" y="0"/>
                  </a:moveTo>
                  <a:cubicBezTo>
                    <a:pt x="73" y="0"/>
                    <a:pt x="37" y="14"/>
                    <a:pt x="19" y="24"/>
                  </a:cubicBezTo>
                  <a:cubicBezTo>
                    <a:pt x="19" y="62"/>
                    <a:pt x="19" y="62"/>
                    <a:pt x="19" y="62"/>
                  </a:cubicBezTo>
                  <a:cubicBezTo>
                    <a:pt x="37" y="52"/>
                    <a:pt x="78" y="35"/>
                    <a:pt x="110" y="35"/>
                  </a:cubicBezTo>
                  <a:cubicBezTo>
                    <a:pt x="151" y="35"/>
                    <a:pt x="182" y="50"/>
                    <a:pt x="182" y="100"/>
                  </a:cubicBezTo>
                  <a:cubicBezTo>
                    <a:pt x="182" y="126"/>
                    <a:pt x="182" y="126"/>
                    <a:pt x="182" y="126"/>
                  </a:cubicBezTo>
                  <a:cubicBezTo>
                    <a:pt x="77" y="126"/>
                    <a:pt x="0" y="150"/>
                    <a:pt x="0" y="236"/>
                  </a:cubicBezTo>
                  <a:cubicBezTo>
                    <a:pt x="0" y="296"/>
                    <a:pt x="39" y="339"/>
                    <a:pt x="124" y="339"/>
                  </a:cubicBezTo>
                  <a:cubicBezTo>
                    <a:pt x="169" y="339"/>
                    <a:pt x="207" y="330"/>
                    <a:pt x="232" y="316"/>
                  </a:cubicBezTo>
                  <a:cubicBezTo>
                    <a:pt x="232" y="106"/>
                    <a:pt x="232" y="106"/>
                    <a:pt x="232" y="106"/>
                  </a:cubicBezTo>
                  <a:cubicBezTo>
                    <a:pt x="232" y="26"/>
                    <a:pt x="178" y="0"/>
                    <a:pt x="118" y="0"/>
                  </a:cubicBezTo>
                  <a:close/>
                  <a:moveTo>
                    <a:pt x="182" y="297"/>
                  </a:moveTo>
                  <a:cubicBezTo>
                    <a:pt x="169" y="304"/>
                    <a:pt x="149" y="308"/>
                    <a:pt x="128" y="308"/>
                  </a:cubicBezTo>
                  <a:cubicBezTo>
                    <a:pt x="80" y="308"/>
                    <a:pt x="51" y="282"/>
                    <a:pt x="51" y="235"/>
                  </a:cubicBezTo>
                  <a:cubicBezTo>
                    <a:pt x="51" y="169"/>
                    <a:pt x="100" y="157"/>
                    <a:pt x="182" y="157"/>
                  </a:cubicBezTo>
                  <a:lnTo>
                    <a:pt x="182" y="2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 name="Freeform 12"/>
            <p:cNvSpPr>
              <a:spLocks/>
            </p:cNvSpPr>
            <p:nvPr userDrawn="1"/>
          </p:nvSpPr>
          <p:spPr bwMode="auto">
            <a:xfrm>
              <a:off x="6222999" y="-381000"/>
              <a:ext cx="2613026" cy="4927597"/>
            </a:xfrm>
            <a:custGeom>
              <a:avLst/>
              <a:gdLst>
                <a:gd name="T0" fmla="*/ 163 w 232"/>
                <a:gd name="T1" fmla="*/ 402 h 437"/>
                <a:gd name="T2" fmla="*/ 88 w 232"/>
                <a:gd name="T3" fmla="*/ 337 h 437"/>
                <a:gd name="T4" fmla="*/ 88 w 232"/>
                <a:gd name="T5" fmla="*/ 0 h 437"/>
                <a:gd name="T6" fmla="*/ 37 w 232"/>
                <a:gd name="T7" fmla="*/ 17 h 437"/>
                <a:gd name="T8" fmla="*/ 38 w 232"/>
                <a:gd name="T9" fmla="*/ 104 h 437"/>
                <a:gd name="T10" fmla="*/ 0 w 232"/>
                <a:gd name="T11" fmla="*/ 104 h 437"/>
                <a:gd name="T12" fmla="*/ 0 w 232"/>
                <a:gd name="T13" fmla="*/ 138 h 437"/>
                <a:gd name="T14" fmla="*/ 38 w 232"/>
                <a:gd name="T15" fmla="*/ 138 h 437"/>
                <a:gd name="T16" fmla="*/ 38 w 232"/>
                <a:gd name="T17" fmla="*/ 331 h 437"/>
                <a:gd name="T18" fmla="*/ 152 w 232"/>
                <a:gd name="T19" fmla="*/ 437 h 437"/>
                <a:gd name="T20" fmla="*/ 232 w 232"/>
                <a:gd name="T21" fmla="*/ 422 h 437"/>
                <a:gd name="T22" fmla="*/ 232 w 232"/>
                <a:gd name="T23" fmla="*/ 384 h 437"/>
                <a:gd name="T24" fmla="*/ 163 w 232"/>
                <a:gd name="T25" fmla="*/ 402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2" h="437">
                  <a:moveTo>
                    <a:pt x="163" y="402"/>
                  </a:moveTo>
                  <a:cubicBezTo>
                    <a:pt x="122" y="402"/>
                    <a:pt x="88" y="388"/>
                    <a:pt x="88" y="337"/>
                  </a:cubicBezTo>
                  <a:cubicBezTo>
                    <a:pt x="88" y="0"/>
                    <a:pt x="88" y="0"/>
                    <a:pt x="88" y="0"/>
                  </a:cubicBezTo>
                  <a:cubicBezTo>
                    <a:pt x="37" y="17"/>
                    <a:pt x="37" y="17"/>
                    <a:pt x="37" y="17"/>
                  </a:cubicBezTo>
                  <a:cubicBezTo>
                    <a:pt x="38" y="104"/>
                    <a:pt x="38" y="104"/>
                    <a:pt x="38" y="104"/>
                  </a:cubicBezTo>
                  <a:cubicBezTo>
                    <a:pt x="0" y="104"/>
                    <a:pt x="0" y="104"/>
                    <a:pt x="0" y="104"/>
                  </a:cubicBezTo>
                  <a:cubicBezTo>
                    <a:pt x="0" y="138"/>
                    <a:pt x="0" y="138"/>
                    <a:pt x="0" y="138"/>
                  </a:cubicBezTo>
                  <a:cubicBezTo>
                    <a:pt x="38" y="138"/>
                    <a:pt x="38" y="138"/>
                    <a:pt x="38" y="138"/>
                  </a:cubicBezTo>
                  <a:cubicBezTo>
                    <a:pt x="38" y="331"/>
                    <a:pt x="38" y="331"/>
                    <a:pt x="38" y="331"/>
                  </a:cubicBezTo>
                  <a:cubicBezTo>
                    <a:pt x="38" y="411"/>
                    <a:pt x="91" y="437"/>
                    <a:pt x="152" y="437"/>
                  </a:cubicBezTo>
                  <a:cubicBezTo>
                    <a:pt x="181" y="437"/>
                    <a:pt x="207" y="431"/>
                    <a:pt x="232" y="422"/>
                  </a:cubicBezTo>
                  <a:cubicBezTo>
                    <a:pt x="232" y="384"/>
                    <a:pt x="232" y="384"/>
                    <a:pt x="232" y="384"/>
                  </a:cubicBezTo>
                  <a:cubicBezTo>
                    <a:pt x="207" y="394"/>
                    <a:pt x="184" y="402"/>
                    <a:pt x="163" y="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6" name="Freeform 13"/>
            <p:cNvSpPr>
              <a:spLocks noEditPoints="1"/>
            </p:cNvSpPr>
            <p:nvPr userDrawn="1"/>
          </p:nvSpPr>
          <p:spPr bwMode="auto">
            <a:xfrm>
              <a:off x="3360738" y="735013"/>
              <a:ext cx="2625725" cy="3822700"/>
            </a:xfrm>
            <a:custGeom>
              <a:avLst/>
              <a:gdLst>
                <a:gd name="T0" fmla="*/ 118 w 233"/>
                <a:gd name="T1" fmla="*/ 0 h 339"/>
                <a:gd name="T2" fmla="*/ 19 w 233"/>
                <a:gd name="T3" fmla="*/ 24 h 339"/>
                <a:gd name="T4" fmla="*/ 19 w 233"/>
                <a:gd name="T5" fmla="*/ 61 h 339"/>
                <a:gd name="T6" fmla="*/ 110 w 233"/>
                <a:gd name="T7" fmla="*/ 35 h 339"/>
                <a:gd name="T8" fmla="*/ 182 w 233"/>
                <a:gd name="T9" fmla="*/ 99 h 339"/>
                <a:gd name="T10" fmla="*/ 182 w 233"/>
                <a:gd name="T11" fmla="*/ 125 h 339"/>
                <a:gd name="T12" fmla="*/ 0 w 233"/>
                <a:gd name="T13" fmla="*/ 236 h 339"/>
                <a:gd name="T14" fmla="*/ 124 w 233"/>
                <a:gd name="T15" fmla="*/ 339 h 339"/>
                <a:gd name="T16" fmla="*/ 233 w 233"/>
                <a:gd name="T17" fmla="*/ 315 h 339"/>
                <a:gd name="T18" fmla="*/ 232 w 233"/>
                <a:gd name="T19" fmla="*/ 105 h 339"/>
                <a:gd name="T20" fmla="*/ 118 w 233"/>
                <a:gd name="T21" fmla="*/ 0 h 339"/>
                <a:gd name="T22" fmla="*/ 182 w 233"/>
                <a:gd name="T23" fmla="*/ 297 h 339"/>
                <a:gd name="T24" fmla="*/ 129 w 233"/>
                <a:gd name="T25" fmla="*/ 308 h 339"/>
                <a:gd name="T26" fmla="*/ 51 w 233"/>
                <a:gd name="T27" fmla="*/ 235 h 339"/>
                <a:gd name="T28" fmla="*/ 182 w 233"/>
                <a:gd name="T29" fmla="*/ 156 h 339"/>
                <a:gd name="T30" fmla="*/ 182 w 233"/>
                <a:gd name="T31" fmla="*/ 297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3" h="339">
                  <a:moveTo>
                    <a:pt x="118" y="0"/>
                  </a:moveTo>
                  <a:cubicBezTo>
                    <a:pt x="74" y="0"/>
                    <a:pt x="38" y="14"/>
                    <a:pt x="19" y="24"/>
                  </a:cubicBezTo>
                  <a:cubicBezTo>
                    <a:pt x="19" y="61"/>
                    <a:pt x="19" y="61"/>
                    <a:pt x="19" y="61"/>
                  </a:cubicBezTo>
                  <a:cubicBezTo>
                    <a:pt x="37" y="51"/>
                    <a:pt x="79" y="35"/>
                    <a:pt x="110" y="35"/>
                  </a:cubicBezTo>
                  <a:cubicBezTo>
                    <a:pt x="152" y="35"/>
                    <a:pt x="182" y="49"/>
                    <a:pt x="182" y="99"/>
                  </a:cubicBezTo>
                  <a:cubicBezTo>
                    <a:pt x="182" y="125"/>
                    <a:pt x="182" y="125"/>
                    <a:pt x="182" y="125"/>
                  </a:cubicBezTo>
                  <a:cubicBezTo>
                    <a:pt x="77" y="125"/>
                    <a:pt x="0" y="149"/>
                    <a:pt x="0" y="236"/>
                  </a:cubicBezTo>
                  <a:cubicBezTo>
                    <a:pt x="0" y="296"/>
                    <a:pt x="40" y="339"/>
                    <a:pt x="124" y="339"/>
                  </a:cubicBezTo>
                  <a:cubicBezTo>
                    <a:pt x="170" y="338"/>
                    <a:pt x="208" y="329"/>
                    <a:pt x="233" y="315"/>
                  </a:cubicBezTo>
                  <a:cubicBezTo>
                    <a:pt x="232" y="105"/>
                    <a:pt x="232" y="105"/>
                    <a:pt x="232" y="105"/>
                  </a:cubicBezTo>
                  <a:cubicBezTo>
                    <a:pt x="232" y="25"/>
                    <a:pt x="179" y="0"/>
                    <a:pt x="118" y="0"/>
                  </a:cubicBezTo>
                  <a:close/>
                  <a:moveTo>
                    <a:pt x="182" y="297"/>
                  </a:moveTo>
                  <a:cubicBezTo>
                    <a:pt x="169" y="304"/>
                    <a:pt x="149" y="308"/>
                    <a:pt x="129" y="308"/>
                  </a:cubicBezTo>
                  <a:cubicBezTo>
                    <a:pt x="80" y="308"/>
                    <a:pt x="51" y="282"/>
                    <a:pt x="51" y="235"/>
                  </a:cubicBezTo>
                  <a:cubicBezTo>
                    <a:pt x="51" y="169"/>
                    <a:pt x="100" y="156"/>
                    <a:pt x="182" y="156"/>
                  </a:cubicBezTo>
                  <a:lnTo>
                    <a:pt x="182" y="2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7" name="Freeform 14"/>
            <p:cNvSpPr>
              <a:spLocks/>
            </p:cNvSpPr>
            <p:nvPr userDrawn="1"/>
          </p:nvSpPr>
          <p:spPr bwMode="auto">
            <a:xfrm>
              <a:off x="7439025" y="792163"/>
              <a:ext cx="1385888" cy="382588"/>
            </a:xfrm>
            <a:custGeom>
              <a:avLst/>
              <a:gdLst>
                <a:gd name="T0" fmla="*/ 0 w 873"/>
                <a:gd name="T1" fmla="*/ 0 h 241"/>
                <a:gd name="T2" fmla="*/ 0 w 873"/>
                <a:gd name="T3" fmla="*/ 241 h 241"/>
                <a:gd name="T4" fmla="*/ 873 w 873"/>
                <a:gd name="T5" fmla="*/ 234 h 241"/>
                <a:gd name="T6" fmla="*/ 873 w 873"/>
                <a:gd name="T7" fmla="*/ 0 h 241"/>
                <a:gd name="T8" fmla="*/ 0 w 873"/>
                <a:gd name="T9" fmla="*/ 0 h 241"/>
              </a:gdLst>
              <a:ahLst/>
              <a:cxnLst>
                <a:cxn ang="0">
                  <a:pos x="T0" y="T1"/>
                </a:cxn>
                <a:cxn ang="0">
                  <a:pos x="T2" y="T3"/>
                </a:cxn>
                <a:cxn ang="0">
                  <a:pos x="T4" y="T5"/>
                </a:cxn>
                <a:cxn ang="0">
                  <a:pos x="T6" y="T7"/>
                </a:cxn>
                <a:cxn ang="0">
                  <a:pos x="T8" y="T9"/>
                </a:cxn>
              </a:cxnLst>
              <a:rect l="0" t="0" r="r" b="b"/>
              <a:pathLst>
                <a:path w="873" h="241">
                  <a:moveTo>
                    <a:pt x="0" y="0"/>
                  </a:moveTo>
                  <a:lnTo>
                    <a:pt x="0" y="241"/>
                  </a:lnTo>
                  <a:lnTo>
                    <a:pt x="873" y="234"/>
                  </a:lnTo>
                  <a:lnTo>
                    <a:pt x="87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8" name="Freeform 15"/>
            <p:cNvSpPr>
              <a:spLocks/>
            </p:cNvSpPr>
            <p:nvPr userDrawn="1"/>
          </p:nvSpPr>
          <p:spPr bwMode="auto">
            <a:xfrm>
              <a:off x="7439025" y="1422400"/>
              <a:ext cx="1397000" cy="384175"/>
            </a:xfrm>
            <a:custGeom>
              <a:avLst/>
              <a:gdLst>
                <a:gd name="T0" fmla="*/ 0 w 880"/>
                <a:gd name="T1" fmla="*/ 242 h 242"/>
                <a:gd name="T2" fmla="*/ 880 w 880"/>
                <a:gd name="T3" fmla="*/ 235 h 242"/>
                <a:gd name="T4" fmla="*/ 880 w 880"/>
                <a:gd name="T5" fmla="*/ 0 h 242"/>
                <a:gd name="T6" fmla="*/ 0 w 880"/>
                <a:gd name="T7" fmla="*/ 0 h 242"/>
                <a:gd name="T8" fmla="*/ 0 w 880"/>
                <a:gd name="T9" fmla="*/ 242 h 242"/>
              </a:gdLst>
              <a:ahLst/>
              <a:cxnLst>
                <a:cxn ang="0">
                  <a:pos x="T0" y="T1"/>
                </a:cxn>
                <a:cxn ang="0">
                  <a:pos x="T2" y="T3"/>
                </a:cxn>
                <a:cxn ang="0">
                  <a:pos x="T4" y="T5"/>
                </a:cxn>
                <a:cxn ang="0">
                  <a:pos x="T6" y="T7"/>
                </a:cxn>
                <a:cxn ang="0">
                  <a:pos x="T8" y="T9"/>
                </a:cxn>
              </a:cxnLst>
              <a:rect l="0" t="0" r="r" b="b"/>
              <a:pathLst>
                <a:path w="880" h="242">
                  <a:moveTo>
                    <a:pt x="0" y="242"/>
                  </a:moveTo>
                  <a:lnTo>
                    <a:pt x="880" y="235"/>
                  </a:lnTo>
                  <a:lnTo>
                    <a:pt x="880" y="0"/>
                  </a:lnTo>
                  <a:lnTo>
                    <a:pt x="0" y="0"/>
                  </a:lnTo>
                  <a:lnTo>
                    <a:pt x="0" y="24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grpSp>
        <p:nvGrpSpPr>
          <p:cNvPr id="19" name="Group 18"/>
          <p:cNvGrpSpPr/>
          <p:nvPr userDrawn="1"/>
        </p:nvGrpSpPr>
        <p:grpSpPr>
          <a:xfrm>
            <a:off x="0" y="533400"/>
            <a:ext cx="533400" cy="1028700"/>
            <a:chOff x="0" y="3810000"/>
            <a:chExt cx="3335338" cy="2424113"/>
          </a:xfrm>
          <a:solidFill>
            <a:schemeClr val="bg1"/>
          </a:solidFill>
        </p:grpSpPr>
        <p:sp>
          <p:nvSpPr>
            <p:cNvPr id="20" name="Freeform 5"/>
            <p:cNvSpPr>
              <a:spLocks/>
            </p:cNvSpPr>
            <p:nvPr userDrawn="1"/>
          </p:nvSpPr>
          <p:spPr bwMode="auto">
            <a:xfrm>
              <a:off x="0" y="3810000"/>
              <a:ext cx="3333751" cy="914400"/>
            </a:xfrm>
            <a:custGeom>
              <a:avLst/>
              <a:gdLst>
                <a:gd name="T0" fmla="*/ 0 w 4199"/>
                <a:gd name="T1" fmla="*/ 6 h 1151"/>
                <a:gd name="T2" fmla="*/ 1 w 4199"/>
                <a:gd name="T3" fmla="*/ 1151 h 1151"/>
                <a:gd name="T4" fmla="*/ 4199 w 4199"/>
                <a:gd name="T5" fmla="*/ 1144 h 1151"/>
                <a:gd name="T6" fmla="*/ 4199 w 4199"/>
                <a:gd name="T7" fmla="*/ 0 h 1151"/>
                <a:gd name="T8" fmla="*/ 0 w 4199"/>
                <a:gd name="T9" fmla="*/ 6 h 1151"/>
              </a:gdLst>
              <a:ahLst/>
              <a:cxnLst>
                <a:cxn ang="0">
                  <a:pos x="T0" y="T1"/>
                </a:cxn>
                <a:cxn ang="0">
                  <a:pos x="T2" y="T3"/>
                </a:cxn>
                <a:cxn ang="0">
                  <a:pos x="T4" y="T5"/>
                </a:cxn>
                <a:cxn ang="0">
                  <a:pos x="T6" y="T7"/>
                </a:cxn>
                <a:cxn ang="0">
                  <a:pos x="T8" y="T9"/>
                </a:cxn>
              </a:cxnLst>
              <a:rect l="0" t="0" r="r" b="b"/>
              <a:pathLst>
                <a:path w="4199" h="1151">
                  <a:moveTo>
                    <a:pt x="0" y="6"/>
                  </a:moveTo>
                  <a:lnTo>
                    <a:pt x="1" y="1151"/>
                  </a:lnTo>
                  <a:lnTo>
                    <a:pt x="4199" y="1144"/>
                  </a:lnTo>
                  <a:lnTo>
                    <a:pt x="4199" y="0"/>
                  </a:lnTo>
                  <a:lnTo>
                    <a:pt x="0"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1" name="Freeform 6"/>
            <p:cNvSpPr>
              <a:spLocks/>
            </p:cNvSpPr>
            <p:nvPr userDrawn="1"/>
          </p:nvSpPr>
          <p:spPr bwMode="auto">
            <a:xfrm>
              <a:off x="1588" y="5319713"/>
              <a:ext cx="3333750" cy="914400"/>
            </a:xfrm>
            <a:custGeom>
              <a:avLst/>
              <a:gdLst>
                <a:gd name="T0" fmla="*/ 1 w 4199"/>
                <a:gd name="T1" fmla="*/ 1153 h 1153"/>
                <a:gd name="T2" fmla="*/ 4199 w 4199"/>
                <a:gd name="T3" fmla="*/ 1147 h 1153"/>
                <a:gd name="T4" fmla="*/ 4199 w 4199"/>
                <a:gd name="T5" fmla="*/ 0 h 1153"/>
                <a:gd name="T6" fmla="*/ 0 w 4199"/>
                <a:gd name="T7" fmla="*/ 5 h 1153"/>
                <a:gd name="T8" fmla="*/ 1 w 4199"/>
                <a:gd name="T9" fmla="*/ 1153 h 1153"/>
              </a:gdLst>
              <a:ahLst/>
              <a:cxnLst>
                <a:cxn ang="0">
                  <a:pos x="T0" y="T1"/>
                </a:cxn>
                <a:cxn ang="0">
                  <a:pos x="T2" y="T3"/>
                </a:cxn>
                <a:cxn ang="0">
                  <a:pos x="T4" y="T5"/>
                </a:cxn>
                <a:cxn ang="0">
                  <a:pos x="T6" y="T7"/>
                </a:cxn>
                <a:cxn ang="0">
                  <a:pos x="T8" y="T9"/>
                </a:cxn>
              </a:cxnLst>
              <a:rect l="0" t="0" r="r" b="b"/>
              <a:pathLst>
                <a:path w="4199" h="1153">
                  <a:moveTo>
                    <a:pt x="1" y="1153"/>
                  </a:moveTo>
                  <a:lnTo>
                    <a:pt x="4199" y="1147"/>
                  </a:lnTo>
                  <a:lnTo>
                    <a:pt x="4199" y="0"/>
                  </a:lnTo>
                  <a:lnTo>
                    <a:pt x="0" y="5"/>
                  </a:lnTo>
                  <a:lnTo>
                    <a:pt x="1" y="115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23" name="Title Placeholder 1"/>
          <p:cNvSpPr txBox="1">
            <a:spLocks/>
          </p:cNvSpPr>
          <p:nvPr userDrawn="1"/>
        </p:nvSpPr>
        <p:spPr>
          <a:xfrm>
            <a:off x="685800" y="288022"/>
            <a:ext cx="8153400" cy="1477962"/>
          </a:xfrm>
          <a:prstGeom prst="rect">
            <a:avLst/>
          </a:prstGeom>
        </p:spPr>
        <p:txBody>
          <a:bodyPr vert="horz" lIns="0" tIns="0" rIns="0" bIns="0" rtlCol="0" anchor="ctr">
            <a:noAutofit/>
          </a:bodyPr>
          <a:lstStyle>
            <a:lvl1pPr algn="l" defTabSz="914400" rtl="0" eaLnBrk="1" latinLnBrk="0" hangingPunct="1">
              <a:spcBef>
                <a:spcPct val="0"/>
              </a:spcBef>
              <a:buNone/>
              <a:defRPr lang="en-US" sz="3600" kern="1200" baseline="0">
                <a:solidFill>
                  <a:srgbClr val="00AB4E"/>
                </a:solidFill>
                <a:latin typeface="Arial" pitchFamily="34" charset="0"/>
                <a:ea typeface="+mj-ea"/>
                <a:cs typeface="Arial" pitchFamily="34" charset="0"/>
              </a:defRPr>
            </a:lvl1pPr>
          </a:lstStyle>
          <a:p>
            <a:r>
              <a:rPr lang="en-GB" dirty="0" smtClean="0">
                <a:solidFill>
                  <a:schemeClr val="bg1"/>
                </a:solidFill>
              </a:rPr>
              <a:t>Thank you</a:t>
            </a:r>
            <a:endParaRPr lang="en-GB" dirty="0">
              <a:solidFill>
                <a:schemeClr val="bg1"/>
              </a:solidFill>
            </a:endParaRPr>
          </a:p>
        </p:txBody>
      </p:sp>
      <p:sp>
        <p:nvSpPr>
          <p:cNvPr id="24" name="TextBox 23"/>
          <p:cNvSpPr txBox="1"/>
          <p:nvPr userDrawn="1"/>
        </p:nvSpPr>
        <p:spPr>
          <a:xfrm>
            <a:off x="685800" y="5995972"/>
            <a:ext cx="3048000" cy="107722"/>
          </a:xfrm>
          <a:prstGeom prst="rect">
            <a:avLst/>
          </a:prstGeom>
          <a:noFill/>
        </p:spPr>
        <p:txBody>
          <a:bodyPr wrap="square" lIns="0" tIns="0" rIns="0" bIns="0" rtlCol="0">
            <a:spAutoFit/>
          </a:bodyPr>
          <a:lstStyle/>
          <a:p>
            <a:r>
              <a:rPr lang="en-GB" sz="700" dirty="0" smtClean="0">
                <a:solidFill>
                  <a:schemeClr val="bg1"/>
                </a:solidFill>
              </a:rPr>
              <a:t>AAT is a registered charity. No. 1050724</a:t>
            </a:r>
            <a:endParaRPr lang="en-GB" sz="700" dirty="0">
              <a:solidFill>
                <a:schemeClr val="bg1"/>
              </a:solidFill>
            </a:endParaRPr>
          </a:p>
        </p:txBody>
      </p:sp>
      <p:sp>
        <p:nvSpPr>
          <p:cNvPr id="25" name="TextBox 24"/>
          <p:cNvSpPr txBox="1"/>
          <p:nvPr userDrawn="1"/>
        </p:nvSpPr>
        <p:spPr>
          <a:xfrm>
            <a:off x="685800" y="4163199"/>
            <a:ext cx="5400000" cy="1107996"/>
          </a:xfrm>
          <a:prstGeom prst="rect">
            <a:avLst/>
          </a:prstGeom>
          <a:noFill/>
        </p:spPr>
        <p:txBody>
          <a:bodyPr wrap="square" lIns="0" tIns="0" rIns="0" bIns="0" rtlCol="0" anchor="b">
            <a:spAutoFit/>
          </a:bodyPr>
          <a:lstStyle/>
          <a:p>
            <a:r>
              <a:rPr lang="en-GB" sz="1800" b="1" dirty="0" smtClean="0">
                <a:solidFill>
                  <a:schemeClr val="bg1"/>
                </a:solidFill>
              </a:rPr>
              <a:t>Association of Accounting Technicians</a:t>
            </a:r>
          </a:p>
          <a:p>
            <a:r>
              <a:rPr lang="en-GB" sz="1800" dirty="0" smtClean="0">
                <a:solidFill>
                  <a:schemeClr val="bg1"/>
                </a:solidFill>
              </a:rPr>
              <a:t>140 Aldersgate Street</a:t>
            </a:r>
          </a:p>
          <a:p>
            <a:r>
              <a:rPr lang="en-GB" sz="1800" dirty="0" smtClean="0">
                <a:solidFill>
                  <a:schemeClr val="bg1"/>
                </a:solidFill>
              </a:rPr>
              <a:t>London</a:t>
            </a:r>
          </a:p>
          <a:p>
            <a:r>
              <a:rPr lang="en-GB" sz="1800" dirty="0" smtClean="0">
                <a:solidFill>
                  <a:schemeClr val="bg1"/>
                </a:solidFill>
              </a:rPr>
              <a:t>EC1A</a:t>
            </a:r>
            <a:r>
              <a:rPr lang="en-GB" sz="1800" baseline="0" dirty="0" smtClean="0">
                <a:solidFill>
                  <a:schemeClr val="bg1"/>
                </a:solidFill>
              </a:rPr>
              <a:t> 4HY</a:t>
            </a:r>
            <a:endParaRPr lang="en-GB" sz="1800" dirty="0">
              <a:solidFill>
                <a:schemeClr val="bg1"/>
              </a:solidFill>
            </a:endParaRPr>
          </a:p>
        </p:txBody>
      </p:sp>
    </p:spTree>
    <p:extLst>
      <p:ext uri="{BB962C8B-B14F-4D97-AF65-F5344CB8AC3E}">
        <p14:creationId xmlns:p14="http://schemas.microsoft.com/office/powerpoint/2010/main" val="1152745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799" y="533399"/>
            <a:ext cx="7696201" cy="1027113"/>
          </a:xfrm>
          <a:prstGeom prst="rect">
            <a:avLst/>
          </a:prstGeom>
        </p:spPr>
        <p:txBody>
          <a:bodyPr vert="horz" lIns="0" tIns="0" rIns="0" bIns="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057400"/>
            <a:ext cx="7705202" cy="1637371"/>
          </a:xfrm>
          <a:prstGeom prst="rect">
            <a:avLst/>
          </a:prstGeom>
        </p:spPr>
        <p:txBody>
          <a:bodyPr vert="horz" wrap="square"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438400" y="6400800"/>
            <a:ext cx="1066800" cy="123111"/>
          </a:xfrm>
          <a:prstGeom prst="rect">
            <a:avLst/>
          </a:prstGeom>
        </p:spPr>
        <p:txBody>
          <a:bodyPr vert="horz" wrap="square" lIns="0" tIns="0" rIns="0" bIns="0" rtlCol="0" anchor="ctr">
            <a:spAutoFit/>
          </a:bodyPr>
          <a:lstStyle>
            <a:lvl1pPr algn="ctr">
              <a:defRPr sz="800">
                <a:solidFill>
                  <a:schemeClr val="tx2"/>
                </a:solidFill>
              </a:defRPr>
            </a:lvl1pPr>
          </a:lstStyle>
          <a:p>
            <a:fld id="{1D8BD707-D9CF-40AE-B4C6-C98DA3205C09}" type="datetimeFigureOut">
              <a:rPr lang="en-US" smtClean="0"/>
              <a:pPr/>
              <a:t>11/13/2015</a:t>
            </a:fld>
            <a:endParaRPr lang="en-US" dirty="0"/>
          </a:p>
        </p:txBody>
      </p:sp>
      <p:sp>
        <p:nvSpPr>
          <p:cNvPr id="5" name="Footer Placeholder 4"/>
          <p:cNvSpPr>
            <a:spLocks noGrp="1"/>
          </p:cNvSpPr>
          <p:nvPr>
            <p:ph type="ftr" sz="quarter" idx="3"/>
          </p:nvPr>
        </p:nvSpPr>
        <p:spPr>
          <a:xfrm>
            <a:off x="3619500" y="6400800"/>
            <a:ext cx="2286000" cy="123111"/>
          </a:xfrm>
          <a:prstGeom prst="rect">
            <a:avLst/>
          </a:prstGeom>
        </p:spPr>
        <p:txBody>
          <a:bodyPr vert="horz" wrap="square" lIns="0" tIns="0" rIns="0" bIns="0" rtlCol="0" anchor="ctr">
            <a:spAutoFit/>
          </a:bodyPr>
          <a:lstStyle>
            <a:lvl1pPr algn="ctr">
              <a:defRPr sz="800">
                <a:solidFill>
                  <a:schemeClr val="tx2"/>
                </a:solidFill>
              </a:defRPr>
            </a:lvl1pPr>
          </a:lstStyle>
          <a:p>
            <a:endParaRPr lang="en-US" dirty="0"/>
          </a:p>
        </p:txBody>
      </p:sp>
      <p:sp>
        <p:nvSpPr>
          <p:cNvPr id="6" name="Slide Number Placeholder 5"/>
          <p:cNvSpPr>
            <a:spLocks noGrp="1"/>
          </p:cNvSpPr>
          <p:nvPr>
            <p:ph type="sldNum" sz="quarter" idx="4"/>
          </p:nvPr>
        </p:nvSpPr>
        <p:spPr>
          <a:xfrm>
            <a:off x="6019800" y="6400800"/>
            <a:ext cx="1371600" cy="123111"/>
          </a:xfrm>
          <a:prstGeom prst="rect">
            <a:avLst/>
          </a:prstGeom>
        </p:spPr>
        <p:txBody>
          <a:bodyPr vert="horz" wrap="square" lIns="0" tIns="0" rIns="0" bIns="0" rtlCol="0" anchor="ctr">
            <a:spAutoFit/>
          </a:bodyPr>
          <a:lstStyle>
            <a:lvl1pPr algn="ctr">
              <a:defRPr lang="en-US" sz="800" smtClean="0">
                <a:solidFill>
                  <a:schemeClr val="tx2"/>
                </a:solidFill>
              </a:defRPr>
            </a:lvl1pPr>
          </a:lstStyle>
          <a:p>
            <a:fld id="{B6F15528-21DE-4FAA-801E-634DDDAF4B2B}"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0" r:id="rId3"/>
    <p:sldLayoutId id="2147483656" r:id="rId4"/>
    <p:sldLayoutId id="2147483657" r:id="rId5"/>
    <p:sldLayoutId id="2147483658" r:id="rId6"/>
    <p:sldLayoutId id="2147483654" r:id="rId7"/>
    <p:sldLayoutId id="2147483655" r:id="rId8"/>
    <p:sldLayoutId id="2147483659" r:id="rId9"/>
    <p:sldLayoutId id="2147483660" r:id="rId10"/>
    <p:sldLayoutId id="2147483661" r:id="rId11"/>
    <p:sldLayoutId id="2147483662" r:id="rId12"/>
    <p:sldLayoutId id="2147483663" r:id="rId13"/>
    <p:sldLayoutId id="2147483664" r:id="rId14"/>
  </p:sldLayoutIdLst>
  <p:txStyles>
    <p:titleStyle>
      <a:lvl1pPr algn="l" defTabSz="914400" rtl="0" eaLnBrk="1" latinLnBrk="0" hangingPunct="1">
        <a:spcBef>
          <a:spcPct val="0"/>
        </a:spcBef>
        <a:buNone/>
        <a:defRPr lang="en-US" sz="3600" kern="1200" baseline="0" dirty="0">
          <a:solidFill>
            <a:srgbClr val="00AB4E"/>
          </a:solidFill>
          <a:latin typeface="Arial" pitchFamily="34" charset="0"/>
          <a:ea typeface="+mj-ea"/>
          <a:cs typeface="Arial" pitchFamily="34" charset="0"/>
        </a:defRPr>
      </a:lvl1pPr>
    </p:titleStyle>
    <p:bodyStyle>
      <a:lvl1pPr marL="0" indent="0" algn="l" defTabSz="914400" rtl="0" eaLnBrk="1" latinLnBrk="0" hangingPunct="1">
        <a:spcBef>
          <a:spcPct val="20000"/>
        </a:spcBef>
        <a:buFont typeface="Arial" pitchFamily="34" charset="0"/>
        <a:buNone/>
        <a:defRPr sz="2000" b="1" kern="1200">
          <a:solidFill>
            <a:schemeClr val="tx2"/>
          </a:solidFill>
          <a:latin typeface="+mn-lt"/>
          <a:ea typeface="+mn-ea"/>
          <a:cs typeface="+mn-cs"/>
        </a:defRPr>
      </a:lvl1pPr>
      <a:lvl2pPr marL="0" indent="0" algn="l" defTabSz="914400" rtl="0" eaLnBrk="1" latinLnBrk="0" hangingPunct="1">
        <a:spcBef>
          <a:spcPct val="20000"/>
        </a:spcBef>
        <a:buFont typeface="Arial" pitchFamily="34" charset="0"/>
        <a:buNone/>
        <a:defRPr sz="1800" b="0" kern="1200">
          <a:solidFill>
            <a:schemeClr val="tx1"/>
          </a:solidFill>
          <a:latin typeface="+mn-lt"/>
          <a:ea typeface="+mn-ea"/>
          <a:cs typeface="+mn-cs"/>
        </a:defRPr>
      </a:lvl2pPr>
      <a:lvl3pPr marL="285750" indent="-285750" algn="l" defTabSz="914400" rtl="0" eaLnBrk="1" latinLnBrk="0" hangingPunct="1">
        <a:spcBef>
          <a:spcPct val="20000"/>
        </a:spcBef>
        <a:buFont typeface="Arial" pitchFamily="34" charset="0"/>
        <a:buChar char="•"/>
        <a:defRPr sz="1800" b="0" kern="1200">
          <a:solidFill>
            <a:schemeClr val="tx1"/>
          </a:solidFill>
          <a:latin typeface="+mn-lt"/>
          <a:ea typeface="+mn-ea"/>
          <a:cs typeface="+mn-cs"/>
        </a:defRPr>
      </a:lvl3pPr>
      <a:lvl4pPr marL="542925" indent="-276225"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76225" indent="-276225" algn="l" defTabSz="914400" rtl="0" eaLnBrk="1" latinLnBrk="0" hangingPunct="1">
        <a:spcBef>
          <a:spcPct val="20000"/>
        </a:spcBef>
        <a:buFont typeface="+mj-lt"/>
        <a:buAutoNum type="arabicPeriod"/>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5.png"/><Relationship Id="rId2" Type="http://schemas.openxmlformats.org/officeDocument/2006/relationships/diagramData" Target="../diagrams/data5.xml"/><Relationship Id="rId1" Type="http://schemas.openxmlformats.org/officeDocument/2006/relationships/slideLayout" Target="../slideLayouts/slideLayout1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image" Target="../media/image6.emf"/><Relationship Id="rId4" Type="http://schemas.openxmlformats.org/officeDocument/2006/relationships/package" Target="../embeddings/Microsoft_Word_Document1.docx"/></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hyperlink" Target="http://www.charitysorp.org/" TargetMode="Externa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4.xml.rels><?xml version="1.0" encoding="UTF-8" standalone="yes"?>
<Relationships xmlns="http://schemas.openxmlformats.org/package/2006/relationships"><Relationship Id="rId3" Type="http://schemas.openxmlformats.org/officeDocument/2006/relationships/hyperlink" Target="http://www.charitysorp.org/" TargetMode="External"/><Relationship Id="rId2" Type="http://schemas.openxmlformats.org/officeDocument/2006/relationships/hyperlink" Target="http://www.charity-commission.gov.uk/" TargetMode="External"/><Relationship Id="rId1" Type="http://schemas.openxmlformats.org/officeDocument/2006/relationships/slideLayout" Target="../slideLayouts/slideLayout10.xml"/><Relationship Id="rId4" Type="http://schemas.openxmlformats.org/officeDocument/2006/relationships/hyperlink" Target="https://www.frc.org.uk/"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GB" dirty="0" smtClean="0"/>
              <a:t>Ken Brew</a:t>
            </a:r>
          </a:p>
          <a:p>
            <a:r>
              <a:rPr lang="en-GB" dirty="0" smtClean="0"/>
              <a:t>Wednesday 11 November 2015</a:t>
            </a:r>
            <a:endParaRPr lang="en-GB" dirty="0"/>
          </a:p>
        </p:txBody>
      </p:sp>
      <p:sp>
        <p:nvSpPr>
          <p:cNvPr id="3" name="Title 2"/>
          <p:cNvSpPr>
            <a:spLocks noGrp="1"/>
          </p:cNvSpPr>
          <p:nvPr>
            <p:ph type="title"/>
          </p:nvPr>
        </p:nvSpPr>
        <p:spPr>
          <a:xfrm>
            <a:off x="2390775" y="1600200"/>
            <a:ext cx="6600825" cy="1554162"/>
          </a:xfrm>
        </p:spPr>
        <p:txBody>
          <a:bodyPr>
            <a:normAutofit/>
          </a:bodyPr>
          <a:lstStyle/>
          <a:p>
            <a:r>
              <a:rPr lang="en-GB" dirty="0" smtClean="0"/>
              <a:t>Charity Accounting</a:t>
            </a:r>
            <a:br>
              <a:rPr lang="en-GB" dirty="0" smtClean="0"/>
            </a:br>
            <a:r>
              <a:rPr lang="en-GB" dirty="0" smtClean="0"/>
              <a:t>Webinar</a:t>
            </a:r>
            <a:endParaRPr lang="en-GB" dirty="0"/>
          </a:p>
        </p:txBody>
      </p:sp>
    </p:spTree>
    <p:extLst>
      <p:ext uri="{BB962C8B-B14F-4D97-AF65-F5344CB8AC3E}">
        <p14:creationId xmlns:p14="http://schemas.microsoft.com/office/powerpoint/2010/main" val="31967053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98590821"/>
              </p:ext>
            </p:extLst>
          </p:nvPr>
        </p:nvGraphicFramePr>
        <p:xfrm>
          <a:off x="797390" y="1913467"/>
          <a:ext cx="7838610" cy="40358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en-GB" dirty="0" smtClean="0"/>
              <a:t>Charity Accounting Framework 2016?</a:t>
            </a:r>
            <a:endParaRPr lang="en-GB" dirty="0"/>
          </a:p>
        </p:txBody>
      </p:sp>
    </p:spTree>
    <p:extLst>
      <p:ext uri="{BB962C8B-B14F-4D97-AF65-F5344CB8AC3E}">
        <p14:creationId xmlns:p14="http://schemas.microsoft.com/office/powerpoint/2010/main" val="3171722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288022"/>
            <a:ext cx="8153400" cy="1477962"/>
          </a:xfrm>
        </p:spPr>
        <p:txBody>
          <a:bodyPr/>
          <a:lstStyle/>
          <a:p>
            <a:r>
              <a:rPr lang="en-GB" dirty="0"/>
              <a:t>Charities in England and Wales – November 2015</a:t>
            </a:r>
          </a:p>
        </p:txBody>
      </p:sp>
      <p:graphicFrame>
        <p:nvGraphicFramePr>
          <p:cNvPr id="8" name="Content Placeholder 3"/>
          <p:cNvGraphicFramePr>
            <a:graphicFrameLocks noGrp="1"/>
          </p:cNvGraphicFramePr>
          <p:nvPr>
            <p:ph idx="4294967295"/>
            <p:extLst>
              <p:ext uri="{D42A27DB-BD31-4B8C-83A1-F6EECF244321}">
                <p14:modId xmlns:p14="http://schemas.microsoft.com/office/powerpoint/2010/main" val="598904460"/>
              </p:ext>
            </p:extLst>
          </p:nvPr>
        </p:nvGraphicFramePr>
        <p:xfrm>
          <a:off x="685800" y="2057400"/>
          <a:ext cx="8153400" cy="2820720"/>
        </p:xfrm>
        <a:graphic>
          <a:graphicData uri="http://schemas.openxmlformats.org/drawingml/2006/table">
            <a:tbl>
              <a:tblPr firstRow="1" bandRow="1">
                <a:tableStyleId>{5C22544A-7EE6-4342-B048-85BDC9FD1C3A}</a:tableStyleId>
              </a:tblPr>
              <a:tblGrid>
                <a:gridCol w="2715824"/>
                <a:gridCol w="1796989"/>
                <a:gridCol w="1903034"/>
                <a:gridCol w="1737553"/>
              </a:tblGrid>
              <a:tr h="370840">
                <a:tc>
                  <a:txBody>
                    <a:bodyPr/>
                    <a:lstStyle/>
                    <a:p>
                      <a:r>
                        <a:rPr lang="en-GB" sz="1600" b="1" dirty="0" smtClean="0">
                          <a:solidFill>
                            <a:schemeClr val="tx2"/>
                          </a:solidFill>
                          <a:latin typeface="Arial" pitchFamily="34" charset="0"/>
                          <a:cs typeface="Arial" pitchFamily="34" charset="0"/>
                        </a:rPr>
                        <a:t>Income</a:t>
                      </a:r>
                      <a:r>
                        <a:rPr lang="en-GB" sz="1600" b="1" baseline="0" dirty="0" smtClean="0">
                          <a:solidFill>
                            <a:schemeClr val="tx2"/>
                          </a:solidFill>
                          <a:latin typeface="Arial" pitchFamily="34" charset="0"/>
                          <a:cs typeface="Arial" pitchFamily="34" charset="0"/>
                        </a:rPr>
                        <a:t> band</a:t>
                      </a:r>
                      <a:endParaRPr lang="en-GB" sz="1600" b="1" dirty="0">
                        <a:solidFill>
                          <a:schemeClr val="tx2"/>
                        </a:solidFill>
                        <a:latin typeface="Arial" pitchFamily="34" charset="0"/>
                        <a:cs typeface="Arial" pitchFamily="34" charset="0"/>
                      </a:endParaRPr>
                    </a:p>
                  </a:txBody>
                  <a:tcPr marL="54000" marR="54000" marT="54000" marB="54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600" dirty="0" smtClean="0">
                          <a:solidFill>
                            <a:schemeClr val="tx2"/>
                          </a:solidFill>
                          <a:latin typeface="Arial" pitchFamily="34" charset="0"/>
                          <a:cs typeface="Arial" pitchFamily="34" charset="0"/>
                        </a:rPr>
                        <a:t>Number of charities</a:t>
                      </a:r>
                      <a:endParaRPr lang="en-GB" sz="1600" dirty="0">
                        <a:solidFill>
                          <a:schemeClr val="tx2"/>
                        </a:solidFill>
                        <a:latin typeface="Arial" pitchFamily="34" charset="0"/>
                        <a:cs typeface="Arial" pitchFamily="34" charset="0"/>
                      </a:endParaRPr>
                    </a:p>
                  </a:txBody>
                  <a:tcPr marL="54000" marR="54000" marT="54000" marB="54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600" dirty="0" smtClean="0">
                          <a:solidFill>
                            <a:schemeClr val="tx2"/>
                          </a:solidFill>
                          <a:latin typeface="Arial" pitchFamily="34" charset="0"/>
                          <a:cs typeface="Arial" pitchFamily="34" charset="0"/>
                        </a:rPr>
                        <a:t>Total income £000</a:t>
                      </a:r>
                      <a:endParaRPr lang="en-GB" sz="1600" dirty="0">
                        <a:solidFill>
                          <a:schemeClr val="tx2"/>
                        </a:solidFill>
                        <a:latin typeface="Arial" pitchFamily="34" charset="0"/>
                        <a:cs typeface="Arial" pitchFamily="34" charset="0"/>
                      </a:endParaRPr>
                    </a:p>
                  </a:txBody>
                  <a:tcPr marL="54000" marR="54000" marT="54000" marB="54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600" dirty="0" smtClean="0">
                          <a:solidFill>
                            <a:schemeClr val="tx2"/>
                          </a:solidFill>
                          <a:latin typeface="Arial" pitchFamily="34" charset="0"/>
                          <a:cs typeface="Arial" pitchFamily="34" charset="0"/>
                        </a:rPr>
                        <a:t>Long</a:t>
                      </a:r>
                      <a:r>
                        <a:rPr lang="en-GB" sz="1600" baseline="0" dirty="0" smtClean="0">
                          <a:solidFill>
                            <a:schemeClr val="tx2"/>
                          </a:solidFill>
                          <a:latin typeface="Arial" pitchFamily="34" charset="0"/>
                          <a:cs typeface="Arial" pitchFamily="34" charset="0"/>
                        </a:rPr>
                        <a:t> term assets £000</a:t>
                      </a:r>
                      <a:endParaRPr lang="en-GB" sz="1600" dirty="0">
                        <a:solidFill>
                          <a:schemeClr val="tx2"/>
                        </a:solidFill>
                        <a:latin typeface="Arial" pitchFamily="34" charset="0"/>
                        <a:cs typeface="Arial" pitchFamily="34" charset="0"/>
                      </a:endParaRPr>
                    </a:p>
                  </a:txBody>
                  <a:tcPr marL="54000" marR="54000" marT="54000" marB="54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l" fontAlgn="ctr"/>
                      <a:r>
                        <a:rPr lang="en-GB" sz="1100" u="none" strike="noStrike" dirty="0">
                          <a:effectLst/>
                        </a:rPr>
                        <a:t>£0 to £10k</a:t>
                      </a:r>
                      <a:endParaRPr lang="en-GB" sz="1100" b="1" i="0" u="none" strike="noStrike" dirty="0">
                        <a:solidFill>
                          <a:srgbClr val="000000"/>
                        </a:solidFill>
                        <a:effectLst/>
                        <a:latin typeface="Arial"/>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1"/>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GB" sz="1100" u="none" strike="noStrike" dirty="0">
                          <a:effectLst/>
                        </a:rPr>
                        <a:t>76,620</a:t>
                      </a:r>
                      <a:endParaRPr lang="en-GB" sz="1100" b="0" i="0" u="none" strike="noStrike" dirty="0">
                        <a:solidFill>
                          <a:srgbClr val="000000"/>
                        </a:solidFill>
                        <a:effectLst/>
                        <a:latin typeface="Arial"/>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1"/>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GB" sz="1100" u="none" strike="noStrike">
                          <a:effectLst/>
                        </a:rPr>
                        <a:t>235,664</a:t>
                      </a:r>
                      <a:endParaRPr lang="en-GB" sz="1100" b="0" i="0" u="none" strike="noStrike">
                        <a:solidFill>
                          <a:srgbClr val="000000"/>
                        </a:solidFill>
                        <a:effectLst/>
                        <a:latin typeface="Arial"/>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1"/>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GB" sz="1100" u="none" strike="noStrike">
                          <a:effectLst/>
                        </a:rPr>
                        <a:t>891,970</a:t>
                      </a:r>
                      <a:endParaRPr lang="en-GB" sz="1100" b="0" i="0" u="none" strike="noStrike">
                        <a:solidFill>
                          <a:srgbClr val="000000"/>
                        </a:solidFill>
                        <a:effectLst/>
                        <a:latin typeface="Arial"/>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1"/>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l" fontAlgn="ctr"/>
                      <a:r>
                        <a:rPr lang="en-GB" sz="1100" u="none" strike="noStrike" dirty="0">
                          <a:effectLst/>
                        </a:rPr>
                        <a:t>£10k to £100k</a:t>
                      </a:r>
                      <a:endParaRPr lang="en-GB" sz="1100" b="1" i="0" u="none" strike="noStrike" dirty="0">
                        <a:solidFill>
                          <a:srgbClr val="000000"/>
                        </a:solidFill>
                        <a:effectLst/>
                        <a:latin typeface="Arial"/>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GB" sz="1100" u="none" strike="noStrike" dirty="0">
                          <a:effectLst/>
                        </a:rPr>
                        <a:t>56,155</a:t>
                      </a:r>
                      <a:endParaRPr lang="en-GB" sz="1100" b="0" i="0" u="none" strike="noStrike" dirty="0">
                        <a:solidFill>
                          <a:srgbClr val="000000"/>
                        </a:solidFill>
                        <a:effectLst/>
                        <a:latin typeface="Arial"/>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GB" sz="1100" u="none" strike="noStrike">
                          <a:effectLst/>
                        </a:rPr>
                        <a:t>2,060,023</a:t>
                      </a:r>
                      <a:endParaRPr lang="en-GB" sz="1100" b="0" i="0" u="none" strike="noStrike">
                        <a:solidFill>
                          <a:srgbClr val="000000"/>
                        </a:solidFill>
                        <a:effectLst/>
                        <a:latin typeface="Arial"/>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GB" sz="1100" u="none" strike="noStrike">
                          <a:effectLst/>
                        </a:rPr>
                        <a:t>7,548,376</a:t>
                      </a:r>
                      <a:endParaRPr lang="en-GB" sz="1100" b="0" i="0" u="none" strike="noStrike">
                        <a:solidFill>
                          <a:srgbClr val="000000"/>
                        </a:solidFill>
                        <a:effectLst/>
                        <a:latin typeface="Arial"/>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l" fontAlgn="ctr"/>
                      <a:r>
                        <a:rPr lang="en-GB" sz="1100" u="none" strike="noStrike" dirty="0">
                          <a:effectLst/>
                        </a:rPr>
                        <a:t>£100k to £500k</a:t>
                      </a:r>
                      <a:endParaRPr lang="en-GB" sz="1100" b="1" i="0" u="none" strike="noStrike" dirty="0">
                        <a:solidFill>
                          <a:srgbClr val="000000"/>
                        </a:solidFill>
                        <a:effectLst/>
                        <a:latin typeface="Arial"/>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GB" sz="1100" u="none" strike="noStrike" dirty="0">
                          <a:effectLst/>
                        </a:rPr>
                        <a:t>21,495</a:t>
                      </a:r>
                      <a:endParaRPr lang="en-GB" sz="1100" b="0" i="0" u="none" strike="noStrike" dirty="0">
                        <a:solidFill>
                          <a:srgbClr val="000000"/>
                        </a:solidFill>
                        <a:effectLst/>
                        <a:latin typeface="Arial"/>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GB" sz="1100" u="none" strike="noStrike">
                          <a:effectLst/>
                        </a:rPr>
                        <a:t>4,774,482</a:t>
                      </a:r>
                      <a:endParaRPr lang="en-GB" sz="1100" b="0" i="0" u="none" strike="noStrike">
                        <a:solidFill>
                          <a:srgbClr val="000000"/>
                        </a:solidFill>
                        <a:effectLst/>
                        <a:latin typeface="Arial"/>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GB" sz="1100" u="none" strike="noStrike">
                          <a:effectLst/>
                        </a:rPr>
                        <a:t>17,607,681</a:t>
                      </a:r>
                      <a:endParaRPr lang="en-GB" sz="1100" b="0" i="0" u="none" strike="noStrike">
                        <a:solidFill>
                          <a:srgbClr val="000000"/>
                        </a:solidFill>
                        <a:effectLst/>
                        <a:latin typeface="Arial"/>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l" fontAlgn="ctr"/>
                      <a:r>
                        <a:rPr lang="en-GB" sz="1100" u="none" strike="noStrike">
                          <a:effectLst/>
                        </a:rPr>
                        <a:t>£500k to £5m</a:t>
                      </a:r>
                      <a:endParaRPr lang="en-GB" sz="1100" b="1" i="0" u="none" strike="noStrike">
                        <a:solidFill>
                          <a:srgbClr val="000000"/>
                        </a:solidFill>
                        <a:effectLst/>
                        <a:latin typeface="Arial"/>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GB" sz="1100" u="none" strike="noStrike" dirty="0">
                          <a:effectLst/>
                        </a:rPr>
                        <a:t>8,545</a:t>
                      </a:r>
                      <a:endParaRPr lang="en-GB" sz="1100" b="0" i="0" u="none" strike="noStrike" dirty="0">
                        <a:solidFill>
                          <a:srgbClr val="000000"/>
                        </a:solidFill>
                        <a:effectLst/>
                        <a:latin typeface="Arial"/>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GB" sz="1100" u="none" strike="noStrike" dirty="0">
                          <a:effectLst/>
                        </a:rPr>
                        <a:t>13,060,116</a:t>
                      </a:r>
                      <a:endParaRPr lang="en-GB" sz="1100" b="0" i="0" u="none" strike="noStrike" dirty="0">
                        <a:solidFill>
                          <a:srgbClr val="000000"/>
                        </a:solidFill>
                        <a:effectLst/>
                        <a:latin typeface="Arial"/>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GB" sz="1100" u="none" strike="noStrike">
                          <a:effectLst/>
                        </a:rPr>
                        <a:t>35,964,806</a:t>
                      </a:r>
                      <a:endParaRPr lang="en-GB" sz="1100" b="0" i="0" u="none" strike="noStrike">
                        <a:solidFill>
                          <a:srgbClr val="000000"/>
                        </a:solidFill>
                        <a:effectLst/>
                        <a:latin typeface="Arial"/>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l" fontAlgn="ctr"/>
                      <a:r>
                        <a:rPr lang="en-GB" sz="1100" u="none" strike="noStrike">
                          <a:effectLst/>
                        </a:rPr>
                        <a:t>Over £5m</a:t>
                      </a:r>
                      <a:endParaRPr lang="en-GB" sz="1100" b="1" i="0" u="none" strike="noStrike">
                        <a:solidFill>
                          <a:srgbClr val="000000"/>
                        </a:solidFill>
                        <a:effectLst/>
                        <a:latin typeface="Arial"/>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GB" sz="1100" u="none" strike="noStrike">
                          <a:effectLst/>
                        </a:rPr>
                        <a:t>2,074</a:t>
                      </a:r>
                      <a:endParaRPr lang="en-GB" sz="1100" b="0" i="0" u="none" strike="noStrike">
                        <a:solidFill>
                          <a:srgbClr val="000000"/>
                        </a:solidFill>
                        <a:effectLst/>
                        <a:latin typeface="Arial"/>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GB" sz="1100" u="none" strike="noStrike" dirty="0">
                          <a:effectLst/>
                        </a:rPr>
                        <a:t>49,357,030</a:t>
                      </a:r>
                      <a:endParaRPr lang="en-GB" sz="1100" b="0" i="0" u="none" strike="noStrike" dirty="0">
                        <a:solidFill>
                          <a:srgbClr val="000000"/>
                        </a:solidFill>
                        <a:effectLst/>
                        <a:latin typeface="Arial"/>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GB" sz="1100" u="none" strike="noStrike">
                          <a:effectLst/>
                        </a:rPr>
                        <a:t>129,521,706</a:t>
                      </a:r>
                      <a:endParaRPr lang="en-GB" sz="1100" b="0" i="0" u="none" strike="noStrike">
                        <a:solidFill>
                          <a:srgbClr val="000000"/>
                        </a:solidFill>
                        <a:effectLst/>
                        <a:latin typeface="Arial"/>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l" fontAlgn="ctr"/>
                      <a:r>
                        <a:rPr lang="en-GB" sz="1100" u="none" strike="noStrike">
                          <a:effectLst/>
                        </a:rPr>
                        <a:t>Total</a:t>
                      </a:r>
                      <a:endParaRPr lang="en-GB" sz="1100" b="1" i="0" u="none" strike="noStrike">
                        <a:solidFill>
                          <a:srgbClr val="000000"/>
                        </a:solidFill>
                        <a:effectLst/>
                        <a:latin typeface="Arial"/>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GB" sz="1100" u="none" strike="noStrike">
                          <a:effectLst/>
                        </a:rPr>
                        <a:t>164,889</a:t>
                      </a:r>
                      <a:endParaRPr lang="en-GB" sz="1100" b="1" i="0" u="none" strike="noStrike">
                        <a:solidFill>
                          <a:srgbClr val="000000"/>
                        </a:solidFill>
                        <a:effectLst/>
                        <a:latin typeface="Arial"/>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GB" sz="1100" u="none" strike="noStrike" dirty="0">
                          <a:effectLst/>
                        </a:rPr>
                        <a:t>69,487,315</a:t>
                      </a:r>
                      <a:endParaRPr lang="en-GB" sz="1100" b="1" i="0" u="none" strike="noStrike" dirty="0">
                        <a:solidFill>
                          <a:srgbClr val="000000"/>
                        </a:solidFill>
                        <a:effectLst/>
                        <a:latin typeface="Arial"/>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GB" sz="1100" u="none" strike="noStrike" dirty="0">
                          <a:effectLst/>
                        </a:rPr>
                        <a:t>191,534,539</a:t>
                      </a:r>
                      <a:endParaRPr lang="en-GB" sz="1100" b="1" i="0" u="none" strike="noStrike" dirty="0">
                        <a:solidFill>
                          <a:srgbClr val="000000"/>
                        </a:solidFill>
                        <a:effectLst/>
                        <a:latin typeface="Arial"/>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Folded Corner 4"/>
          <p:cNvSpPr/>
          <p:nvPr/>
        </p:nvSpPr>
        <p:spPr>
          <a:xfrm>
            <a:off x="9151782" y="0"/>
            <a:ext cx="2880000" cy="2880000"/>
          </a:xfrm>
          <a:prstGeom prst="foldedCorner">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300"/>
              </a:spcAft>
            </a:pPr>
            <a:r>
              <a:rPr lang="en-GB" sz="1600" b="1" dirty="0" smtClean="0">
                <a:solidFill>
                  <a:schemeClr val="tx1"/>
                </a:solidFill>
              </a:rPr>
              <a:t>Guidance: tables</a:t>
            </a:r>
          </a:p>
          <a:p>
            <a:pPr marL="171450" indent="-171450">
              <a:spcAft>
                <a:spcPts val="300"/>
              </a:spcAft>
              <a:buFont typeface="Arial" panose="020B0604020202020204" pitchFamily="34" charset="0"/>
              <a:buChar char="•"/>
            </a:pPr>
            <a:r>
              <a:rPr lang="en-GB" sz="1400" dirty="0" smtClean="0">
                <a:solidFill>
                  <a:schemeClr val="tx1"/>
                </a:solidFill>
              </a:rPr>
              <a:t>There are three table format options to choose from shown on these slides.</a:t>
            </a:r>
          </a:p>
          <a:p>
            <a:pPr marL="171450" indent="-171450">
              <a:spcAft>
                <a:spcPts val="300"/>
              </a:spcAft>
              <a:buFont typeface="Arial" panose="020B0604020202020204" pitchFamily="34" charset="0"/>
              <a:buChar char="•"/>
            </a:pPr>
            <a:r>
              <a:rPr lang="en-GB" sz="1400" dirty="0" smtClean="0">
                <a:solidFill>
                  <a:schemeClr val="tx1"/>
                </a:solidFill>
              </a:rPr>
              <a:t>Copy and </a:t>
            </a:r>
            <a:r>
              <a:rPr lang="en-GB" sz="1400" dirty="0">
                <a:solidFill>
                  <a:schemeClr val="tx1"/>
                </a:solidFill>
              </a:rPr>
              <a:t>paste these tables </a:t>
            </a:r>
            <a:r>
              <a:rPr lang="en-GB" sz="1400" dirty="0" smtClean="0">
                <a:solidFill>
                  <a:schemeClr val="tx1"/>
                </a:solidFill>
              </a:rPr>
              <a:t>so </a:t>
            </a:r>
            <a:r>
              <a:rPr lang="en-GB" sz="1400" dirty="0">
                <a:solidFill>
                  <a:schemeClr val="tx1"/>
                </a:solidFill>
              </a:rPr>
              <a:t>you know they are on </a:t>
            </a:r>
            <a:r>
              <a:rPr lang="en-GB" sz="1400" dirty="0" smtClean="0">
                <a:solidFill>
                  <a:schemeClr val="tx1"/>
                </a:solidFill>
              </a:rPr>
              <a:t>brand.</a:t>
            </a:r>
            <a:endParaRPr lang="en-GB" sz="1400" dirty="0">
              <a:solidFill>
                <a:schemeClr val="tx1"/>
              </a:solidFill>
            </a:endParaRPr>
          </a:p>
        </p:txBody>
      </p:sp>
    </p:spTree>
    <p:extLst>
      <p:ext uri="{BB962C8B-B14F-4D97-AF65-F5344CB8AC3E}">
        <p14:creationId xmlns:p14="http://schemas.microsoft.com/office/powerpoint/2010/main" val="1470661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altLang="en-US" dirty="0"/>
              <a:t/>
            </a:r>
            <a:br>
              <a:rPr lang="en-GB" altLang="en-US" dirty="0"/>
            </a:br>
            <a:r>
              <a:rPr lang="en-GB" altLang="en-US" dirty="0"/>
              <a:t>Charity </a:t>
            </a:r>
            <a:r>
              <a:rPr lang="en-GB" altLang="en-US" dirty="0" err="1"/>
              <a:t>SoRPs</a:t>
            </a:r>
            <a:r>
              <a:rPr lang="en-GB" altLang="en-US" dirty="0"/>
              <a:t> </a:t>
            </a:r>
            <a:br>
              <a:rPr lang="en-GB" altLang="en-US" dirty="0"/>
            </a:br>
            <a:r>
              <a:rPr lang="en-GB" altLang="en-US" dirty="0"/>
              <a:t>- recent developments </a:t>
            </a:r>
            <a:br>
              <a:rPr lang="en-GB" altLang="en-US" dirty="0"/>
            </a:br>
            <a:endParaRPr lang="en-GB" dirty="0"/>
          </a:p>
        </p:txBody>
      </p:sp>
      <p:sp>
        <p:nvSpPr>
          <p:cNvPr id="2" name="Subtitle 1"/>
          <p:cNvSpPr>
            <a:spLocks noGrp="1"/>
          </p:cNvSpPr>
          <p:nvPr>
            <p:ph type="subTitle" idx="1"/>
          </p:nvPr>
        </p:nvSpPr>
        <p:spPr/>
        <p:txBody>
          <a:bodyPr/>
          <a:lstStyle/>
          <a:p>
            <a:r>
              <a:rPr lang="en-GB" dirty="0"/>
              <a:t>	</a:t>
            </a:r>
          </a:p>
        </p:txBody>
      </p:sp>
      <p:sp>
        <p:nvSpPr>
          <p:cNvPr id="4" name="Folded Corner 3"/>
          <p:cNvSpPr/>
          <p:nvPr/>
        </p:nvSpPr>
        <p:spPr>
          <a:xfrm>
            <a:off x="9151782" y="0"/>
            <a:ext cx="2880000" cy="2880000"/>
          </a:xfrm>
          <a:prstGeom prst="foldedCorner">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300"/>
              </a:spcAft>
            </a:pPr>
            <a:r>
              <a:rPr lang="en-GB" sz="1600" b="1" dirty="0" smtClean="0">
                <a:solidFill>
                  <a:schemeClr val="tx1"/>
                </a:solidFill>
              </a:rPr>
              <a:t>Title slide white</a:t>
            </a:r>
          </a:p>
          <a:p>
            <a:pPr marL="171450" indent="-171450">
              <a:spcAft>
                <a:spcPts val="300"/>
              </a:spcAft>
              <a:buFont typeface="Arial" panose="020B0604020202020204" pitchFamily="34" charset="0"/>
              <a:buChar char="•"/>
            </a:pPr>
            <a:r>
              <a:rPr lang="en-GB" sz="1600" dirty="0" smtClean="0">
                <a:solidFill>
                  <a:schemeClr val="tx1"/>
                </a:solidFill>
              </a:rPr>
              <a:t>There are two cover slide options. Delete the one you don’t want.</a:t>
            </a:r>
          </a:p>
          <a:p>
            <a:pPr marL="171450" indent="-171450">
              <a:spcAft>
                <a:spcPts val="300"/>
              </a:spcAft>
              <a:buFont typeface="Arial" panose="020B0604020202020204" pitchFamily="34" charset="0"/>
              <a:buChar char="•"/>
            </a:pPr>
            <a:r>
              <a:rPr lang="en-GB" sz="1600" dirty="0" smtClean="0">
                <a:solidFill>
                  <a:schemeClr val="tx1"/>
                </a:solidFill>
              </a:rPr>
              <a:t>The green title slide is better for onscreen presentations. </a:t>
            </a:r>
          </a:p>
          <a:p>
            <a:pPr marL="171450" indent="-171450">
              <a:spcAft>
                <a:spcPts val="300"/>
              </a:spcAft>
              <a:buFont typeface="Arial" panose="020B0604020202020204" pitchFamily="34" charset="0"/>
              <a:buChar char="•"/>
            </a:pPr>
            <a:r>
              <a:rPr lang="en-GB" sz="1600" dirty="0" smtClean="0">
                <a:solidFill>
                  <a:schemeClr val="tx1"/>
                </a:solidFill>
              </a:rPr>
              <a:t>The white title slide is more environmentally friendly for printed presentations.</a:t>
            </a:r>
          </a:p>
        </p:txBody>
      </p:sp>
    </p:spTree>
    <p:extLst>
      <p:ext uri="{BB962C8B-B14F-4D97-AF65-F5344CB8AC3E}">
        <p14:creationId xmlns:p14="http://schemas.microsoft.com/office/powerpoint/2010/main" val="18802501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pPr eaLnBrk="1" hangingPunct="1"/>
            <a:r>
              <a:rPr lang="en-GB" altLang="en-US" dirty="0"/>
              <a:t>C</a:t>
            </a:r>
            <a:r>
              <a:rPr lang="en-GB" altLang="en-US" dirty="0" smtClean="0"/>
              <a:t>hanges in the Charity Framework since March 2015</a:t>
            </a:r>
          </a:p>
        </p:txBody>
      </p:sp>
      <p:sp>
        <p:nvSpPr>
          <p:cNvPr id="5123" name="Rectangle 3"/>
          <p:cNvSpPr>
            <a:spLocks noGrp="1" noChangeArrowheads="1"/>
          </p:cNvSpPr>
          <p:nvPr>
            <p:ph type="body" idx="1"/>
          </p:nvPr>
        </p:nvSpPr>
        <p:spPr/>
        <p:txBody>
          <a:bodyPr>
            <a:normAutofit/>
          </a:bodyPr>
          <a:lstStyle/>
          <a:p>
            <a:pPr marL="342900" indent="-342900" eaLnBrk="1" hangingPunct="1">
              <a:buFont typeface="Arial" panose="020B0604020202020204" pitchFamily="34" charset="0"/>
              <a:buChar char="•"/>
            </a:pPr>
            <a:r>
              <a:rPr lang="en-GB" altLang="en-US" b="0" dirty="0" smtClean="0">
                <a:solidFill>
                  <a:schemeClr val="tx1"/>
                </a:solidFill>
              </a:rPr>
              <a:t>Definitions of large and small charity are changing</a:t>
            </a:r>
          </a:p>
          <a:p>
            <a:pPr marL="285750" indent="-285750" eaLnBrk="1" hangingPunct="1">
              <a:buFont typeface="Arial" panose="020B0604020202020204" pitchFamily="34" charset="0"/>
              <a:buChar char="•"/>
            </a:pPr>
            <a:endParaRPr lang="en-GB" altLang="en-US" sz="1400" b="0" dirty="0" smtClean="0">
              <a:solidFill>
                <a:schemeClr val="tx1"/>
              </a:solidFill>
            </a:endParaRPr>
          </a:p>
          <a:p>
            <a:pPr marL="342900" indent="-342900" eaLnBrk="1" hangingPunct="1">
              <a:buFont typeface="Arial" panose="020B0604020202020204" pitchFamily="34" charset="0"/>
              <a:buChar char="•"/>
            </a:pPr>
            <a:r>
              <a:rPr lang="en-GB" altLang="en-US" b="0" dirty="0" smtClean="0">
                <a:solidFill>
                  <a:schemeClr val="tx1"/>
                </a:solidFill>
              </a:rPr>
              <a:t>New S1A of FRS102 to underpin the FRSSE?</a:t>
            </a:r>
          </a:p>
          <a:p>
            <a:pPr marL="285750" indent="-285750" eaLnBrk="1" hangingPunct="1">
              <a:buFont typeface="Arial" panose="020B0604020202020204" pitchFamily="34" charset="0"/>
              <a:buChar char="•"/>
            </a:pPr>
            <a:endParaRPr lang="en-GB" altLang="en-US" sz="1400" b="0" dirty="0" smtClean="0">
              <a:solidFill>
                <a:schemeClr val="tx1"/>
              </a:solidFill>
            </a:endParaRPr>
          </a:p>
          <a:p>
            <a:pPr marL="342900" indent="-342900" eaLnBrk="1" hangingPunct="1">
              <a:buFont typeface="Arial" panose="020B0604020202020204" pitchFamily="34" charset="0"/>
              <a:buChar char="•"/>
            </a:pPr>
            <a:r>
              <a:rPr lang="en-GB" altLang="en-US" b="0" dirty="0" smtClean="0">
                <a:solidFill>
                  <a:schemeClr val="tx1"/>
                </a:solidFill>
              </a:rPr>
              <a:t>SORP consultation in summer 2015 on what will replace the FRSSE </a:t>
            </a:r>
            <a:r>
              <a:rPr lang="en-GB" altLang="en-US" b="0" dirty="0" err="1" smtClean="0">
                <a:solidFill>
                  <a:schemeClr val="tx1"/>
                </a:solidFill>
              </a:rPr>
              <a:t>SoRP</a:t>
            </a:r>
            <a:r>
              <a:rPr lang="en-GB" altLang="en-US" b="0" dirty="0" smtClean="0">
                <a:solidFill>
                  <a:schemeClr val="tx1"/>
                </a:solidFill>
              </a:rPr>
              <a:t> and the new thresholds </a:t>
            </a:r>
            <a:r>
              <a:rPr lang="en-GB" altLang="en-US" b="0" dirty="0">
                <a:solidFill>
                  <a:schemeClr val="tx1"/>
                </a:solidFill>
              </a:rPr>
              <a:t>for </a:t>
            </a:r>
            <a:r>
              <a:rPr lang="en-GB" altLang="en-US" b="0" dirty="0" smtClean="0">
                <a:solidFill>
                  <a:schemeClr val="tx1"/>
                </a:solidFill>
              </a:rPr>
              <a:t>cash </a:t>
            </a:r>
            <a:r>
              <a:rPr lang="en-GB" altLang="en-US" b="0" dirty="0">
                <a:solidFill>
                  <a:schemeClr val="tx1"/>
                </a:solidFill>
              </a:rPr>
              <a:t>f</a:t>
            </a:r>
            <a:r>
              <a:rPr lang="en-GB" altLang="en-US" b="0" dirty="0" smtClean="0">
                <a:solidFill>
                  <a:schemeClr val="tx1"/>
                </a:solidFill>
              </a:rPr>
              <a:t>low </a:t>
            </a:r>
            <a:r>
              <a:rPr lang="en-GB" altLang="en-US" b="0" dirty="0">
                <a:solidFill>
                  <a:schemeClr val="tx1"/>
                </a:solidFill>
              </a:rPr>
              <a:t>s</a:t>
            </a:r>
            <a:r>
              <a:rPr lang="en-GB" altLang="en-US" b="0" dirty="0" smtClean="0">
                <a:solidFill>
                  <a:schemeClr val="tx1"/>
                </a:solidFill>
              </a:rPr>
              <a:t>tatements</a:t>
            </a:r>
          </a:p>
          <a:p>
            <a:pPr marL="285750" lvl="1" indent="-285750">
              <a:buFont typeface="Arial" panose="020B0604020202020204" pitchFamily="34" charset="0"/>
              <a:buChar char="•"/>
            </a:pPr>
            <a:endParaRPr lang="en-GB" altLang="en-US" sz="1400" dirty="0"/>
          </a:p>
          <a:p>
            <a:pPr marL="342900" indent="-342900">
              <a:buFont typeface="Arial" panose="020B0604020202020204" pitchFamily="34" charset="0"/>
              <a:buChar char="•"/>
            </a:pPr>
            <a:r>
              <a:rPr lang="en-GB" altLang="en-US" b="0" dirty="0" smtClean="0">
                <a:solidFill>
                  <a:schemeClr val="tx1"/>
                </a:solidFill>
              </a:rPr>
              <a:t>Charity </a:t>
            </a:r>
            <a:r>
              <a:rPr lang="en-GB" altLang="en-US" b="0" dirty="0">
                <a:solidFill>
                  <a:schemeClr val="tx1"/>
                </a:solidFill>
              </a:rPr>
              <a:t>Commission guidance on the application of the new </a:t>
            </a:r>
            <a:r>
              <a:rPr lang="en-GB" altLang="en-US" b="0" dirty="0" err="1" smtClean="0">
                <a:solidFill>
                  <a:schemeClr val="tx1"/>
                </a:solidFill>
              </a:rPr>
              <a:t>SoRPs</a:t>
            </a:r>
            <a:endParaRPr lang="en-GB" altLang="en-US" b="0" dirty="0">
              <a:solidFill>
                <a:schemeClr val="tx1"/>
              </a:solidFill>
            </a:endParaRPr>
          </a:p>
        </p:txBody>
      </p:sp>
    </p:spTree>
    <p:extLst>
      <p:ext uri="{BB962C8B-B14F-4D97-AF65-F5344CB8AC3E}">
        <p14:creationId xmlns:p14="http://schemas.microsoft.com/office/powerpoint/2010/main" val="712360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sz="3600" b="0" dirty="0" smtClean="0">
                <a:solidFill>
                  <a:schemeClr val="tx1"/>
                </a:solidFill>
              </a:rPr>
              <a:t>Small companies</a:t>
            </a:r>
          </a:p>
          <a:p>
            <a:endParaRPr lang="en-GB" sz="1600" b="0" dirty="0">
              <a:solidFill>
                <a:schemeClr val="tx1"/>
              </a:solidFill>
            </a:endParaRPr>
          </a:p>
          <a:p>
            <a:r>
              <a:rPr lang="en-GB" sz="3600" b="0" dirty="0" smtClean="0">
                <a:solidFill>
                  <a:schemeClr val="tx1"/>
                </a:solidFill>
              </a:rPr>
              <a:t>Small charities	</a:t>
            </a:r>
          </a:p>
        </p:txBody>
      </p:sp>
      <p:sp>
        <p:nvSpPr>
          <p:cNvPr id="4" name="Title 3"/>
          <p:cNvSpPr>
            <a:spLocks noGrp="1"/>
          </p:cNvSpPr>
          <p:nvPr>
            <p:ph type="title"/>
          </p:nvPr>
        </p:nvSpPr>
        <p:spPr/>
        <p:txBody>
          <a:bodyPr/>
          <a:lstStyle/>
          <a:p>
            <a:r>
              <a:rPr lang="en-GB" dirty="0" smtClean="0"/>
              <a:t>Small has two meanings</a:t>
            </a:r>
            <a:endParaRPr lang="en-GB" dirty="0"/>
          </a:p>
        </p:txBody>
      </p:sp>
    </p:spTree>
    <p:extLst>
      <p:ext uri="{BB962C8B-B14F-4D97-AF65-F5344CB8AC3E}">
        <p14:creationId xmlns:p14="http://schemas.microsoft.com/office/powerpoint/2010/main" val="12827891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GB" dirty="0">
                <a:solidFill>
                  <a:srgbClr val="00AB4E"/>
                </a:solidFill>
              </a:rPr>
              <a:t>Small entity thresholds for companies</a:t>
            </a:r>
          </a:p>
        </p:txBody>
      </p:sp>
      <p:sp>
        <p:nvSpPr>
          <p:cNvPr id="6" name="Content Placeholder 5"/>
          <p:cNvSpPr>
            <a:spLocks noGrp="1"/>
          </p:cNvSpPr>
          <p:nvPr>
            <p:ph sz="half" idx="1"/>
          </p:nvPr>
        </p:nvSpPr>
        <p:spPr/>
        <p:txBody>
          <a:bodyPr>
            <a:normAutofit fontScale="85000" lnSpcReduction="10000"/>
          </a:bodyPr>
          <a:lstStyle/>
          <a:p>
            <a:endParaRPr lang="en-GB" i="1" dirty="0" smtClean="0">
              <a:solidFill>
                <a:srgbClr val="00AB4E"/>
              </a:solidFill>
            </a:endParaRPr>
          </a:p>
          <a:p>
            <a:r>
              <a:rPr lang="en-GB" i="1" dirty="0" smtClean="0">
                <a:solidFill>
                  <a:srgbClr val="00AB4E"/>
                </a:solidFill>
              </a:rPr>
              <a:t>Current</a:t>
            </a:r>
          </a:p>
          <a:p>
            <a:r>
              <a:rPr lang="en-GB" b="0" dirty="0" smtClean="0">
                <a:solidFill>
                  <a:schemeClr val="tx1"/>
                </a:solidFill>
              </a:rPr>
              <a:t>Gross Income (turnover) not more than £6.5m</a:t>
            </a:r>
          </a:p>
          <a:p>
            <a:endParaRPr lang="en-GB" b="0" dirty="0" smtClean="0">
              <a:solidFill>
                <a:schemeClr val="tx1"/>
              </a:solidFill>
            </a:endParaRPr>
          </a:p>
          <a:p>
            <a:r>
              <a:rPr lang="en-GB" b="0" dirty="0" smtClean="0">
                <a:solidFill>
                  <a:schemeClr val="tx1"/>
                </a:solidFill>
              </a:rPr>
              <a:t>Balance Sheet (Statement of Financial Position) not more than £3.26m</a:t>
            </a:r>
          </a:p>
          <a:p>
            <a:endParaRPr lang="en-GB" b="0" dirty="0" smtClean="0">
              <a:solidFill>
                <a:schemeClr val="tx1"/>
              </a:solidFill>
            </a:endParaRPr>
          </a:p>
          <a:p>
            <a:r>
              <a:rPr lang="en-GB" b="0" dirty="0" smtClean="0">
                <a:solidFill>
                  <a:schemeClr val="tx1"/>
                </a:solidFill>
              </a:rPr>
              <a:t>Not more than 50 employees</a:t>
            </a:r>
          </a:p>
          <a:p>
            <a:endParaRPr lang="en-GB" dirty="0"/>
          </a:p>
        </p:txBody>
      </p:sp>
      <p:sp>
        <p:nvSpPr>
          <p:cNvPr id="7" name="Content Placeholder 6"/>
          <p:cNvSpPr>
            <a:spLocks noGrp="1"/>
          </p:cNvSpPr>
          <p:nvPr>
            <p:ph sz="half" idx="2"/>
          </p:nvPr>
        </p:nvSpPr>
        <p:spPr/>
        <p:txBody>
          <a:bodyPr>
            <a:normAutofit fontScale="85000" lnSpcReduction="10000"/>
          </a:bodyPr>
          <a:lstStyle/>
          <a:p>
            <a:endParaRPr lang="en-GB" i="1" dirty="0" smtClean="0">
              <a:solidFill>
                <a:srgbClr val="00AB4E"/>
              </a:solidFill>
            </a:endParaRPr>
          </a:p>
          <a:p>
            <a:r>
              <a:rPr lang="en-GB" i="1" dirty="0" smtClean="0">
                <a:solidFill>
                  <a:srgbClr val="00AB4E"/>
                </a:solidFill>
              </a:rPr>
              <a:t>From 1 January 2016</a:t>
            </a:r>
          </a:p>
          <a:p>
            <a:r>
              <a:rPr lang="en-GB" b="0" dirty="0">
                <a:solidFill>
                  <a:schemeClr val="tx1"/>
                </a:solidFill>
              </a:rPr>
              <a:t>Gross Income (turnover) not more </a:t>
            </a:r>
            <a:r>
              <a:rPr lang="en-GB" b="0" dirty="0" smtClean="0">
                <a:solidFill>
                  <a:schemeClr val="tx1"/>
                </a:solidFill>
              </a:rPr>
              <a:t>than£10.2m</a:t>
            </a:r>
          </a:p>
          <a:p>
            <a:pPr marL="0" indent="0">
              <a:buNone/>
            </a:pPr>
            <a:endParaRPr lang="en-GB" b="0" dirty="0">
              <a:solidFill>
                <a:schemeClr val="tx1"/>
              </a:solidFill>
            </a:endParaRPr>
          </a:p>
          <a:p>
            <a:r>
              <a:rPr lang="en-GB" b="0" dirty="0" smtClean="0">
                <a:solidFill>
                  <a:schemeClr val="tx1"/>
                </a:solidFill>
              </a:rPr>
              <a:t>Balance Sheet not more than £5.1m</a:t>
            </a:r>
          </a:p>
          <a:p>
            <a:endParaRPr lang="en-GB" b="0" dirty="0">
              <a:solidFill>
                <a:schemeClr val="tx1"/>
              </a:solidFill>
            </a:endParaRPr>
          </a:p>
          <a:p>
            <a:r>
              <a:rPr lang="en-GB" b="0" dirty="0">
                <a:solidFill>
                  <a:schemeClr val="tx1"/>
                </a:solidFill>
              </a:rPr>
              <a:t>Not more than 50 employees</a:t>
            </a:r>
          </a:p>
          <a:p>
            <a:endParaRPr lang="en-GB" dirty="0" smtClean="0"/>
          </a:p>
          <a:p>
            <a:endParaRPr lang="en-GB" dirty="0"/>
          </a:p>
        </p:txBody>
      </p:sp>
    </p:spTree>
    <p:extLst>
      <p:ext uri="{BB962C8B-B14F-4D97-AF65-F5344CB8AC3E}">
        <p14:creationId xmlns:p14="http://schemas.microsoft.com/office/powerpoint/2010/main" val="1982407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dirty="0" smtClean="0"/>
              <a:t>What does SORP mean by a larger charity?</a:t>
            </a:r>
          </a:p>
        </p:txBody>
      </p:sp>
      <p:sp>
        <p:nvSpPr>
          <p:cNvPr id="5123" name="Rectangle 3"/>
          <p:cNvSpPr>
            <a:spLocks noGrp="1" noChangeArrowheads="1"/>
          </p:cNvSpPr>
          <p:nvPr>
            <p:ph type="body" idx="1"/>
          </p:nvPr>
        </p:nvSpPr>
        <p:spPr>
          <a:xfrm>
            <a:off x="469900" y="1600200"/>
            <a:ext cx="8423275" cy="4572000"/>
          </a:xfrm>
        </p:spPr>
        <p:txBody>
          <a:bodyPr/>
          <a:lstStyle/>
          <a:p>
            <a:pPr eaLnBrk="1" hangingPunct="1">
              <a:defRPr/>
            </a:pPr>
            <a:endParaRPr lang="en-GB" dirty="0" smtClean="0"/>
          </a:p>
          <a:p>
            <a:pPr eaLnBrk="1" hangingPunct="1">
              <a:defRPr/>
            </a:pPr>
            <a:r>
              <a:rPr lang="en-GB" b="0" dirty="0" smtClean="0">
                <a:solidFill>
                  <a:schemeClr val="tx1"/>
                </a:solidFill>
              </a:rPr>
              <a:t>For FY ending after 31 March 2015 definition could be based on the charity audit requirements of:</a:t>
            </a:r>
          </a:p>
          <a:p>
            <a:pPr marL="342900" lvl="1" indent="-342900" eaLnBrk="1" hangingPunct="1">
              <a:buFont typeface="Arial" panose="020B0604020202020204" pitchFamily="34" charset="0"/>
              <a:buChar char="•"/>
              <a:defRPr/>
            </a:pPr>
            <a:r>
              <a:rPr lang="en-GB" dirty="0" smtClean="0"/>
              <a:t>Gross income exceeds £1,000,000 (still £500,000 in Scotland) or</a:t>
            </a:r>
          </a:p>
          <a:p>
            <a:pPr marL="342900" lvl="1" indent="-342900" eaLnBrk="1" hangingPunct="1">
              <a:buFont typeface="Arial" panose="020B0604020202020204" pitchFamily="34" charset="0"/>
              <a:buChar char="•"/>
              <a:defRPr/>
            </a:pPr>
            <a:r>
              <a:rPr lang="en-GB" dirty="0" smtClean="0"/>
              <a:t>Gross income exceeds £250,000 and total assets exceed £3.26m</a:t>
            </a:r>
          </a:p>
          <a:p>
            <a:pPr marL="457200" lvl="1" indent="0" eaLnBrk="1" hangingPunct="1">
              <a:buNone/>
              <a:defRPr/>
            </a:pPr>
            <a:endParaRPr lang="en-GB" dirty="0" smtClean="0"/>
          </a:p>
          <a:p>
            <a:pPr eaLnBrk="1" hangingPunct="1">
              <a:defRPr/>
            </a:pPr>
            <a:r>
              <a:rPr lang="en-GB" b="0" dirty="0" smtClean="0">
                <a:solidFill>
                  <a:schemeClr val="tx1"/>
                </a:solidFill>
              </a:rPr>
              <a:t>Charities subject to audit are ‘larger charities’ and more is required of them by the charities SORP</a:t>
            </a:r>
          </a:p>
          <a:p>
            <a:pPr marL="0" indent="0" eaLnBrk="1" hangingPunct="1">
              <a:buNone/>
              <a:defRPr/>
            </a:pPr>
            <a:endParaRPr lang="en-GB" dirty="0" smtClean="0">
              <a:solidFill>
                <a:schemeClr val="tx1"/>
              </a:solidFill>
            </a:endParaRPr>
          </a:p>
          <a:p>
            <a:pPr eaLnBrk="1" hangingPunct="1">
              <a:defRPr/>
            </a:pPr>
            <a:r>
              <a:rPr lang="en-GB" b="0" dirty="0" smtClean="0">
                <a:solidFill>
                  <a:schemeClr val="tx1"/>
                </a:solidFill>
              </a:rPr>
              <a:t>Charities not subject to audit are ‘smaller charities’ which have had some concessions under the SORP</a:t>
            </a:r>
          </a:p>
          <a:p>
            <a:pPr marL="0" indent="0" eaLnBrk="1" hangingPunct="1">
              <a:buFontTx/>
              <a:buNone/>
              <a:defRPr/>
            </a:pPr>
            <a:endParaRPr lang="en-GB" dirty="0" smtClean="0"/>
          </a:p>
          <a:p>
            <a:pPr eaLnBrk="1" hangingPunct="1">
              <a:defRPr/>
            </a:pPr>
            <a:endParaRPr lang="en-GB" dirty="0" smtClean="0"/>
          </a:p>
        </p:txBody>
      </p:sp>
    </p:spTree>
    <p:extLst>
      <p:ext uri="{BB962C8B-B14F-4D97-AF65-F5344CB8AC3E}">
        <p14:creationId xmlns:p14="http://schemas.microsoft.com/office/powerpoint/2010/main" val="2739619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12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endParaRPr lang="en-GB" dirty="0"/>
          </a:p>
          <a:p>
            <a:r>
              <a:rPr lang="en-GB" b="0" dirty="0">
                <a:solidFill>
                  <a:schemeClr val="tx1"/>
                </a:solidFill>
              </a:rPr>
              <a:t>True and Fair’ view required </a:t>
            </a:r>
          </a:p>
          <a:p>
            <a:endParaRPr lang="en-GB" b="0" dirty="0">
              <a:solidFill>
                <a:schemeClr val="tx1"/>
              </a:solidFill>
            </a:endParaRPr>
          </a:p>
          <a:p>
            <a:r>
              <a:rPr lang="en-GB" b="0" dirty="0">
                <a:solidFill>
                  <a:schemeClr val="tx1"/>
                </a:solidFill>
              </a:rPr>
              <a:t>Provides formats for primary </a:t>
            </a:r>
            <a:r>
              <a:rPr lang="en-GB" b="0" dirty="0" smtClean="0">
                <a:solidFill>
                  <a:schemeClr val="tx1"/>
                </a:solidFill>
              </a:rPr>
              <a:t>statements</a:t>
            </a:r>
          </a:p>
          <a:p>
            <a:endParaRPr lang="en-GB" b="0" dirty="0">
              <a:solidFill>
                <a:schemeClr val="tx1"/>
              </a:solidFill>
            </a:endParaRPr>
          </a:p>
          <a:p>
            <a:r>
              <a:rPr lang="en-GB" b="0" dirty="0">
                <a:solidFill>
                  <a:schemeClr val="tx1"/>
                </a:solidFill>
              </a:rPr>
              <a:t>No requirement to prepare a statement of cash flows </a:t>
            </a:r>
          </a:p>
          <a:p>
            <a:endParaRPr lang="en-GB" b="0" dirty="0">
              <a:solidFill>
                <a:schemeClr val="tx1"/>
              </a:solidFill>
            </a:endParaRPr>
          </a:p>
          <a:p>
            <a:r>
              <a:rPr lang="en-GB" b="0" dirty="0">
                <a:solidFill>
                  <a:schemeClr val="tx1"/>
                </a:solidFill>
              </a:rPr>
              <a:t>Sets out mandatory disclosures based on company law </a:t>
            </a:r>
          </a:p>
          <a:p>
            <a:endParaRPr lang="en-GB" b="0" dirty="0">
              <a:solidFill>
                <a:schemeClr val="tx1"/>
              </a:solidFill>
            </a:endParaRPr>
          </a:p>
          <a:p>
            <a:r>
              <a:rPr lang="en-GB" b="0" dirty="0">
                <a:solidFill>
                  <a:schemeClr val="tx1"/>
                </a:solidFill>
              </a:rPr>
              <a:t>Applies recognition &amp; measurement bases of FRS 102 </a:t>
            </a:r>
          </a:p>
          <a:p>
            <a:endParaRPr lang="en-GB" b="0" dirty="0">
              <a:solidFill>
                <a:schemeClr val="tx1"/>
              </a:solidFill>
            </a:endParaRPr>
          </a:p>
          <a:p>
            <a:r>
              <a:rPr lang="en-GB" b="0" dirty="0">
                <a:solidFill>
                  <a:schemeClr val="tx1"/>
                </a:solidFill>
              </a:rPr>
              <a:t>Additional disclosures may be required to meet ‘true &amp; fair’ requirement (need to consider disclosure requirements of section 8 to 35 of FRS 102 when transaction/event is material) </a:t>
            </a:r>
          </a:p>
          <a:p>
            <a:r>
              <a:rPr lang="en-GB" dirty="0" smtClean="0"/>
              <a:t> </a:t>
            </a:r>
            <a:endParaRPr lang="en-GB" dirty="0"/>
          </a:p>
          <a:p>
            <a:endParaRPr lang="en-GB" dirty="0"/>
          </a:p>
        </p:txBody>
      </p:sp>
      <p:sp>
        <p:nvSpPr>
          <p:cNvPr id="4" name="Title 3"/>
          <p:cNvSpPr>
            <a:spLocks noGrp="1"/>
          </p:cNvSpPr>
          <p:nvPr>
            <p:ph type="title"/>
          </p:nvPr>
        </p:nvSpPr>
        <p:spPr/>
        <p:txBody>
          <a:bodyPr/>
          <a:lstStyle/>
          <a:p>
            <a:r>
              <a:rPr lang="en-GB" dirty="0"/>
              <a:t>Section 1 A to FRS 102 </a:t>
            </a:r>
          </a:p>
        </p:txBody>
      </p:sp>
    </p:spTree>
    <p:extLst>
      <p:ext uri="{BB962C8B-B14F-4D97-AF65-F5344CB8AC3E}">
        <p14:creationId xmlns:p14="http://schemas.microsoft.com/office/powerpoint/2010/main" val="2785135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924800" cy="1143000"/>
          </a:xfrm>
        </p:spPr>
        <p:txBody>
          <a:bodyPr>
            <a:normAutofit fontScale="90000"/>
          </a:bodyPr>
          <a:lstStyle/>
          <a:p>
            <a:r>
              <a:rPr lang="en-GB" dirty="0" smtClean="0"/>
              <a:t>What should replace the FRSSE </a:t>
            </a:r>
            <a:r>
              <a:rPr lang="en-GB" dirty="0" err="1" smtClean="0"/>
              <a:t>SoRP</a:t>
            </a:r>
            <a:r>
              <a:rPr lang="en-GB" dirty="0" smtClean="0"/>
              <a:t>?</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15768464"/>
              </p:ext>
            </p:extLst>
          </p:nvPr>
        </p:nvGraphicFramePr>
        <p:xfrm>
          <a:off x="469900" y="1435100"/>
          <a:ext cx="8422580" cy="48742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15274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GB" dirty="0"/>
          </a:p>
          <a:p>
            <a:r>
              <a:rPr lang="en-GB" b="0" dirty="0">
                <a:solidFill>
                  <a:schemeClr val="tx1"/>
                </a:solidFill>
              </a:rPr>
              <a:t>The preferred option of the SORP-making body and the Charities SORP Committee is to </a:t>
            </a:r>
            <a:r>
              <a:rPr lang="en-GB" b="0" dirty="0" smtClean="0">
                <a:solidFill>
                  <a:schemeClr val="tx1"/>
                </a:solidFill>
              </a:rPr>
              <a:t>dis-apply </a:t>
            </a:r>
            <a:r>
              <a:rPr lang="en-GB" b="0" dirty="0">
                <a:solidFill>
                  <a:schemeClr val="tx1"/>
                </a:solidFill>
              </a:rPr>
              <a:t>Section 1A and require all charities, irrespective of size, to apply FRS 102 and FRS 102 SORP in full </a:t>
            </a:r>
            <a:endParaRPr lang="en-GB" b="0" dirty="0" smtClean="0">
              <a:solidFill>
                <a:schemeClr val="tx1"/>
              </a:solidFill>
            </a:endParaRPr>
          </a:p>
          <a:p>
            <a:endParaRPr lang="en-GB" dirty="0"/>
          </a:p>
          <a:p>
            <a:r>
              <a:rPr lang="en-GB" b="0" dirty="0" smtClean="0">
                <a:solidFill>
                  <a:schemeClr val="tx1"/>
                </a:solidFill>
              </a:rPr>
              <a:t>The Committee </a:t>
            </a:r>
            <a:r>
              <a:rPr lang="en-GB" b="0" dirty="0">
                <a:solidFill>
                  <a:schemeClr val="tx1"/>
                </a:solidFill>
              </a:rPr>
              <a:t>felt there would be very few practical differences between the two SORPs other than some minor disclosure requirements </a:t>
            </a:r>
          </a:p>
          <a:p>
            <a:endParaRPr lang="en-GB" dirty="0"/>
          </a:p>
          <a:p>
            <a:endParaRPr lang="en-GB" dirty="0"/>
          </a:p>
        </p:txBody>
      </p:sp>
      <p:sp>
        <p:nvSpPr>
          <p:cNvPr id="4" name="Title 3"/>
          <p:cNvSpPr>
            <a:spLocks noGrp="1"/>
          </p:cNvSpPr>
          <p:nvPr>
            <p:ph type="title"/>
          </p:nvPr>
        </p:nvSpPr>
        <p:spPr/>
        <p:txBody>
          <a:bodyPr/>
          <a:lstStyle/>
          <a:p>
            <a:r>
              <a:rPr lang="en-GB" dirty="0" err="1" smtClean="0"/>
              <a:t>SoRP</a:t>
            </a:r>
            <a:r>
              <a:rPr lang="en-GB" dirty="0" smtClean="0"/>
              <a:t> Committee preference</a:t>
            </a:r>
            <a:endParaRPr lang="en-GB" dirty="0"/>
          </a:p>
        </p:txBody>
      </p:sp>
    </p:spTree>
    <p:extLst>
      <p:ext uri="{BB962C8B-B14F-4D97-AF65-F5344CB8AC3E}">
        <p14:creationId xmlns:p14="http://schemas.microsoft.com/office/powerpoint/2010/main" val="13574341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altLang="en-US" dirty="0"/>
              <a:t/>
            </a:r>
            <a:br>
              <a:rPr lang="en-GB" altLang="en-US" dirty="0"/>
            </a:br>
            <a:r>
              <a:rPr lang="en-GB" altLang="en-US" dirty="0"/>
              <a:t>Charity </a:t>
            </a:r>
            <a:r>
              <a:rPr lang="en-GB" altLang="en-US" dirty="0" err="1"/>
              <a:t>SoRPs</a:t>
            </a:r>
            <a:r>
              <a:rPr lang="en-GB" altLang="en-US" dirty="0"/>
              <a:t> </a:t>
            </a:r>
            <a:br>
              <a:rPr lang="en-GB" altLang="en-US" dirty="0"/>
            </a:br>
            <a:endParaRPr lang="en-GB" dirty="0"/>
          </a:p>
        </p:txBody>
      </p:sp>
      <p:sp>
        <p:nvSpPr>
          <p:cNvPr id="2" name="Subtitle 1"/>
          <p:cNvSpPr>
            <a:spLocks noGrp="1"/>
          </p:cNvSpPr>
          <p:nvPr>
            <p:ph type="subTitle" idx="1"/>
          </p:nvPr>
        </p:nvSpPr>
        <p:spPr/>
        <p:txBody>
          <a:bodyPr/>
          <a:lstStyle/>
          <a:p>
            <a:r>
              <a:rPr lang="en-GB" dirty="0"/>
              <a:t>	</a:t>
            </a:r>
          </a:p>
        </p:txBody>
      </p:sp>
    </p:spTree>
    <p:extLst>
      <p:ext uri="{BB962C8B-B14F-4D97-AF65-F5344CB8AC3E}">
        <p14:creationId xmlns:p14="http://schemas.microsoft.com/office/powerpoint/2010/main" val="172523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b="0" dirty="0">
                <a:solidFill>
                  <a:schemeClr val="tx1"/>
                </a:solidFill>
              </a:rPr>
              <a:t>Question 1 </a:t>
            </a:r>
            <a:endParaRPr lang="en-GB" b="0" dirty="0" smtClean="0">
              <a:solidFill>
                <a:schemeClr val="tx1"/>
              </a:solidFill>
            </a:endParaRPr>
          </a:p>
          <a:p>
            <a:r>
              <a:rPr lang="en-GB" b="0" dirty="0" smtClean="0">
                <a:solidFill>
                  <a:schemeClr val="tx1"/>
                </a:solidFill>
              </a:rPr>
              <a:t>Given </a:t>
            </a:r>
            <a:r>
              <a:rPr lang="en-GB" b="0" dirty="0">
                <a:solidFill>
                  <a:schemeClr val="tx1"/>
                </a:solidFill>
              </a:rPr>
              <a:t>the underlying requirement for the accounts to give a true and fair view and the requirements of FRS 102 that result in all charities applying the same underlying recognition and measurement policies, do you agree with the SORP-making body </a:t>
            </a:r>
            <a:r>
              <a:rPr lang="en-GB" b="0" dirty="0" smtClean="0">
                <a:solidFill>
                  <a:schemeClr val="tx1"/>
                </a:solidFill>
              </a:rPr>
              <a:t>dis-applying </a:t>
            </a:r>
            <a:r>
              <a:rPr lang="en-GB" b="0" dirty="0">
                <a:solidFill>
                  <a:schemeClr val="tx1"/>
                </a:solidFill>
              </a:rPr>
              <a:t>the small entities regime proposed in FRED 59? This would have the result that all charities will have to apply the Charities SORP (FRS 102) for reporting periods beginning on or after 1 January </a:t>
            </a:r>
            <a:r>
              <a:rPr lang="en-GB" b="0" dirty="0" smtClean="0">
                <a:solidFill>
                  <a:schemeClr val="tx1"/>
                </a:solidFill>
              </a:rPr>
              <a:t>2016? </a:t>
            </a:r>
            <a:endParaRPr lang="en-GB" b="0" dirty="0">
              <a:solidFill>
                <a:schemeClr val="tx1"/>
              </a:solidFill>
            </a:endParaRPr>
          </a:p>
        </p:txBody>
      </p:sp>
      <p:sp>
        <p:nvSpPr>
          <p:cNvPr id="4" name="Title 3"/>
          <p:cNvSpPr>
            <a:spLocks noGrp="1"/>
          </p:cNvSpPr>
          <p:nvPr>
            <p:ph type="title"/>
          </p:nvPr>
        </p:nvSpPr>
        <p:spPr/>
        <p:txBody>
          <a:bodyPr/>
          <a:lstStyle/>
          <a:p>
            <a:r>
              <a:rPr lang="en-GB" dirty="0" smtClean="0"/>
              <a:t>Charities </a:t>
            </a:r>
            <a:r>
              <a:rPr lang="en-GB" dirty="0" err="1" smtClean="0"/>
              <a:t>SoRP</a:t>
            </a:r>
            <a:r>
              <a:rPr lang="en-GB" dirty="0" smtClean="0"/>
              <a:t> consultation</a:t>
            </a:r>
            <a:br>
              <a:rPr lang="en-GB" dirty="0" smtClean="0"/>
            </a:br>
            <a:r>
              <a:rPr lang="en-GB" dirty="0" smtClean="0"/>
              <a:t> – closed September 2015</a:t>
            </a:r>
            <a:endParaRPr lang="en-GB" dirty="0"/>
          </a:p>
        </p:txBody>
      </p:sp>
    </p:spTree>
    <p:extLst>
      <p:ext uri="{BB962C8B-B14F-4D97-AF65-F5344CB8AC3E}">
        <p14:creationId xmlns:p14="http://schemas.microsoft.com/office/powerpoint/2010/main" val="309754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b="0" dirty="0" smtClean="0">
                <a:solidFill>
                  <a:schemeClr val="tx1"/>
                </a:solidFill>
              </a:rPr>
              <a:t>Question 2 </a:t>
            </a:r>
          </a:p>
          <a:p>
            <a:r>
              <a:rPr lang="en-GB" b="0" dirty="0" smtClean="0">
                <a:solidFill>
                  <a:schemeClr val="tx1"/>
                </a:solidFill>
              </a:rPr>
              <a:t>Do </a:t>
            </a:r>
            <a:r>
              <a:rPr lang="en-GB" b="0" dirty="0">
                <a:solidFill>
                  <a:schemeClr val="tx1"/>
                </a:solidFill>
              </a:rPr>
              <a:t>you agree with the proposal to amend the Charities SORP (FRS 102) so that it requires only larger charities to prepare a Statement of Cash Flows? This would mean that all charities with a gross income exceeding £500,000 (€500,000 in the Republic of Ireland) would have to prepare a Statement of Cash </a:t>
            </a:r>
            <a:r>
              <a:rPr lang="en-GB" b="0" dirty="0" smtClean="0">
                <a:solidFill>
                  <a:schemeClr val="tx1"/>
                </a:solidFill>
              </a:rPr>
              <a:t>Flows.</a:t>
            </a:r>
            <a:endParaRPr lang="en-GB" b="0" dirty="0">
              <a:solidFill>
                <a:schemeClr val="tx1"/>
              </a:solidFill>
            </a:endParaRPr>
          </a:p>
        </p:txBody>
      </p:sp>
      <p:sp>
        <p:nvSpPr>
          <p:cNvPr id="4" name="Title 3"/>
          <p:cNvSpPr>
            <a:spLocks noGrp="1"/>
          </p:cNvSpPr>
          <p:nvPr>
            <p:ph type="title"/>
          </p:nvPr>
        </p:nvSpPr>
        <p:spPr/>
        <p:txBody>
          <a:bodyPr>
            <a:normAutofit/>
          </a:bodyPr>
          <a:lstStyle/>
          <a:p>
            <a:r>
              <a:rPr lang="en-GB" dirty="0"/>
              <a:t>Charities </a:t>
            </a:r>
            <a:r>
              <a:rPr lang="en-GB" dirty="0" err="1"/>
              <a:t>SoRP</a:t>
            </a:r>
            <a:r>
              <a:rPr lang="en-GB" dirty="0"/>
              <a:t> consultation</a:t>
            </a:r>
            <a:br>
              <a:rPr lang="en-GB" dirty="0"/>
            </a:br>
            <a:r>
              <a:rPr lang="en-GB" dirty="0"/>
              <a:t> – </a:t>
            </a:r>
            <a:r>
              <a:rPr lang="en-GB" dirty="0" smtClean="0"/>
              <a:t>to be published late November 2015</a:t>
            </a:r>
            <a:endParaRPr lang="en-GB" dirty="0"/>
          </a:p>
        </p:txBody>
      </p:sp>
    </p:spTree>
    <p:extLst>
      <p:ext uri="{BB962C8B-B14F-4D97-AF65-F5344CB8AC3E}">
        <p14:creationId xmlns:p14="http://schemas.microsoft.com/office/powerpoint/2010/main" val="34607247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b="0" dirty="0" smtClean="0">
                <a:solidFill>
                  <a:schemeClr val="tx1"/>
                </a:solidFill>
              </a:rPr>
              <a:t>Same </a:t>
            </a:r>
            <a:r>
              <a:rPr lang="en-GB" b="0" dirty="0">
                <a:solidFill>
                  <a:schemeClr val="tx1"/>
                </a:solidFill>
              </a:rPr>
              <a:t>‘recognition &amp; measurement’ bases apply to </a:t>
            </a:r>
            <a:r>
              <a:rPr lang="en-GB" b="0" dirty="0" smtClean="0">
                <a:solidFill>
                  <a:schemeClr val="tx1"/>
                </a:solidFill>
              </a:rPr>
              <a:t>all</a:t>
            </a:r>
          </a:p>
          <a:p>
            <a:pPr marL="0" indent="0">
              <a:buNone/>
            </a:pPr>
            <a:r>
              <a:rPr lang="en-GB" b="0" dirty="0" smtClean="0">
                <a:solidFill>
                  <a:schemeClr val="tx1"/>
                </a:solidFill>
              </a:rPr>
              <a:t> </a:t>
            </a:r>
            <a:endParaRPr lang="en-GB" b="0" dirty="0">
              <a:solidFill>
                <a:schemeClr val="tx1"/>
              </a:solidFill>
            </a:endParaRPr>
          </a:p>
          <a:p>
            <a:r>
              <a:rPr lang="en-GB" b="0" dirty="0" smtClean="0">
                <a:solidFill>
                  <a:schemeClr val="tx1"/>
                </a:solidFill>
              </a:rPr>
              <a:t>The </a:t>
            </a:r>
            <a:r>
              <a:rPr lang="en-GB" b="0" dirty="0">
                <a:solidFill>
                  <a:schemeClr val="tx1"/>
                </a:solidFill>
              </a:rPr>
              <a:t>accounting treatment of an item depends upon its character and not the size of the reporting charity </a:t>
            </a:r>
            <a:endParaRPr lang="en-GB" b="0" dirty="0" smtClean="0">
              <a:solidFill>
                <a:schemeClr val="tx1"/>
              </a:solidFill>
            </a:endParaRPr>
          </a:p>
          <a:p>
            <a:endParaRPr lang="en-GB" b="0" dirty="0">
              <a:solidFill>
                <a:schemeClr val="tx1"/>
              </a:solidFill>
            </a:endParaRPr>
          </a:p>
          <a:p>
            <a:r>
              <a:rPr lang="en-GB" b="0" dirty="0" smtClean="0">
                <a:solidFill>
                  <a:schemeClr val="tx1"/>
                </a:solidFill>
              </a:rPr>
              <a:t>Expectation </a:t>
            </a:r>
            <a:r>
              <a:rPr lang="en-GB" b="0" dirty="0">
                <a:solidFill>
                  <a:schemeClr val="tx1"/>
                </a:solidFill>
              </a:rPr>
              <a:t>that charities will need to consider and provide any additional disclosures of FRS 102 where items are material in order to meet ‘true and fair’ requirement </a:t>
            </a:r>
          </a:p>
          <a:p>
            <a:endParaRPr lang="en-GB" dirty="0"/>
          </a:p>
        </p:txBody>
      </p:sp>
      <p:sp>
        <p:nvSpPr>
          <p:cNvPr id="4" name="Title 3"/>
          <p:cNvSpPr>
            <a:spLocks noGrp="1"/>
          </p:cNvSpPr>
          <p:nvPr>
            <p:ph type="title"/>
          </p:nvPr>
        </p:nvSpPr>
        <p:spPr/>
        <p:txBody>
          <a:bodyPr/>
          <a:lstStyle/>
          <a:p>
            <a:r>
              <a:rPr lang="en-GB" dirty="0" smtClean="0"/>
              <a:t>Advantages of extending scope of FRS102</a:t>
            </a:r>
            <a:endParaRPr lang="en-GB" dirty="0"/>
          </a:p>
        </p:txBody>
      </p:sp>
    </p:spTree>
    <p:extLst>
      <p:ext uri="{BB962C8B-B14F-4D97-AF65-F5344CB8AC3E}">
        <p14:creationId xmlns:p14="http://schemas.microsoft.com/office/powerpoint/2010/main" val="1097755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b="0" dirty="0" smtClean="0">
                <a:solidFill>
                  <a:schemeClr val="tx1"/>
                </a:solidFill>
              </a:rPr>
              <a:t>Therefore</a:t>
            </a:r>
            <a:r>
              <a:rPr lang="en-GB" b="0" dirty="0">
                <a:solidFill>
                  <a:schemeClr val="tx1"/>
                </a:solidFill>
              </a:rPr>
              <a:t>, the disclosure needs are the same whether the charity meets the criteria of a small entity or not </a:t>
            </a:r>
            <a:endParaRPr lang="en-GB" b="0" dirty="0" smtClean="0">
              <a:solidFill>
                <a:schemeClr val="tx1"/>
              </a:solidFill>
            </a:endParaRPr>
          </a:p>
          <a:p>
            <a:r>
              <a:rPr lang="en-GB" b="0" dirty="0" smtClean="0">
                <a:solidFill>
                  <a:schemeClr val="tx1"/>
                </a:solidFill>
              </a:rPr>
              <a:t>BUT</a:t>
            </a:r>
            <a:endParaRPr lang="en-GB" b="0" dirty="0">
              <a:solidFill>
                <a:schemeClr val="tx1"/>
              </a:solidFill>
            </a:endParaRPr>
          </a:p>
          <a:p>
            <a:r>
              <a:rPr lang="en-GB" b="0" dirty="0" smtClean="0">
                <a:solidFill>
                  <a:schemeClr val="tx1"/>
                </a:solidFill>
              </a:rPr>
              <a:t>This may be true in practice for accountants but compulsory adoption of FRS102 </a:t>
            </a:r>
            <a:r>
              <a:rPr lang="en-GB" b="0" dirty="0" err="1" smtClean="0">
                <a:solidFill>
                  <a:schemeClr val="tx1"/>
                </a:solidFill>
              </a:rPr>
              <a:t>SoRP</a:t>
            </a:r>
            <a:r>
              <a:rPr lang="en-GB" b="0" dirty="0" smtClean="0">
                <a:solidFill>
                  <a:schemeClr val="tx1"/>
                </a:solidFill>
              </a:rPr>
              <a:t> is likely to worsen the already significant disconnection between trustees and their “year-end” accounts in smaller charities. (“for accountants”)</a:t>
            </a:r>
          </a:p>
          <a:p>
            <a:endParaRPr lang="en-GB" sz="1000" b="0" dirty="0">
              <a:solidFill>
                <a:schemeClr val="tx1"/>
              </a:solidFill>
            </a:endParaRPr>
          </a:p>
          <a:p>
            <a:r>
              <a:rPr lang="en-GB" b="0" dirty="0" smtClean="0">
                <a:solidFill>
                  <a:schemeClr val="tx1"/>
                </a:solidFill>
              </a:rPr>
              <a:t>A complete ‘U turn’ since 2013!!</a:t>
            </a:r>
            <a:endParaRPr lang="en-GB" b="0" dirty="0">
              <a:solidFill>
                <a:schemeClr val="tx1"/>
              </a:solidFill>
            </a:endParaRPr>
          </a:p>
        </p:txBody>
      </p:sp>
      <p:sp>
        <p:nvSpPr>
          <p:cNvPr id="4" name="Title 3"/>
          <p:cNvSpPr>
            <a:spLocks noGrp="1"/>
          </p:cNvSpPr>
          <p:nvPr>
            <p:ph type="title"/>
          </p:nvPr>
        </p:nvSpPr>
        <p:spPr/>
        <p:txBody>
          <a:bodyPr/>
          <a:lstStyle/>
          <a:p>
            <a:r>
              <a:rPr lang="en-GB" dirty="0" err="1" smtClean="0"/>
              <a:t>SoRP</a:t>
            </a:r>
            <a:r>
              <a:rPr lang="en-GB" dirty="0" smtClean="0"/>
              <a:t> Committee concluded….</a:t>
            </a:r>
            <a:endParaRPr lang="en-GB" dirty="0"/>
          </a:p>
        </p:txBody>
      </p:sp>
    </p:spTree>
    <p:extLst>
      <p:ext uri="{BB962C8B-B14F-4D97-AF65-F5344CB8AC3E}">
        <p14:creationId xmlns:p14="http://schemas.microsoft.com/office/powerpoint/2010/main" val="1426602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b="0" dirty="0">
                <a:solidFill>
                  <a:schemeClr val="tx1"/>
                </a:solidFill>
              </a:rPr>
              <a:t>Charity reporting and accounting: the essentials (CC15C) </a:t>
            </a:r>
            <a:r>
              <a:rPr lang="en-GB" b="0" dirty="0" smtClean="0">
                <a:solidFill>
                  <a:schemeClr val="tx1"/>
                </a:solidFill>
              </a:rPr>
              <a:t>issued re the increase in audit threshold</a:t>
            </a:r>
          </a:p>
          <a:p>
            <a:endParaRPr lang="en-GB" b="0" dirty="0">
              <a:solidFill>
                <a:schemeClr val="tx1"/>
              </a:solidFill>
            </a:endParaRPr>
          </a:p>
          <a:p>
            <a:r>
              <a:rPr lang="en-GB" b="0" dirty="0" smtClean="0">
                <a:solidFill>
                  <a:schemeClr val="tx1"/>
                </a:solidFill>
              </a:rPr>
              <a:t>On early adoption…‘the </a:t>
            </a:r>
            <a:r>
              <a:rPr lang="en-GB" b="0" dirty="0">
                <a:solidFill>
                  <a:schemeClr val="tx1"/>
                </a:solidFill>
              </a:rPr>
              <a:t>requirement to prepare accounts that are ‘true and fair’ takes precedence and therefore it is possible to apply either of the new SORPs in preference to the SORP specified in the 2008 Regulations provided this is clearly advised in the notes to the accounts.’ </a:t>
            </a:r>
            <a:endParaRPr lang="en-GB" dirty="0">
              <a:solidFill>
                <a:schemeClr val="tx1"/>
              </a:solidFill>
            </a:endParaRPr>
          </a:p>
        </p:txBody>
      </p:sp>
      <p:sp>
        <p:nvSpPr>
          <p:cNvPr id="3" name="Title 2"/>
          <p:cNvSpPr>
            <a:spLocks noGrp="1"/>
          </p:cNvSpPr>
          <p:nvPr>
            <p:ph type="title"/>
          </p:nvPr>
        </p:nvSpPr>
        <p:spPr/>
        <p:txBody>
          <a:bodyPr/>
          <a:lstStyle/>
          <a:p>
            <a:r>
              <a:rPr lang="en-GB" dirty="0" smtClean="0"/>
              <a:t>Charity Commission Guidance</a:t>
            </a:r>
            <a:endParaRPr lang="en-GB" dirty="0"/>
          </a:p>
        </p:txBody>
      </p:sp>
    </p:spTree>
    <p:extLst>
      <p:ext uri="{BB962C8B-B14F-4D97-AF65-F5344CB8AC3E}">
        <p14:creationId xmlns:p14="http://schemas.microsoft.com/office/powerpoint/2010/main" val="2256000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GB" b="0" dirty="0" smtClean="0">
                <a:solidFill>
                  <a:schemeClr val="tx1"/>
                </a:solidFill>
              </a:rPr>
              <a:t>The results of the 2015 consultation (later this month)</a:t>
            </a:r>
          </a:p>
          <a:p>
            <a:endParaRPr lang="en-GB" b="0" dirty="0" smtClean="0">
              <a:solidFill>
                <a:schemeClr val="tx1"/>
              </a:solidFill>
            </a:endParaRPr>
          </a:p>
          <a:p>
            <a:pPr marL="342900" indent="-342900">
              <a:buFont typeface="Arial" panose="020B0604020202020204" pitchFamily="34" charset="0"/>
              <a:buChar char="•"/>
            </a:pPr>
            <a:r>
              <a:rPr lang="en-GB" b="0" dirty="0" smtClean="0">
                <a:solidFill>
                  <a:schemeClr val="tx1"/>
                </a:solidFill>
              </a:rPr>
              <a:t>Adopt full FRS102 only?</a:t>
            </a:r>
          </a:p>
          <a:p>
            <a:pPr marL="342900" indent="-342900">
              <a:buFont typeface="Arial" panose="020B0604020202020204" pitchFamily="34" charset="0"/>
              <a:buChar char="•"/>
            </a:pPr>
            <a:r>
              <a:rPr lang="en-GB" b="0" dirty="0" smtClean="0">
                <a:solidFill>
                  <a:schemeClr val="tx1"/>
                </a:solidFill>
              </a:rPr>
              <a:t>Introduce an opt out for smaller charities re cash flow statements?</a:t>
            </a:r>
          </a:p>
          <a:p>
            <a:pPr marL="342900" indent="-342900">
              <a:buFont typeface="Arial" panose="020B0604020202020204" pitchFamily="34" charset="0"/>
              <a:buChar char="•"/>
            </a:pPr>
            <a:r>
              <a:rPr lang="en-GB" b="0" dirty="0" smtClean="0">
                <a:solidFill>
                  <a:schemeClr val="tx1"/>
                </a:solidFill>
              </a:rPr>
              <a:t>Will this introduce a new £500k income threshold for large charities per </a:t>
            </a:r>
            <a:r>
              <a:rPr lang="en-GB" b="0" dirty="0" err="1" smtClean="0">
                <a:solidFill>
                  <a:schemeClr val="tx1"/>
                </a:solidFill>
              </a:rPr>
              <a:t>SoRP</a:t>
            </a:r>
            <a:r>
              <a:rPr lang="en-GB" b="0" dirty="0" smtClean="0">
                <a:solidFill>
                  <a:schemeClr val="tx1"/>
                </a:solidFill>
              </a:rPr>
              <a:t> as opposed to audit?</a:t>
            </a:r>
          </a:p>
          <a:p>
            <a:endParaRPr lang="en-GB" b="0" dirty="0" smtClean="0">
              <a:solidFill>
                <a:schemeClr val="tx1"/>
              </a:solidFill>
            </a:endParaRPr>
          </a:p>
          <a:p>
            <a:r>
              <a:rPr lang="en-GB" b="0" dirty="0" smtClean="0">
                <a:solidFill>
                  <a:schemeClr val="tx1"/>
                </a:solidFill>
              </a:rPr>
              <a:t>Regulations laid before Parliament re the new </a:t>
            </a:r>
            <a:r>
              <a:rPr lang="en-GB" b="0" dirty="0" err="1" smtClean="0">
                <a:solidFill>
                  <a:schemeClr val="tx1"/>
                </a:solidFill>
              </a:rPr>
              <a:t>SoRP</a:t>
            </a:r>
            <a:r>
              <a:rPr lang="en-GB" b="0" dirty="0" smtClean="0">
                <a:solidFill>
                  <a:schemeClr val="tx1"/>
                </a:solidFill>
              </a:rPr>
              <a:t> (must be soon)</a:t>
            </a:r>
          </a:p>
          <a:p>
            <a:endParaRPr lang="en-GB" sz="1100" b="0" dirty="0" smtClean="0">
              <a:solidFill>
                <a:schemeClr val="tx1"/>
              </a:solidFill>
            </a:endParaRPr>
          </a:p>
          <a:p>
            <a:r>
              <a:rPr lang="en-GB" b="0" dirty="0" smtClean="0">
                <a:solidFill>
                  <a:schemeClr val="tx1"/>
                </a:solidFill>
              </a:rPr>
              <a:t>The first sets of FRS102 charity accounts to be published (Spring 2016?)</a:t>
            </a:r>
            <a:endParaRPr lang="en-GB" b="0" dirty="0">
              <a:solidFill>
                <a:schemeClr val="tx1"/>
              </a:solidFill>
            </a:endParaRPr>
          </a:p>
        </p:txBody>
      </p:sp>
      <p:sp>
        <p:nvSpPr>
          <p:cNvPr id="3" name="Title 2"/>
          <p:cNvSpPr>
            <a:spLocks noGrp="1"/>
          </p:cNvSpPr>
          <p:nvPr>
            <p:ph type="title"/>
          </p:nvPr>
        </p:nvSpPr>
        <p:spPr/>
        <p:txBody>
          <a:bodyPr/>
          <a:lstStyle/>
          <a:p>
            <a:r>
              <a:rPr lang="en-GB" dirty="0" smtClean="0"/>
              <a:t>We are still waiting for …..</a:t>
            </a:r>
            <a:endParaRPr lang="en-GB" dirty="0"/>
          </a:p>
        </p:txBody>
      </p:sp>
    </p:spTree>
    <p:extLst>
      <p:ext uri="{BB962C8B-B14F-4D97-AF65-F5344CB8AC3E}">
        <p14:creationId xmlns:p14="http://schemas.microsoft.com/office/powerpoint/2010/main" val="3835218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altLang="en-US" dirty="0"/>
              <a:t/>
            </a:r>
            <a:br>
              <a:rPr lang="en-GB" altLang="en-US" dirty="0"/>
            </a:br>
            <a:r>
              <a:rPr lang="en-GB" altLang="en-US" dirty="0"/>
              <a:t>New Charity </a:t>
            </a:r>
            <a:r>
              <a:rPr lang="en-GB" altLang="en-US" dirty="0" err="1"/>
              <a:t>SoRPs</a:t>
            </a:r>
            <a:r>
              <a:rPr lang="en-GB" altLang="en-US" dirty="0"/>
              <a:t/>
            </a:r>
            <a:br>
              <a:rPr lang="en-GB" altLang="en-US" dirty="0"/>
            </a:br>
            <a:r>
              <a:rPr lang="en-GB" altLang="en-US" dirty="0"/>
              <a:t>Some headline changes</a:t>
            </a:r>
            <a:br>
              <a:rPr lang="en-GB" altLang="en-US" dirty="0"/>
            </a:br>
            <a:endParaRPr lang="en-GB" dirty="0"/>
          </a:p>
        </p:txBody>
      </p:sp>
      <p:sp>
        <p:nvSpPr>
          <p:cNvPr id="2" name="Subtitle 1"/>
          <p:cNvSpPr>
            <a:spLocks noGrp="1"/>
          </p:cNvSpPr>
          <p:nvPr>
            <p:ph type="subTitle" idx="1"/>
          </p:nvPr>
        </p:nvSpPr>
        <p:spPr/>
        <p:txBody>
          <a:bodyPr/>
          <a:lstStyle/>
          <a:p>
            <a:r>
              <a:rPr lang="en-GB" dirty="0"/>
              <a:t>	</a:t>
            </a:r>
          </a:p>
        </p:txBody>
      </p:sp>
      <p:sp>
        <p:nvSpPr>
          <p:cNvPr id="4" name="Folded Corner 3"/>
          <p:cNvSpPr/>
          <p:nvPr/>
        </p:nvSpPr>
        <p:spPr>
          <a:xfrm>
            <a:off x="9151782" y="0"/>
            <a:ext cx="2880000" cy="2880000"/>
          </a:xfrm>
          <a:prstGeom prst="foldedCorner">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300"/>
              </a:spcAft>
            </a:pPr>
            <a:r>
              <a:rPr lang="en-GB" sz="1600" b="1" dirty="0" smtClean="0">
                <a:solidFill>
                  <a:schemeClr val="tx1"/>
                </a:solidFill>
              </a:rPr>
              <a:t>Title slide white</a:t>
            </a:r>
          </a:p>
          <a:p>
            <a:pPr marL="171450" indent="-171450">
              <a:spcAft>
                <a:spcPts val="300"/>
              </a:spcAft>
              <a:buFont typeface="Arial" panose="020B0604020202020204" pitchFamily="34" charset="0"/>
              <a:buChar char="•"/>
            </a:pPr>
            <a:r>
              <a:rPr lang="en-GB" sz="1600" dirty="0" smtClean="0">
                <a:solidFill>
                  <a:schemeClr val="tx1"/>
                </a:solidFill>
              </a:rPr>
              <a:t>There are two cover slide options. Delete the one you don’t want.</a:t>
            </a:r>
          </a:p>
          <a:p>
            <a:pPr marL="171450" indent="-171450">
              <a:spcAft>
                <a:spcPts val="300"/>
              </a:spcAft>
              <a:buFont typeface="Arial" panose="020B0604020202020204" pitchFamily="34" charset="0"/>
              <a:buChar char="•"/>
            </a:pPr>
            <a:r>
              <a:rPr lang="en-GB" sz="1600" dirty="0" smtClean="0">
                <a:solidFill>
                  <a:schemeClr val="tx1"/>
                </a:solidFill>
              </a:rPr>
              <a:t>The green title slide is better for onscreen presentations. </a:t>
            </a:r>
          </a:p>
          <a:p>
            <a:pPr marL="171450" indent="-171450">
              <a:spcAft>
                <a:spcPts val="300"/>
              </a:spcAft>
              <a:buFont typeface="Arial" panose="020B0604020202020204" pitchFamily="34" charset="0"/>
              <a:buChar char="•"/>
            </a:pPr>
            <a:r>
              <a:rPr lang="en-GB" sz="1600" dirty="0" smtClean="0">
                <a:solidFill>
                  <a:schemeClr val="tx1"/>
                </a:solidFill>
              </a:rPr>
              <a:t>The white title slide is more environmentally friendly for printed presentations.</a:t>
            </a:r>
          </a:p>
        </p:txBody>
      </p:sp>
    </p:spTree>
    <p:extLst>
      <p:ext uri="{BB962C8B-B14F-4D97-AF65-F5344CB8AC3E}">
        <p14:creationId xmlns:p14="http://schemas.microsoft.com/office/powerpoint/2010/main" val="1083758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7058" name="Rectangle 2"/>
          <p:cNvSpPr>
            <a:spLocks noGrp="1" noChangeArrowheads="1"/>
          </p:cNvSpPr>
          <p:nvPr>
            <p:ph type="title"/>
          </p:nvPr>
        </p:nvSpPr>
        <p:spPr>
          <a:ln/>
          <a:extLst>
            <a:ext uri="{91240B29-F687-4F45-9708-019B960494DF}">
              <a14:hiddenLine xmlns:a14="http://schemas.microsoft.com/office/drawing/2010/main" w="9525">
                <a:solidFill>
                  <a:srgbClr val="99CC00"/>
                </a:solidFill>
                <a:miter lim="800000"/>
                <a:headEnd/>
                <a:tailEnd/>
              </a14:hiddenLine>
            </a:ext>
          </a:extLst>
        </p:spPr>
        <p:txBody>
          <a:bodyPr/>
          <a:lstStyle/>
          <a:p>
            <a:pPr>
              <a:spcBef>
                <a:spcPts val="300"/>
              </a:spcBef>
            </a:pPr>
            <a:r>
              <a:rPr lang="en-GB" dirty="0"/>
              <a:t>The Fund Framework</a:t>
            </a:r>
          </a:p>
        </p:txBody>
      </p:sp>
      <p:graphicFrame>
        <p:nvGraphicFramePr>
          <p:cNvPr id="557059" name="Object 3"/>
          <p:cNvGraphicFramePr>
            <a:graphicFrameLocks noGrp="1" noChangeAspect="1"/>
          </p:cNvGraphicFramePr>
          <p:nvPr>
            <p:ph idx="1"/>
            <p:extLst>
              <p:ext uri="{D42A27DB-BD31-4B8C-83A1-F6EECF244321}">
                <p14:modId xmlns:p14="http://schemas.microsoft.com/office/powerpoint/2010/main" val="1693130672"/>
              </p:ext>
            </p:extLst>
          </p:nvPr>
        </p:nvGraphicFramePr>
        <p:xfrm>
          <a:off x="503238" y="1730375"/>
          <a:ext cx="8201025" cy="4137025"/>
        </p:xfrm>
        <a:graphic>
          <a:graphicData uri="http://schemas.openxmlformats.org/presentationml/2006/ole">
            <mc:AlternateContent xmlns:mc="http://schemas.openxmlformats.org/markup-compatibility/2006">
              <mc:Choice xmlns:v="urn:schemas-microsoft-com:vml" Requires="v">
                <p:oleObj spid="_x0000_s1049" name="Picture" r:id="rId4" imgW="7781760" imgH="4533840" progId="Word.Picture.8">
                  <p:embed/>
                </p:oleObj>
              </mc:Choice>
              <mc:Fallback>
                <p:oleObj name="Picture" r:id="rId4" imgW="7781760" imgH="4533840" progId="Word.Picture.8">
                  <p:embed/>
                  <p:pic>
                    <p:nvPicPr>
                      <p:cNvPr id="0" name=""/>
                      <p:cNvPicPr>
                        <a:picLocks noChangeAspect="1" noChangeArrowheads="1"/>
                      </p:cNvPicPr>
                      <p:nvPr/>
                    </p:nvPicPr>
                    <p:blipFill>
                      <a:blip r:embed="rId5"/>
                      <a:srcRect l="-2313" t="-3970" r="-2313" b="-3970"/>
                      <a:stretch>
                        <a:fillRect/>
                      </a:stretch>
                    </p:blipFill>
                    <p:spPr bwMode="auto">
                      <a:xfrm>
                        <a:off x="503238" y="1730375"/>
                        <a:ext cx="8201025" cy="4137025"/>
                      </a:xfrm>
                      <a:prstGeom prst="rect">
                        <a:avLst/>
                      </a:prstGeom>
                      <a:noFill/>
                      <a:extLst/>
                    </p:spPr>
                  </p:pic>
                </p:oleObj>
              </mc:Fallback>
            </mc:AlternateContent>
          </a:graphicData>
        </a:graphic>
      </p:graphicFrame>
    </p:spTree>
    <p:extLst>
      <p:ext uri="{BB962C8B-B14F-4D97-AF65-F5344CB8AC3E}">
        <p14:creationId xmlns:p14="http://schemas.microsoft.com/office/powerpoint/2010/main" val="10433936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AB4E"/>
                </a:solidFill>
              </a:rPr>
              <a:t>Structure of new Charities SORP</a:t>
            </a:r>
            <a:endParaRPr lang="en-GB" dirty="0">
              <a:solidFill>
                <a:srgbClr val="00AB4E"/>
              </a:solidFill>
            </a:endParaRPr>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2630131572"/>
              </p:ext>
            </p:extLst>
          </p:nvPr>
        </p:nvGraphicFramePr>
        <p:xfrm>
          <a:off x="469900" y="1435100"/>
          <a:ext cx="5470252" cy="49462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6" name="Picture 2"/>
          <p:cNvPicPr>
            <a:picLocks noGrp="1" noChangeAspect="1" noChangeArrowheads="1"/>
          </p:cNvPicPr>
          <p:nvPr>
            <p:ph sz="half" idx="2"/>
          </p:nvPr>
        </p:nvPicPr>
        <p:blipFill>
          <a:blip r:embed="rId7">
            <a:extLst>
              <a:ext uri="{28A0092B-C50C-407E-A947-70E740481C1C}">
                <a14:useLocalDpi xmlns:a14="http://schemas.microsoft.com/office/drawing/2010/main" val="0"/>
              </a:ext>
            </a:extLst>
          </a:blip>
          <a:srcRect/>
          <a:stretch>
            <a:fillRect/>
          </a:stretch>
        </p:blipFill>
        <p:spPr bwMode="auto">
          <a:xfrm>
            <a:off x="6084168" y="1628801"/>
            <a:ext cx="3059832" cy="3312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65476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SoRP Consultation - Modules</a:t>
            </a:r>
            <a:endParaRPr lang="en-GB" dirty="0"/>
          </a:p>
        </p:txBody>
      </p:sp>
      <p:sp>
        <p:nvSpPr>
          <p:cNvPr id="3" name="Content Placeholder 2"/>
          <p:cNvSpPr>
            <a:spLocks noGrp="1"/>
          </p:cNvSpPr>
          <p:nvPr>
            <p:ph idx="1"/>
          </p:nvPr>
        </p:nvSpPr>
        <p:spPr/>
        <p:txBody>
          <a:bodyPr/>
          <a:lstStyle/>
          <a:p>
            <a:r>
              <a:rPr lang="en-GB" b="0" dirty="0" smtClean="0">
                <a:solidFill>
                  <a:schemeClr val="tx1"/>
                </a:solidFill>
              </a:rPr>
              <a:t>Modular approach - “Pick and mix” online of 29 Modules</a:t>
            </a:r>
          </a:p>
          <a:p>
            <a:pPr lvl="1"/>
            <a:endParaRPr lang="en-GB" dirty="0" smtClean="0"/>
          </a:p>
          <a:p>
            <a:pPr marL="342900" lvl="1" indent="-342900">
              <a:buFont typeface="Arial" panose="020B0604020202020204" pitchFamily="34" charset="0"/>
              <a:buChar char="•"/>
            </a:pPr>
            <a:r>
              <a:rPr lang="en-GB" dirty="0" smtClean="0"/>
              <a:t>Fourteen - Core</a:t>
            </a:r>
          </a:p>
          <a:p>
            <a:pPr marL="342900" lvl="1" indent="-342900">
              <a:buFont typeface="Arial" panose="020B0604020202020204" pitchFamily="34" charset="0"/>
              <a:buChar char="•"/>
            </a:pPr>
            <a:r>
              <a:rPr lang="en-GB" dirty="0" smtClean="0"/>
              <a:t>Three - Special transactions (including grant making)</a:t>
            </a:r>
          </a:p>
          <a:p>
            <a:pPr marL="342900" lvl="1" indent="-342900">
              <a:buFont typeface="Arial" panose="020B0604020202020204" pitchFamily="34" charset="0"/>
              <a:buChar char="•"/>
            </a:pPr>
            <a:r>
              <a:rPr lang="en-GB" dirty="0" smtClean="0"/>
              <a:t>Two - Types of assets (Heritage and Acting as Custodian)</a:t>
            </a:r>
          </a:p>
          <a:p>
            <a:pPr marL="342900" lvl="1" indent="-342900">
              <a:buFont typeface="Arial" panose="020B0604020202020204" pitchFamily="34" charset="0"/>
              <a:buChar char="•"/>
            </a:pPr>
            <a:r>
              <a:rPr lang="en-GB" dirty="0" smtClean="0"/>
              <a:t>Three - Investments (Total </a:t>
            </a:r>
            <a:r>
              <a:rPr lang="en-GB" dirty="0"/>
              <a:t>R</a:t>
            </a:r>
            <a:r>
              <a:rPr lang="en-GB" dirty="0" smtClean="0"/>
              <a:t>eturn, Pooling, Social investment)</a:t>
            </a:r>
          </a:p>
          <a:p>
            <a:pPr marL="342900" lvl="1" indent="-342900">
              <a:buFont typeface="Arial" panose="020B0604020202020204" pitchFamily="34" charset="0"/>
              <a:buChar char="•"/>
            </a:pPr>
            <a:r>
              <a:rPr lang="en-GB" dirty="0" smtClean="0"/>
              <a:t>Seven - Group Accounts</a:t>
            </a:r>
            <a:endParaRPr lang="en-GB" dirty="0"/>
          </a:p>
        </p:txBody>
      </p:sp>
    </p:spTree>
    <p:extLst>
      <p:ext uri="{BB962C8B-B14F-4D97-AF65-F5344CB8AC3E}">
        <p14:creationId xmlns:p14="http://schemas.microsoft.com/office/powerpoint/2010/main" val="1286499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altLang="en-US" dirty="0" smtClean="0"/>
              <a:t>Why has charity accounting changed?</a:t>
            </a:r>
          </a:p>
        </p:txBody>
      </p:sp>
      <p:sp>
        <p:nvSpPr>
          <p:cNvPr id="5123" name="Rectangle 3"/>
          <p:cNvSpPr>
            <a:spLocks noGrp="1" noChangeArrowheads="1"/>
          </p:cNvSpPr>
          <p:nvPr>
            <p:ph type="body" idx="1"/>
          </p:nvPr>
        </p:nvSpPr>
        <p:spPr>
          <a:xfrm>
            <a:off x="797390" y="1916915"/>
            <a:ext cx="7838610" cy="4035813"/>
          </a:xfrm>
        </p:spPr>
        <p:txBody>
          <a:bodyPr/>
          <a:lstStyle/>
          <a:p>
            <a:pPr eaLnBrk="1" hangingPunct="1"/>
            <a:r>
              <a:rPr lang="en-GB" altLang="en-US" b="0" dirty="0" smtClean="0">
                <a:solidFill>
                  <a:schemeClr val="tx1"/>
                </a:solidFill>
              </a:rPr>
              <a:t>UK Generally accepted accounting Practice (GAAP) has changed from 1/1/2015 (1/1/14?)</a:t>
            </a:r>
          </a:p>
          <a:p>
            <a:pPr eaLnBrk="1" hangingPunct="1"/>
            <a:r>
              <a:rPr lang="en-GB" altLang="en-US" b="0" dirty="0" smtClean="0">
                <a:solidFill>
                  <a:schemeClr val="tx1"/>
                </a:solidFill>
              </a:rPr>
              <a:t>New GAAP required a new SORP</a:t>
            </a:r>
          </a:p>
          <a:p>
            <a:pPr eaLnBrk="1" hangingPunct="1"/>
            <a:endParaRPr lang="en-GB" altLang="en-US" sz="1200" b="0" dirty="0" smtClean="0">
              <a:solidFill>
                <a:schemeClr val="tx1"/>
              </a:solidFill>
            </a:endParaRPr>
          </a:p>
          <a:p>
            <a:pPr eaLnBrk="1" hangingPunct="1"/>
            <a:r>
              <a:rPr lang="en-GB" altLang="en-US" b="0" dirty="0" smtClean="0">
                <a:solidFill>
                  <a:schemeClr val="tx1"/>
                </a:solidFill>
              </a:rPr>
              <a:t>SORP consultation in 2013 with 26 events, 1600 participants and 179 responses</a:t>
            </a:r>
          </a:p>
          <a:p>
            <a:pPr eaLnBrk="1" hangingPunct="1"/>
            <a:endParaRPr lang="en-GB" altLang="en-US" sz="1200" b="0" dirty="0" smtClean="0">
              <a:solidFill>
                <a:schemeClr val="tx1"/>
              </a:solidFill>
            </a:endParaRPr>
          </a:p>
          <a:p>
            <a:pPr eaLnBrk="1" hangingPunct="1"/>
            <a:r>
              <a:rPr lang="en-GB" altLang="en-US" b="0" dirty="0" smtClean="0">
                <a:solidFill>
                  <a:schemeClr val="tx1"/>
                </a:solidFill>
              </a:rPr>
              <a:t>Two new SORPs to take effect for financial years beginning on or after 1 January 2015</a:t>
            </a:r>
          </a:p>
          <a:p>
            <a:pPr marL="0" indent="0" eaLnBrk="1" hangingPunct="1">
              <a:buNone/>
            </a:pPr>
            <a:endParaRPr lang="en-GB" altLang="en-US" dirty="0" smtClean="0"/>
          </a:p>
          <a:p>
            <a:pPr eaLnBrk="1" hangingPunct="1"/>
            <a:endParaRPr lang="en-GB" altLang="en-US" dirty="0" smtClean="0"/>
          </a:p>
        </p:txBody>
      </p:sp>
    </p:spTree>
    <p:extLst>
      <p:ext uri="{BB962C8B-B14F-4D97-AF65-F5344CB8AC3E}">
        <p14:creationId xmlns:p14="http://schemas.microsoft.com/office/powerpoint/2010/main" val="3015621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12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dirty="0" smtClean="0"/>
              <a:t>Charities SoRP 14 Core Modules</a:t>
            </a:r>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val="855479716"/>
              </p:ext>
            </p:extLst>
          </p:nvPr>
        </p:nvGraphicFramePr>
        <p:xfrm>
          <a:off x="609600" y="1676400"/>
          <a:ext cx="7086600" cy="4701412"/>
        </p:xfrm>
        <a:graphic>
          <a:graphicData uri="http://schemas.openxmlformats.org/drawingml/2006/table">
            <a:tbl>
              <a:tblPr firstRow="1" bandRow="1">
                <a:tableStyleId>{F5AB1C69-6EDB-4FF4-983F-18BD219EF322}</a:tableStyleId>
              </a:tblPr>
              <a:tblGrid>
                <a:gridCol w="2458616"/>
                <a:gridCol w="2097055"/>
                <a:gridCol w="2530929"/>
              </a:tblGrid>
              <a:tr h="492916">
                <a:tc>
                  <a:txBody>
                    <a:bodyPr/>
                    <a:lstStyle/>
                    <a:p>
                      <a:r>
                        <a:rPr lang="en-GB" sz="1400" dirty="0" smtClean="0">
                          <a:latin typeface="Arial"/>
                          <a:cs typeface="Arial"/>
                        </a:rPr>
                        <a:t>Statements</a:t>
                      </a:r>
                      <a:endParaRPr lang="en-GB" sz="1400" dirty="0">
                        <a:latin typeface="Arial"/>
                        <a:cs typeface="Arial"/>
                      </a:endParaRPr>
                    </a:p>
                  </a:txBody>
                  <a:tcPr marT="45694" marB="456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AA745"/>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Arial"/>
                          <a:cs typeface="Arial"/>
                        </a:rPr>
                        <a:t>Underlying concepts</a:t>
                      </a:r>
                    </a:p>
                  </a:txBody>
                  <a:tcPr marT="45694" marB="456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AA745"/>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Arial"/>
                          <a:cs typeface="Arial"/>
                        </a:rPr>
                        <a:t>Accounting Treatments for Charities</a:t>
                      </a:r>
                    </a:p>
                  </a:txBody>
                  <a:tcPr marT="45694" marB="456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AA745"/>
                    </a:solidFill>
                  </a:tcPr>
                </a:tc>
              </a:tr>
              <a:tr h="898887">
                <a:tc>
                  <a:txBody>
                    <a:bodyPr/>
                    <a:lstStyle/>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en-GB" sz="1400" b="0" i="0" cap="none" baseline="0" dirty="0" smtClean="0">
                          <a:latin typeface="Arial"/>
                          <a:cs typeface="Arial"/>
                        </a:rPr>
                        <a:t>Trustees’  Annual Report</a:t>
                      </a:r>
                      <a:endParaRPr lang="en-GB" sz="1400" b="0" i="0" cap="none" baseline="0" dirty="0">
                        <a:latin typeface="Arial"/>
                        <a:cs typeface="Arial"/>
                      </a:endParaRPr>
                    </a:p>
                  </a:txBody>
                  <a:tcPr marT="45694" marB="456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lvl="0" algn="l"/>
                      <a:r>
                        <a:rPr lang="en-GB" sz="1400" b="0" i="0" cap="none" baseline="0" dirty="0" smtClean="0">
                          <a:latin typeface="Arial"/>
                          <a:cs typeface="Arial"/>
                        </a:rPr>
                        <a:t>3. Accounting</a:t>
                      </a:r>
                    </a:p>
                    <a:p>
                      <a:pPr lvl="0" algn="l"/>
                      <a:r>
                        <a:rPr lang="en-GB" sz="1400" b="0" i="0" cap="none" baseline="0" dirty="0" smtClean="0">
                          <a:latin typeface="Arial"/>
                          <a:cs typeface="Arial"/>
                        </a:rPr>
                        <a:t>   Standards, policies,</a:t>
                      </a:r>
                    </a:p>
                    <a:p>
                      <a:pPr lvl="0" algn="l"/>
                      <a:r>
                        <a:rPr lang="en-GB" sz="1400" b="0" i="0" cap="none" baseline="0" dirty="0" smtClean="0">
                          <a:latin typeface="Arial"/>
                          <a:cs typeface="Arial"/>
                        </a:rPr>
                        <a:t>   concepts and </a:t>
                      </a:r>
                    </a:p>
                    <a:p>
                      <a:pPr lvl="0" algn="l"/>
                      <a:r>
                        <a:rPr lang="en-GB" sz="1400" b="0" i="0" cap="none" baseline="0" dirty="0" smtClean="0">
                          <a:latin typeface="Arial"/>
                          <a:cs typeface="Arial"/>
                        </a:rPr>
                        <a:t>   principles…</a:t>
                      </a:r>
                      <a:endParaRPr lang="en-GB" sz="1400" b="0" i="0" cap="none" baseline="0" dirty="0">
                        <a:latin typeface="Arial"/>
                        <a:cs typeface="Arial"/>
                      </a:endParaRPr>
                    </a:p>
                  </a:txBody>
                  <a:tcPr marT="45694" marB="456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u="none" strike="noStrike" cap="none" baseline="0" dirty="0" smtClean="0">
                          <a:solidFill>
                            <a:srgbClr val="000000"/>
                          </a:solidFill>
                          <a:effectLst/>
                          <a:latin typeface="Arial"/>
                        </a:rPr>
                        <a:t>8.   Allocating costs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u="none" strike="noStrike" cap="none" baseline="0" dirty="0" smtClean="0">
                          <a:solidFill>
                            <a:srgbClr val="000000"/>
                          </a:solidFill>
                          <a:effectLst/>
                          <a:latin typeface="Arial"/>
                        </a:rPr>
                        <a:t>      by activity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u="none" strike="noStrike" cap="none" baseline="0" dirty="0" smtClean="0">
                          <a:solidFill>
                            <a:srgbClr val="000000"/>
                          </a:solidFill>
                          <a:effectLst/>
                          <a:latin typeface="Arial"/>
                        </a:rPr>
                        <a:t>      within SoFA</a:t>
                      </a:r>
                    </a:p>
                    <a:p>
                      <a:pPr lvl="0" algn="l"/>
                      <a:endParaRPr lang="en-GB" sz="1400" b="0" i="0" cap="none" baseline="0" dirty="0">
                        <a:latin typeface="Arial"/>
                        <a:cs typeface="Arial"/>
                      </a:endParaRPr>
                    </a:p>
                  </a:txBody>
                  <a:tcPr marT="45694" marB="456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8209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cap="none" baseline="0" dirty="0" smtClean="0">
                          <a:latin typeface="Arial"/>
                          <a:cs typeface="Arial"/>
                        </a:rPr>
                        <a:t>4.    SoFA</a:t>
                      </a:r>
                      <a:endParaRPr lang="en-GB" sz="1400" b="0" i="0" cap="none" baseline="0" dirty="0">
                        <a:latin typeface="Arial"/>
                        <a:cs typeface="Arial"/>
                      </a:endParaRPr>
                    </a:p>
                  </a:txBody>
                  <a:tcPr marT="45694" marB="456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lvl="0" algn="l" fontAlgn="b"/>
                      <a:r>
                        <a:rPr lang="en-GB" sz="1400" b="0" i="0" u="none" strike="noStrike" cap="none" baseline="0" dirty="0" smtClean="0">
                          <a:solidFill>
                            <a:srgbClr val="000000"/>
                          </a:solidFill>
                          <a:effectLst/>
                          <a:latin typeface="Arial"/>
                        </a:rPr>
                        <a:t>  5. Recognition </a:t>
                      </a:r>
                    </a:p>
                    <a:p>
                      <a:pPr lvl="0" algn="l" fontAlgn="b"/>
                      <a:r>
                        <a:rPr lang="en-GB" sz="1400" b="0" i="0" u="none" strike="noStrike" cap="none" baseline="0" dirty="0" smtClean="0">
                          <a:solidFill>
                            <a:srgbClr val="000000"/>
                          </a:solidFill>
                          <a:effectLst/>
                          <a:latin typeface="Arial"/>
                        </a:rPr>
                        <a:t>       of Income</a:t>
                      </a:r>
                    </a:p>
                    <a:p>
                      <a:pPr lvl="0" algn="l" fontAlgn="b"/>
                      <a:endParaRPr lang="en-GB" sz="1400" b="0" i="0" u="none" strike="noStrike" cap="none" baseline="0" dirty="0" smtClean="0">
                        <a:solidFill>
                          <a:srgbClr val="000000"/>
                        </a:solidFill>
                        <a:effectLst/>
                        <a:latin typeface="Arial"/>
                      </a:endParaRPr>
                    </a:p>
                    <a:p>
                      <a:pPr lvl="0" algn="l" fontAlgn="b"/>
                      <a:endParaRPr lang="en-GB" sz="1400" b="0" i="0" u="none" strike="noStrike" cap="none" baseline="0" dirty="0">
                        <a:solidFill>
                          <a:srgbClr val="000000"/>
                        </a:solidFill>
                        <a:effectLst/>
                        <a:latin typeface="Arial"/>
                      </a:endParaRPr>
                    </a:p>
                  </a:txBody>
                  <a:tcPr marL="9525" marR="9525" marT="951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400" b="0" i="0" u="none" strike="noStrike" cap="none" baseline="0" dirty="0" smtClean="0">
                          <a:solidFill>
                            <a:srgbClr val="000000"/>
                          </a:solidFill>
                          <a:effectLst/>
                          <a:latin typeface="Arial"/>
                        </a:rPr>
                        <a:t>  </a:t>
                      </a:r>
                      <a:r>
                        <a:rPr lang="en-GB" sz="1400" b="0" i="0" cap="none" baseline="0" dirty="0" smtClean="0">
                          <a:latin typeface="Arial"/>
                          <a:cs typeface="Arial"/>
                        </a:rPr>
                        <a:t>6. Donated goods </a:t>
                      </a:r>
                    </a:p>
                    <a:p>
                      <a:pPr marL="0" marR="0" lvl="0" indent="0" algn="l" defTabSz="914400" rtl="0" eaLnBrk="1" fontAlgn="b" latinLnBrk="0" hangingPunct="1">
                        <a:lnSpc>
                          <a:spcPct val="100000"/>
                        </a:lnSpc>
                        <a:spcBef>
                          <a:spcPts val="0"/>
                        </a:spcBef>
                        <a:spcAft>
                          <a:spcPts val="0"/>
                        </a:spcAft>
                        <a:buClrTx/>
                        <a:buSzTx/>
                        <a:buFontTx/>
                        <a:buNone/>
                        <a:tabLst/>
                        <a:defRPr/>
                      </a:pPr>
                      <a:r>
                        <a:rPr lang="en-GB" sz="1400" b="0" i="0" cap="none" baseline="0" dirty="0" smtClean="0">
                          <a:latin typeface="Arial"/>
                          <a:cs typeface="Arial"/>
                        </a:rPr>
                        <a:t>      and services</a:t>
                      </a:r>
                    </a:p>
                    <a:p>
                      <a:pPr marL="0" marR="0" lvl="0" indent="0" algn="l" defTabSz="914400" rtl="0" eaLnBrk="1" fontAlgn="b" latinLnBrk="0" hangingPunct="1">
                        <a:lnSpc>
                          <a:spcPct val="100000"/>
                        </a:lnSpc>
                        <a:spcBef>
                          <a:spcPts val="0"/>
                        </a:spcBef>
                        <a:spcAft>
                          <a:spcPts val="0"/>
                        </a:spcAft>
                        <a:buClrTx/>
                        <a:buSzTx/>
                        <a:buFontTx/>
                        <a:buNone/>
                        <a:tabLst/>
                        <a:defRPr/>
                      </a:pPr>
                      <a:endParaRPr lang="en-GB" sz="1400" b="0" i="0" u="none" strike="noStrike" cap="none" baseline="0" dirty="0" smtClean="0">
                        <a:solidFill>
                          <a:srgbClr val="000000"/>
                        </a:solidFill>
                        <a:effectLst/>
                        <a:latin typeface="Arial"/>
                        <a:cs typeface="Arial"/>
                      </a:endParaRPr>
                    </a:p>
                    <a:p>
                      <a:pPr marL="0" marR="0" lvl="0" indent="0" algn="l" defTabSz="914400" rtl="0" eaLnBrk="1" fontAlgn="b" latinLnBrk="0" hangingPunct="1">
                        <a:lnSpc>
                          <a:spcPct val="100000"/>
                        </a:lnSpc>
                        <a:spcBef>
                          <a:spcPts val="0"/>
                        </a:spcBef>
                        <a:spcAft>
                          <a:spcPts val="0"/>
                        </a:spcAft>
                        <a:buClrTx/>
                        <a:buSzTx/>
                        <a:buFontTx/>
                        <a:buNone/>
                        <a:tabLst/>
                        <a:defRPr/>
                      </a:pPr>
                      <a:endParaRPr lang="en-GB" sz="1400" b="0" i="0" u="none" strike="noStrike" cap="none" baseline="0" dirty="0">
                        <a:solidFill>
                          <a:srgbClr val="000000"/>
                        </a:solidFill>
                        <a:effectLst/>
                        <a:latin typeface="Arial"/>
                      </a:endParaRPr>
                    </a:p>
                  </a:txBody>
                  <a:tcPr marL="9525" marR="9525" marT="951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8209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cap="none" baseline="0" dirty="0" smtClean="0">
                          <a:latin typeface="Arial"/>
                          <a:cs typeface="Arial"/>
                        </a:rPr>
                        <a:t>10.  Balance Sheet</a:t>
                      </a:r>
                      <a:endParaRPr lang="en-GB" sz="1400" b="0" i="0" cap="none" baseline="0" dirty="0" smtClean="0"/>
                    </a:p>
                  </a:txBody>
                  <a:tcPr marT="45694" marB="456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lvl="0" algn="l" fontAlgn="b"/>
                      <a:r>
                        <a:rPr lang="en-GB" sz="1400" b="0" i="0" u="none" strike="noStrike" cap="none" baseline="0" dirty="0" smtClean="0">
                          <a:solidFill>
                            <a:srgbClr val="000000"/>
                          </a:solidFill>
                          <a:effectLst/>
                          <a:latin typeface="Arial"/>
                        </a:rPr>
                        <a:t>  7. Recognition of</a:t>
                      </a:r>
                    </a:p>
                    <a:p>
                      <a:pPr lvl="0" algn="l" fontAlgn="b"/>
                      <a:r>
                        <a:rPr lang="en-GB" sz="1400" b="0" i="0" u="none" strike="noStrike" cap="none" baseline="0" dirty="0" smtClean="0">
                          <a:solidFill>
                            <a:srgbClr val="000000"/>
                          </a:solidFill>
                          <a:effectLst/>
                          <a:latin typeface="Arial"/>
                        </a:rPr>
                        <a:t>      expenditure</a:t>
                      </a:r>
                    </a:p>
                    <a:p>
                      <a:pPr lvl="0" algn="l" fontAlgn="b"/>
                      <a:endParaRPr lang="en-GB" sz="1400" b="0" i="0" u="none" strike="noStrike" cap="none" baseline="0" dirty="0" smtClean="0">
                        <a:solidFill>
                          <a:srgbClr val="000000"/>
                        </a:solidFill>
                        <a:effectLst/>
                        <a:latin typeface="Arial"/>
                      </a:endParaRPr>
                    </a:p>
                    <a:p>
                      <a:pPr lvl="0" algn="l" fontAlgn="b"/>
                      <a:endParaRPr lang="en-GB" sz="1400" b="0" i="0" u="none" strike="noStrike" cap="none" baseline="0" dirty="0">
                        <a:solidFill>
                          <a:srgbClr val="000000"/>
                        </a:solidFill>
                        <a:effectLst/>
                        <a:latin typeface="Arial"/>
                      </a:endParaRPr>
                    </a:p>
                  </a:txBody>
                  <a:tcPr marL="9525" marR="9525" marT="951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400" b="0" i="0" u="none" strike="noStrike" cap="none" baseline="0" dirty="0" smtClean="0">
                          <a:solidFill>
                            <a:srgbClr val="000000"/>
                          </a:solidFill>
                          <a:effectLst/>
                          <a:latin typeface="Arial"/>
                        </a:rPr>
                        <a:t>9. Disclosure of </a:t>
                      </a:r>
                    </a:p>
                    <a:p>
                      <a:pPr marL="0" marR="0" lvl="0" indent="0" algn="l" defTabSz="914400" rtl="0" eaLnBrk="1" fontAlgn="b" latinLnBrk="0" hangingPunct="1">
                        <a:lnSpc>
                          <a:spcPct val="100000"/>
                        </a:lnSpc>
                        <a:spcBef>
                          <a:spcPts val="0"/>
                        </a:spcBef>
                        <a:spcAft>
                          <a:spcPts val="0"/>
                        </a:spcAft>
                        <a:buClrTx/>
                        <a:buSzTx/>
                        <a:buFontTx/>
                        <a:buNone/>
                        <a:tabLst/>
                        <a:defRPr/>
                      </a:pPr>
                      <a:r>
                        <a:rPr lang="en-GB" sz="1400" b="0" i="0" u="none" strike="noStrike" cap="none" baseline="0" dirty="0" smtClean="0">
                          <a:solidFill>
                            <a:srgbClr val="000000"/>
                          </a:solidFill>
                          <a:effectLst/>
                          <a:latin typeface="Arial"/>
                        </a:rPr>
                        <a:t>    trustee and staff </a:t>
                      </a:r>
                    </a:p>
                    <a:p>
                      <a:pPr marL="0" marR="0" lvl="0" indent="0" algn="l" defTabSz="914400" rtl="0" eaLnBrk="1" fontAlgn="b" latinLnBrk="0" hangingPunct="1">
                        <a:lnSpc>
                          <a:spcPct val="100000"/>
                        </a:lnSpc>
                        <a:spcBef>
                          <a:spcPts val="0"/>
                        </a:spcBef>
                        <a:spcAft>
                          <a:spcPts val="0"/>
                        </a:spcAft>
                        <a:buClrTx/>
                        <a:buSzTx/>
                        <a:buFontTx/>
                        <a:buNone/>
                        <a:tabLst/>
                        <a:defRPr/>
                      </a:pPr>
                      <a:r>
                        <a:rPr lang="en-GB" sz="1400" b="0" i="0" u="none" strike="noStrike" cap="none" baseline="0" dirty="0" smtClean="0">
                          <a:solidFill>
                            <a:srgbClr val="000000"/>
                          </a:solidFill>
                          <a:effectLst/>
                          <a:latin typeface="Arial"/>
                        </a:rPr>
                        <a:t>     remuneration</a:t>
                      </a:r>
                      <a:endParaRPr lang="en-GB" sz="1400" b="0" i="0" cap="none" baseline="0" dirty="0" smtClean="0">
                        <a:latin typeface="Arial"/>
                        <a:cs typeface="Arial"/>
                      </a:endParaRPr>
                    </a:p>
                    <a:p>
                      <a:pPr lvl="0" algn="l" fontAlgn="b"/>
                      <a:endParaRPr lang="en-GB" sz="1400" b="0" i="0" u="none" strike="noStrike" cap="none" baseline="0" dirty="0">
                        <a:solidFill>
                          <a:srgbClr val="000000"/>
                        </a:solidFill>
                        <a:effectLst/>
                        <a:latin typeface="Arial"/>
                      </a:endParaRPr>
                    </a:p>
                  </a:txBody>
                  <a:tcPr marL="9525" marR="9525" marT="951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973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cap="none" baseline="0" dirty="0" smtClean="0">
                          <a:latin typeface="Arial"/>
                          <a:cs typeface="Arial"/>
                        </a:rPr>
                        <a:t>14.  Statement of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cap="none" baseline="0" dirty="0" smtClean="0">
                          <a:latin typeface="Arial"/>
                          <a:cs typeface="Arial"/>
                        </a:rPr>
                        <a:t>      Cash Flows</a:t>
                      </a:r>
                      <a:endParaRPr lang="en-GB" sz="1400" b="0" i="0" cap="none" baseline="0" dirty="0"/>
                    </a:p>
                  </a:txBody>
                  <a:tcPr marT="45694" marB="456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400" b="0" i="0" u="none" strike="noStrike" cap="none" baseline="0" dirty="0" smtClean="0">
                          <a:solidFill>
                            <a:srgbClr val="000000"/>
                          </a:solidFill>
                          <a:effectLst/>
                          <a:latin typeface="Arial"/>
                        </a:rPr>
                        <a:t> 11. Accounting for  </a:t>
                      </a:r>
                    </a:p>
                    <a:p>
                      <a:pPr marL="0" marR="0" lvl="0" indent="0" algn="l" defTabSz="914400" rtl="0" eaLnBrk="1" fontAlgn="b" latinLnBrk="0" hangingPunct="1">
                        <a:lnSpc>
                          <a:spcPct val="100000"/>
                        </a:lnSpc>
                        <a:spcBef>
                          <a:spcPts val="0"/>
                        </a:spcBef>
                        <a:spcAft>
                          <a:spcPts val="0"/>
                        </a:spcAft>
                        <a:buClrTx/>
                        <a:buSzTx/>
                        <a:buFontTx/>
                        <a:buNone/>
                        <a:tabLst/>
                        <a:defRPr/>
                      </a:pPr>
                      <a:r>
                        <a:rPr lang="en-GB" sz="1400" b="0" i="0" u="none" strike="noStrike" cap="none" baseline="0" dirty="0" smtClean="0">
                          <a:solidFill>
                            <a:srgbClr val="000000"/>
                          </a:solidFill>
                          <a:effectLst/>
                          <a:latin typeface="Arial"/>
                        </a:rPr>
                        <a:t>      financial assets </a:t>
                      </a:r>
                    </a:p>
                    <a:p>
                      <a:pPr marL="0" marR="0" lvl="0" indent="0" algn="l" defTabSz="914400" rtl="0" eaLnBrk="1" fontAlgn="b" latinLnBrk="0" hangingPunct="1">
                        <a:lnSpc>
                          <a:spcPct val="100000"/>
                        </a:lnSpc>
                        <a:spcBef>
                          <a:spcPts val="0"/>
                        </a:spcBef>
                        <a:spcAft>
                          <a:spcPts val="0"/>
                        </a:spcAft>
                        <a:buClrTx/>
                        <a:buSzTx/>
                        <a:buFontTx/>
                        <a:buNone/>
                        <a:tabLst/>
                        <a:defRPr/>
                      </a:pPr>
                      <a:r>
                        <a:rPr lang="en-GB" sz="1400" b="0" i="0" u="none" strike="noStrike" cap="none" baseline="0" dirty="0" smtClean="0">
                          <a:solidFill>
                            <a:srgbClr val="000000"/>
                          </a:solidFill>
                          <a:effectLst/>
                          <a:latin typeface="Arial"/>
                        </a:rPr>
                        <a:t>       and liabilities</a:t>
                      </a:r>
                    </a:p>
                    <a:p>
                      <a:pPr marL="0" marR="0" lvl="0" indent="0" algn="l" defTabSz="914400" rtl="0" eaLnBrk="1" fontAlgn="b" latinLnBrk="0" hangingPunct="1">
                        <a:lnSpc>
                          <a:spcPct val="100000"/>
                        </a:lnSpc>
                        <a:spcBef>
                          <a:spcPts val="0"/>
                        </a:spcBef>
                        <a:spcAft>
                          <a:spcPts val="0"/>
                        </a:spcAft>
                        <a:buClrTx/>
                        <a:buSzTx/>
                        <a:buFontTx/>
                        <a:buNone/>
                        <a:tabLst/>
                        <a:defRPr/>
                      </a:pPr>
                      <a:endParaRPr lang="en-GB" sz="1400" b="0" i="0" u="none" strike="noStrike" cap="none" baseline="0" dirty="0" smtClean="0">
                        <a:solidFill>
                          <a:srgbClr val="000000"/>
                        </a:solidFill>
                        <a:effectLst/>
                        <a:latin typeface="Arial"/>
                      </a:endParaRPr>
                    </a:p>
                    <a:p>
                      <a:pPr marL="0" marR="0" lvl="0" indent="0" algn="l" defTabSz="914400" rtl="0" eaLnBrk="1" fontAlgn="b" latinLnBrk="0" hangingPunct="1">
                        <a:lnSpc>
                          <a:spcPct val="100000"/>
                        </a:lnSpc>
                        <a:spcBef>
                          <a:spcPts val="0"/>
                        </a:spcBef>
                        <a:spcAft>
                          <a:spcPts val="0"/>
                        </a:spcAft>
                        <a:buClrTx/>
                        <a:buSzTx/>
                        <a:buFontTx/>
                        <a:buNone/>
                        <a:tabLst/>
                        <a:defRPr/>
                      </a:pPr>
                      <a:endParaRPr lang="en-GB" sz="1400" b="0" i="0" u="none" strike="noStrike" cap="none" baseline="0" dirty="0">
                        <a:solidFill>
                          <a:srgbClr val="000000"/>
                        </a:solidFill>
                        <a:effectLst/>
                        <a:latin typeface="Arial"/>
                      </a:endParaRPr>
                    </a:p>
                  </a:txBody>
                  <a:tcPr marL="9525" marR="9525" marT="951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lvl="0" algn="l" fontAlgn="b"/>
                      <a:r>
                        <a:rPr lang="en-GB" sz="1400" b="0" i="0" u="none" strike="noStrike" cap="none" baseline="0" dirty="0" smtClean="0">
                          <a:solidFill>
                            <a:srgbClr val="000000"/>
                          </a:solidFill>
                          <a:effectLst/>
                          <a:latin typeface="Arial"/>
                        </a:rPr>
                        <a:t> </a:t>
                      </a:r>
                      <a:r>
                        <a:rPr lang="en-GB" sz="1400" b="0" i="0" u="none" strike="noStrike" kern="1200" cap="none" baseline="0" dirty="0" smtClean="0">
                          <a:solidFill>
                            <a:srgbClr val="000000"/>
                          </a:solidFill>
                          <a:effectLst/>
                          <a:latin typeface="Arial"/>
                          <a:ea typeface="+mn-ea"/>
                          <a:cs typeface="+mn-cs"/>
                        </a:rPr>
                        <a:t>13. Events since </a:t>
                      </a:r>
                    </a:p>
                    <a:p>
                      <a:pPr lvl="0" algn="l" fontAlgn="b"/>
                      <a:r>
                        <a:rPr lang="en-GB" sz="1400" b="0" i="0" u="none" strike="noStrike" kern="1200" cap="none" baseline="0" dirty="0" smtClean="0">
                          <a:solidFill>
                            <a:srgbClr val="000000"/>
                          </a:solidFill>
                          <a:effectLst/>
                          <a:latin typeface="Arial"/>
                          <a:ea typeface="+mn-ea"/>
                          <a:cs typeface="+mn-cs"/>
                        </a:rPr>
                        <a:t>       the year end</a:t>
                      </a:r>
                    </a:p>
                    <a:p>
                      <a:pPr lvl="0" algn="l" fontAlgn="b"/>
                      <a:endParaRPr lang="en-GB" sz="1400" b="0" i="0" u="none" strike="noStrike" kern="1200" cap="none" baseline="0" dirty="0" smtClean="0">
                        <a:solidFill>
                          <a:srgbClr val="000000"/>
                        </a:solidFill>
                        <a:effectLst/>
                        <a:latin typeface="Arial"/>
                        <a:ea typeface="+mn-ea"/>
                        <a:cs typeface="+mn-cs"/>
                      </a:endParaRPr>
                    </a:p>
                    <a:p>
                      <a:pPr lvl="0" algn="l" fontAlgn="b"/>
                      <a:endParaRPr lang="en-GB" sz="1400" b="0" i="0" u="none" strike="noStrike" kern="1200" cap="none" baseline="0" dirty="0" smtClean="0">
                        <a:solidFill>
                          <a:srgbClr val="000000"/>
                        </a:solidFill>
                        <a:effectLst/>
                        <a:latin typeface="Arial"/>
                        <a:ea typeface="+mn-ea"/>
                        <a:cs typeface="+mn-cs"/>
                      </a:endParaRPr>
                    </a:p>
                    <a:p>
                      <a:pPr lvl="0" algn="l" fontAlgn="b"/>
                      <a:endParaRPr lang="en-GB" sz="1400" b="0" i="0" u="none" strike="noStrike" kern="1200" cap="none" baseline="0" dirty="0">
                        <a:solidFill>
                          <a:srgbClr val="000000"/>
                        </a:solidFill>
                        <a:effectLst/>
                        <a:latin typeface="Arial"/>
                        <a:ea typeface="+mn-ea"/>
                        <a:cs typeface="+mn-cs"/>
                      </a:endParaRPr>
                    </a:p>
                  </a:txBody>
                  <a:tcPr marL="9525" marR="9525" marT="951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kern="1200" cap="none" baseline="0" dirty="0" smtClean="0">
                          <a:solidFill>
                            <a:schemeClr val="dk1"/>
                          </a:solidFill>
                          <a:latin typeface="Arial"/>
                          <a:ea typeface="+mn-ea"/>
                          <a:cs typeface="Arial"/>
                        </a:rPr>
                        <a:t>2.   Fund Accounting</a:t>
                      </a:r>
                      <a:endParaRPr lang="en-GB" sz="1400" b="0" i="0" kern="1200" cap="none" baseline="0" dirty="0">
                        <a:solidFill>
                          <a:schemeClr val="dk1"/>
                        </a:solidFill>
                        <a:latin typeface="Arial"/>
                        <a:ea typeface="+mn-ea"/>
                        <a:cs typeface="Arial"/>
                      </a:endParaRPr>
                    </a:p>
                  </a:txBody>
                  <a:tcPr marT="45694" marB="456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400" b="0" i="0" u="none" strike="noStrike" cap="none" baseline="0" dirty="0" smtClean="0">
                          <a:solidFill>
                            <a:srgbClr val="000000"/>
                          </a:solidFill>
                          <a:effectLst/>
                          <a:latin typeface="Arial"/>
                        </a:rPr>
                        <a:t> 12. Impairment of assets</a:t>
                      </a:r>
                    </a:p>
                    <a:p>
                      <a:pPr lvl="0" algn="l" fontAlgn="b"/>
                      <a:endParaRPr lang="en-GB" sz="1400" b="0" i="0" u="none" strike="noStrike" cap="none" baseline="0" dirty="0">
                        <a:solidFill>
                          <a:srgbClr val="000000"/>
                        </a:solidFill>
                        <a:effectLst/>
                        <a:latin typeface="Arial"/>
                      </a:endParaRPr>
                    </a:p>
                  </a:txBody>
                  <a:tcPr marL="9525" marR="9525" marT="951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400" b="0" i="0" u="none" strike="noStrike" cap="none" baseline="0" dirty="0" smtClean="0">
                          <a:solidFill>
                            <a:srgbClr val="000000"/>
                          </a:solidFill>
                          <a:effectLst/>
                          <a:latin typeface="Arial"/>
                        </a:rPr>
                        <a:t> </a:t>
                      </a:r>
                      <a:endParaRPr lang="en-GB" sz="1400" b="0" i="0" u="none" strike="noStrike" cap="none" baseline="0" dirty="0">
                        <a:solidFill>
                          <a:srgbClr val="000000"/>
                        </a:solidFill>
                        <a:effectLst/>
                        <a:latin typeface="Arial"/>
                      </a:endParaRPr>
                    </a:p>
                  </a:txBody>
                  <a:tcPr marL="9525" marR="9525" marT="951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30633078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dirty="0" smtClean="0"/>
              <a:t>Charities SoRP -15 “Special” Modules</a:t>
            </a:r>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val="2752245214"/>
              </p:ext>
            </p:extLst>
          </p:nvPr>
        </p:nvGraphicFramePr>
        <p:xfrm>
          <a:off x="685801" y="1676400"/>
          <a:ext cx="6984422" cy="4408106"/>
        </p:xfrm>
        <a:graphic>
          <a:graphicData uri="http://schemas.openxmlformats.org/drawingml/2006/table">
            <a:tbl>
              <a:tblPr firstRow="1" bandRow="1">
                <a:tableStyleId>{F5AB1C69-6EDB-4FF4-983F-18BD219EF322}</a:tableStyleId>
              </a:tblPr>
              <a:tblGrid>
                <a:gridCol w="2302652"/>
                <a:gridCol w="2311392"/>
                <a:gridCol w="2370378"/>
              </a:tblGrid>
              <a:tr h="492916">
                <a:tc>
                  <a:txBody>
                    <a:bodyPr/>
                    <a:lstStyle/>
                    <a:p>
                      <a:r>
                        <a:rPr lang="en-GB" sz="1400" dirty="0" smtClean="0">
                          <a:latin typeface="Arial"/>
                          <a:cs typeface="Arial"/>
                        </a:rPr>
                        <a:t>Charity</a:t>
                      </a:r>
                      <a:r>
                        <a:rPr lang="en-GB" sz="1400" baseline="0" dirty="0" smtClean="0">
                          <a:latin typeface="Arial"/>
                          <a:cs typeface="Arial"/>
                        </a:rPr>
                        <a:t> Operations</a:t>
                      </a:r>
                      <a:endParaRPr lang="en-GB" sz="1400" dirty="0">
                        <a:latin typeface="Arial"/>
                        <a:cs typeface="Arial"/>
                      </a:endParaRPr>
                    </a:p>
                  </a:txBody>
                  <a:tcPr marT="45694" marB="456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AA745"/>
                    </a:solidFill>
                  </a:tcPr>
                </a:tc>
                <a:tc>
                  <a:txBody>
                    <a:bodyPr/>
                    <a:lstStyle/>
                    <a:p>
                      <a:r>
                        <a:rPr lang="en-GB" sz="1400" dirty="0" smtClean="0">
                          <a:latin typeface="Arial"/>
                          <a:cs typeface="Arial"/>
                        </a:rPr>
                        <a:t>Types of Asset and investments</a:t>
                      </a:r>
                      <a:endParaRPr lang="en-GB" sz="1400" dirty="0">
                        <a:latin typeface="Arial"/>
                        <a:cs typeface="Arial"/>
                      </a:endParaRPr>
                    </a:p>
                  </a:txBody>
                  <a:tcPr marT="45694" marB="456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AA745"/>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Arial"/>
                          <a:cs typeface="Arial"/>
                        </a:rPr>
                        <a:t>Branches,</a:t>
                      </a:r>
                      <a:r>
                        <a:rPr lang="en-GB" sz="1400" baseline="0" dirty="0" smtClean="0">
                          <a:latin typeface="Arial"/>
                          <a:cs typeface="Arial"/>
                        </a:rPr>
                        <a:t> groups and Combinations</a:t>
                      </a:r>
                      <a:endParaRPr lang="en-GB" sz="1400" dirty="0" smtClean="0">
                        <a:latin typeface="Arial"/>
                        <a:cs typeface="Arial"/>
                      </a:endParaRPr>
                    </a:p>
                  </a:txBody>
                  <a:tcPr marT="45694" marB="456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AA745"/>
                    </a:solidFill>
                  </a:tcPr>
                </a:tc>
              </a:tr>
              <a:tr h="6248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cap="none" baseline="0" dirty="0" smtClean="0">
                          <a:latin typeface="Arial" panose="020B0604020202020204" pitchFamily="34" charset="0"/>
                          <a:cs typeface="Arial" panose="020B0604020202020204" pitchFamily="34" charset="0"/>
                        </a:rPr>
                        <a:t>15. Charities and</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cap="none" baseline="0" dirty="0" smtClean="0">
                          <a:latin typeface="Arial" panose="020B0604020202020204" pitchFamily="34" charset="0"/>
                          <a:cs typeface="Arial" panose="020B0604020202020204" pitchFamily="34" charset="0"/>
                        </a:rPr>
                        <a:t>company law</a:t>
                      </a:r>
                      <a:endParaRPr lang="en-GB" sz="1800" b="0" i="0" cap="none" baseline="0" dirty="0">
                        <a:latin typeface="Arial" panose="020B0604020202020204" pitchFamily="34" charset="0"/>
                        <a:cs typeface="Arial" panose="020B0604020202020204" pitchFamily="34" charset="0"/>
                      </a:endParaRPr>
                    </a:p>
                  </a:txBody>
                  <a:tcPr marT="45694" marB="456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cap="none" baseline="0" dirty="0" smtClean="0">
                          <a:latin typeface="Arial" panose="020B0604020202020204" pitchFamily="34" charset="0"/>
                          <a:cs typeface="Arial" panose="020B0604020202020204" pitchFamily="34" charset="0"/>
                        </a:rPr>
                        <a:t>18. Heritage assets</a:t>
                      </a:r>
                      <a:endParaRPr lang="en-GB" sz="1800" b="0" i="0" cap="none" baseline="0" dirty="0">
                        <a:latin typeface="Arial" panose="020B0604020202020204" pitchFamily="34" charset="0"/>
                        <a:cs typeface="Arial" panose="020B0604020202020204" pitchFamily="34" charset="0"/>
                      </a:endParaRPr>
                    </a:p>
                  </a:txBody>
                  <a:tcPr marT="45694" marB="456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smtClean="0">
                          <a:latin typeface="Arial" panose="020B0604020202020204" pitchFamily="34" charset="0"/>
                          <a:cs typeface="Arial" panose="020B0604020202020204" pitchFamily="34" charset="0"/>
                        </a:rPr>
                        <a:t>23. Combinations</a:t>
                      </a:r>
                      <a:r>
                        <a:rPr lang="en-GB" sz="1800" baseline="0" dirty="0" smtClean="0">
                          <a:latin typeface="Arial" panose="020B0604020202020204" pitchFamily="34" charset="0"/>
                          <a:cs typeface="Arial" panose="020B0604020202020204" pitchFamily="34" charset="0"/>
                        </a:rPr>
                        <a:t> overview</a:t>
                      </a:r>
                      <a:endParaRPr lang="en-GB" sz="1800" dirty="0">
                        <a:latin typeface="Arial" panose="020B0604020202020204" pitchFamily="34" charset="0"/>
                        <a:cs typeface="Arial" panose="020B0604020202020204" pitchFamily="34" charset="0"/>
                      </a:endParaRPr>
                    </a:p>
                  </a:txBody>
                  <a:tcPr marT="45694" marB="456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706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cap="none" baseline="0" dirty="0" smtClean="0">
                          <a:latin typeface="Arial" panose="020B0604020202020204" pitchFamily="34" charset="0"/>
                          <a:cs typeface="Arial" panose="020B0604020202020204" pitchFamily="34" charset="0"/>
                        </a:rPr>
                        <a:t>16. Presentation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cap="none" baseline="0" dirty="0" smtClean="0">
                          <a:latin typeface="Arial" panose="020B0604020202020204" pitchFamily="34" charset="0"/>
                          <a:cs typeface="Arial" panose="020B0604020202020204" pitchFamily="34" charset="0"/>
                        </a:rPr>
                        <a:t>of grant making </a:t>
                      </a:r>
                      <a:endParaRPr lang="en-GB" sz="1800" b="0" i="0" cap="none" baseline="0" dirty="0">
                        <a:latin typeface="Arial" panose="020B0604020202020204" pitchFamily="34" charset="0"/>
                        <a:cs typeface="Arial" panose="020B0604020202020204" pitchFamily="34" charset="0"/>
                      </a:endParaRPr>
                    </a:p>
                  </a:txBody>
                  <a:tcPr marT="45694" marB="456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cap="none" baseline="0" dirty="0" smtClean="0">
                          <a:latin typeface="Arial" panose="020B0604020202020204" pitchFamily="34" charset="0"/>
                          <a:cs typeface="Arial" panose="020B0604020202020204" pitchFamily="34" charset="0"/>
                        </a:rPr>
                        <a:t>19. Custodian trustee</a:t>
                      </a:r>
                      <a:endParaRPr lang="en-GB" sz="1800" b="0" i="0" cap="none" baseline="0" dirty="0">
                        <a:latin typeface="Arial" panose="020B0604020202020204" pitchFamily="34" charset="0"/>
                        <a:cs typeface="Arial" panose="020B0604020202020204" pitchFamily="34" charset="0"/>
                      </a:endParaRPr>
                    </a:p>
                  </a:txBody>
                  <a:tcPr marT="45694" marB="456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smtClean="0">
                          <a:latin typeface="Arial" panose="020B0604020202020204" pitchFamily="34" charset="0"/>
                          <a:cs typeface="Arial" panose="020B0604020202020204" pitchFamily="34" charset="0"/>
                        </a:rPr>
                        <a:t>24. Accounting for groups</a:t>
                      </a:r>
                      <a:endParaRPr lang="en-GB" sz="1800" dirty="0">
                        <a:latin typeface="Arial" panose="020B0604020202020204" pitchFamily="34" charset="0"/>
                        <a:cs typeface="Arial" panose="020B0604020202020204" pitchFamily="34" charset="0"/>
                      </a:endParaRPr>
                    </a:p>
                  </a:txBody>
                  <a:tcPr marL="9525" marR="9525" marT="951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8209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cap="none" baseline="0" dirty="0" smtClean="0">
                          <a:latin typeface="Arial" panose="020B0604020202020204" pitchFamily="34" charset="0"/>
                          <a:cs typeface="Arial" panose="020B0604020202020204" pitchFamily="34" charset="0"/>
                        </a:rPr>
                        <a:t>17. Retirement and                post- employment benefits</a:t>
                      </a:r>
                    </a:p>
                  </a:txBody>
                  <a:tcPr marT="45694" marB="456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cap="none" baseline="0" dirty="0" smtClean="0">
                          <a:latin typeface="Arial" panose="020B0604020202020204" pitchFamily="34" charset="0"/>
                          <a:cs typeface="Arial" panose="020B0604020202020204" pitchFamily="34" charset="0"/>
                        </a:rPr>
                        <a:t>20. Total return on investments</a:t>
                      </a:r>
                    </a:p>
                  </a:txBody>
                  <a:tcPr marT="45694" marB="456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smtClean="0">
                          <a:latin typeface="Arial" panose="020B0604020202020204" pitchFamily="34" charset="0"/>
                          <a:cs typeface="Arial" panose="020B0604020202020204" pitchFamily="34" charset="0"/>
                        </a:rPr>
                        <a:t>25. Branches and joint arrangements</a:t>
                      </a:r>
                    </a:p>
                    <a:p>
                      <a:endParaRPr lang="en-GB" sz="1800" dirty="0" smtClean="0">
                        <a:latin typeface="Arial" panose="020B0604020202020204" pitchFamily="34" charset="0"/>
                        <a:cs typeface="Arial" panose="020B0604020202020204" pitchFamily="34" charset="0"/>
                      </a:endParaRPr>
                    </a:p>
                    <a:p>
                      <a:endParaRPr lang="en-GB" sz="1800" dirty="0">
                        <a:latin typeface="Arial" panose="020B0604020202020204" pitchFamily="34" charset="0"/>
                        <a:cs typeface="Arial" panose="020B0604020202020204" pitchFamily="34" charset="0"/>
                      </a:endParaRPr>
                    </a:p>
                  </a:txBody>
                  <a:tcPr marL="9525" marR="9525" marT="951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877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b="0" i="0" cap="none" baseline="0" dirty="0">
                        <a:latin typeface="Arial" panose="020B0604020202020204" pitchFamily="34" charset="0"/>
                        <a:cs typeface="Arial" panose="020B0604020202020204" pitchFamily="34" charset="0"/>
                      </a:endParaRPr>
                    </a:p>
                  </a:txBody>
                  <a:tcPr marT="45694" marB="456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cap="none" baseline="0" dirty="0" smtClean="0">
                          <a:latin typeface="Arial" panose="020B0604020202020204" pitchFamily="34" charset="0"/>
                          <a:cs typeface="Arial" panose="020B0604020202020204" pitchFamily="34" charset="0"/>
                        </a:rPr>
                        <a:t>21. Social investments</a:t>
                      </a:r>
                      <a:endParaRPr lang="en-GB" sz="1800" b="0" i="0" cap="none" baseline="0" dirty="0">
                        <a:latin typeface="Arial" panose="020B0604020202020204" pitchFamily="34" charset="0"/>
                        <a:cs typeface="Arial" panose="020B0604020202020204" pitchFamily="34" charset="0"/>
                      </a:endParaRPr>
                    </a:p>
                  </a:txBody>
                  <a:tcPr marT="45694" marB="456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smtClean="0">
                          <a:latin typeface="Arial" panose="020B0604020202020204" pitchFamily="34" charset="0"/>
                          <a:cs typeface="Arial" panose="020B0604020202020204" pitchFamily="34" charset="0"/>
                        </a:rPr>
                        <a:t>26. Subsidiaries</a:t>
                      </a:r>
                    </a:p>
                    <a:p>
                      <a:endParaRPr lang="en-GB" sz="1800" dirty="0">
                        <a:latin typeface="Arial" panose="020B0604020202020204" pitchFamily="34" charset="0"/>
                        <a:cs typeface="Arial" panose="020B0604020202020204" pitchFamily="34" charset="0"/>
                      </a:endParaRPr>
                    </a:p>
                  </a:txBody>
                  <a:tcPr marL="9525" marR="9525" marT="951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b="0" i="0" kern="1200" cap="none" baseline="0" dirty="0">
                        <a:solidFill>
                          <a:schemeClr val="dk1"/>
                        </a:solidFill>
                        <a:latin typeface="Arial" panose="020B0604020202020204" pitchFamily="34" charset="0"/>
                        <a:ea typeface="+mn-ea"/>
                        <a:cs typeface="Arial" panose="020B0604020202020204" pitchFamily="34" charset="0"/>
                      </a:endParaRPr>
                    </a:p>
                  </a:txBody>
                  <a:tcPr marT="45694" marB="456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kern="1200" cap="none" baseline="0" dirty="0" smtClean="0">
                          <a:solidFill>
                            <a:schemeClr val="dk1"/>
                          </a:solidFill>
                          <a:latin typeface="Arial" panose="020B0604020202020204" pitchFamily="34" charset="0"/>
                          <a:ea typeface="+mn-ea"/>
                          <a:cs typeface="Arial" panose="020B0604020202020204" pitchFamily="34" charset="0"/>
                        </a:rPr>
                        <a:t>22. Pooling investment funds</a:t>
                      </a:r>
                      <a:endParaRPr lang="en-GB" sz="1800" b="0" i="0" kern="1200" cap="none" baseline="0" dirty="0">
                        <a:solidFill>
                          <a:schemeClr val="dk1"/>
                        </a:solidFill>
                        <a:latin typeface="Arial" panose="020B0604020202020204" pitchFamily="34" charset="0"/>
                        <a:ea typeface="+mn-ea"/>
                        <a:cs typeface="Arial" panose="020B0604020202020204" pitchFamily="34" charset="0"/>
                      </a:endParaRPr>
                    </a:p>
                  </a:txBody>
                  <a:tcPr marT="45694" marB="456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smtClean="0">
                          <a:latin typeface="Arial" panose="020B0604020202020204" pitchFamily="34" charset="0"/>
                          <a:cs typeface="Arial" panose="020B0604020202020204" pitchFamily="34" charset="0"/>
                        </a:rPr>
                        <a:t>27. Mergers</a:t>
                      </a:r>
                    </a:p>
                    <a:p>
                      <a:r>
                        <a:rPr lang="en-GB" sz="1800" dirty="0" smtClean="0">
                          <a:latin typeface="Arial" panose="020B0604020202020204" pitchFamily="34" charset="0"/>
                          <a:cs typeface="Arial" panose="020B0604020202020204" pitchFamily="34" charset="0"/>
                        </a:rPr>
                        <a:t>28. Associates</a:t>
                      </a:r>
                    </a:p>
                    <a:p>
                      <a:r>
                        <a:rPr lang="en-GB" sz="1800" dirty="0" smtClean="0">
                          <a:latin typeface="Arial" panose="020B0604020202020204" pitchFamily="34" charset="0"/>
                          <a:cs typeface="Arial" panose="020B0604020202020204" pitchFamily="34" charset="0"/>
                        </a:rPr>
                        <a:t>29. Joint ventures</a:t>
                      </a:r>
                      <a:endParaRPr lang="en-GB" sz="1800" dirty="0">
                        <a:latin typeface="Arial" panose="020B0604020202020204" pitchFamily="34" charset="0"/>
                        <a:cs typeface="Arial" panose="020B0604020202020204" pitchFamily="34" charset="0"/>
                      </a:endParaRPr>
                    </a:p>
                  </a:txBody>
                  <a:tcPr marL="9525" marR="9525" marT="951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19153195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48376411"/>
              </p:ext>
            </p:extLst>
          </p:nvPr>
        </p:nvGraphicFramePr>
        <p:xfrm>
          <a:off x="797390" y="1913467"/>
          <a:ext cx="7838610" cy="40358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en-GB" dirty="0" smtClean="0"/>
              <a:t>SoRP Consistent terminology</a:t>
            </a:r>
            <a:endParaRPr lang="en-GB" dirty="0"/>
          </a:p>
        </p:txBody>
      </p:sp>
    </p:spTree>
    <p:extLst>
      <p:ext uri="{BB962C8B-B14F-4D97-AF65-F5344CB8AC3E}">
        <p14:creationId xmlns:p14="http://schemas.microsoft.com/office/powerpoint/2010/main" val="15652132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Changes to the Trustees’ Annual Report (all charities)</a:t>
            </a:r>
          </a:p>
        </p:txBody>
      </p:sp>
      <p:sp>
        <p:nvSpPr>
          <p:cNvPr id="7171" name="Rectangle 3"/>
          <p:cNvSpPr>
            <a:spLocks noGrp="1" noChangeArrowheads="1"/>
          </p:cNvSpPr>
          <p:nvPr>
            <p:ph type="body" idx="1"/>
          </p:nvPr>
        </p:nvSpPr>
        <p:spPr/>
        <p:txBody>
          <a:bodyPr>
            <a:normAutofit/>
          </a:bodyPr>
          <a:lstStyle/>
          <a:p>
            <a:pPr eaLnBrk="1" hangingPunct="1"/>
            <a:r>
              <a:rPr lang="en-GB" altLang="en-US" sz="2400" b="0" dirty="0" smtClean="0">
                <a:solidFill>
                  <a:schemeClr val="tx1"/>
                </a:solidFill>
              </a:rPr>
              <a:t>Common format – whether FRSSE or FRS 102 or cash accounting</a:t>
            </a:r>
          </a:p>
          <a:p>
            <a:pPr eaLnBrk="1" hangingPunct="1"/>
            <a:endParaRPr lang="en-GB" altLang="en-US" sz="1000" b="0" dirty="0" smtClean="0">
              <a:solidFill>
                <a:schemeClr val="tx1"/>
              </a:solidFill>
            </a:endParaRPr>
          </a:p>
          <a:p>
            <a:pPr eaLnBrk="1" hangingPunct="1"/>
            <a:r>
              <a:rPr lang="en-GB" altLang="en-US" sz="2400" b="0" dirty="0" smtClean="0">
                <a:solidFill>
                  <a:schemeClr val="tx1"/>
                </a:solidFill>
              </a:rPr>
              <a:t>Distinguishes requirements of all charities from those of ‘larger’ charities (those subject to statutory audit) as a separate section</a:t>
            </a:r>
          </a:p>
          <a:p>
            <a:pPr eaLnBrk="1" hangingPunct="1"/>
            <a:endParaRPr lang="en-GB" altLang="en-US" sz="1000" b="0" dirty="0" smtClean="0">
              <a:solidFill>
                <a:schemeClr val="tx1"/>
              </a:solidFill>
            </a:endParaRPr>
          </a:p>
          <a:p>
            <a:pPr eaLnBrk="1" hangingPunct="1"/>
            <a:r>
              <a:rPr lang="en-GB" altLang="en-US" sz="2400" b="0" dirty="0" smtClean="0">
                <a:solidFill>
                  <a:schemeClr val="tx1"/>
                </a:solidFill>
              </a:rPr>
              <a:t>Main changes to content requirements for all charities are:</a:t>
            </a:r>
          </a:p>
          <a:p>
            <a:pPr marL="342900" lvl="1" indent="-342900" eaLnBrk="1" hangingPunct="1">
              <a:buFont typeface="Arial" panose="020B0604020202020204" pitchFamily="34" charset="0"/>
              <a:buChar char="•"/>
            </a:pPr>
            <a:r>
              <a:rPr lang="en-US" altLang="en-US" sz="2000" dirty="0" smtClean="0"/>
              <a:t>All trustees must be listed</a:t>
            </a:r>
          </a:p>
          <a:p>
            <a:pPr marL="342900" lvl="1" indent="-342900" eaLnBrk="1" hangingPunct="1">
              <a:buFont typeface="Arial" panose="020B0604020202020204" pitchFamily="34" charset="0"/>
              <a:buChar char="•"/>
            </a:pPr>
            <a:r>
              <a:rPr lang="en-US" altLang="en-US" sz="2000" dirty="0" smtClean="0"/>
              <a:t>Must disclose if no reserves policy with reasons</a:t>
            </a:r>
          </a:p>
          <a:p>
            <a:pPr lvl="1" eaLnBrk="1" hangingPunct="1"/>
            <a:endParaRPr lang="en-GB" altLang="en-US" sz="2000" dirty="0" smtClean="0"/>
          </a:p>
          <a:p>
            <a:pPr eaLnBrk="1" hangingPunct="1"/>
            <a:endParaRPr lang="en-GB" altLang="en-US" dirty="0" smtClean="0"/>
          </a:p>
          <a:p>
            <a:pPr eaLnBrk="1" hangingPunct="1"/>
            <a:endParaRPr lang="en-GB" altLang="en-US" dirty="0" smtClean="0"/>
          </a:p>
        </p:txBody>
      </p:sp>
    </p:spTree>
    <p:extLst>
      <p:ext uri="{BB962C8B-B14F-4D97-AF65-F5344CB8AC3E}">
        <p14:creationId xmlns:p14="http://schemas.microsoft.com/office/powerpoint/2010/main" val="536548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dirty="0" smtClean="0"/>
              <a:t>Changes to the Trustees’ Annual Report (larger charities)</a:t>
            </a:r>
          </a:p>
        </p:txBody>
      </p:sp>
      <p:sp>
        <p:nvSpPr>
          <p:cNvPr id="9219" name="Rectangle 3"/>
          <p:cNvSpPr>
            <a:spLocks noGrp="1" noChangeArrowheads="1"/>
          </p:cNvSpPr>
          <p:nvPr>
            <p:ph type="body" idx="1"/>
          </p:nvPr>
        </p:nvSpPr>
        <p:spPr/>
        <p:txBody>
          <a:bodyPr/>
          <a:lstStyle/>
          <a:p>
            <a:pPr eaLnBrk="1" hangingPunct="1"/>
            <a:r>
              <a:rPr lang="en-GB" altLang="en-US" sz="2400" b="0" dirty="0" smtClean="0">
                <a:solidFill>
                  <a:schemeClr val="tx1"/>
                </a:solidFill>
              </a:rPr>
              <a:t>Main changes to content requirements for larger charities are </a:t>
            </a:r>
            <a:r>
              <a:rPr lang="en-GB" altLang="en-US" b="0" dirty="0" smtClean="0">
                <a:solidFill>
                  <a:srgbClr val="00AB4E"/>
                </a:solidFill>
                <a:ea typeface="+mj-ea"/>
              </a:rPr>
              <a:t>explanations </a:t>
            </a:r>
            <a:r>
              <a:rPr lang="en-GB" altLang="en-US" sz="2400" b="0" dirty="0" smtClean="0">
                <a:solidFill>
                  <a:schemeClr val="tx1"/>
                </a:solidFill>
              </a:rPr>
              <a:t>of:</a:t>
            </a:r>
          </a:p>
          <a:p>
            <a:pPr eaLnBrk="1" hangingPunct="1"/>
            <a:endParaRPr lang="en-GB" altLang="en-US" sz="1400" dirty="0" smtClean="0"/>
          </a:p>
          <a:p>
            <a:pPr marL="342900" lvl="1" indent="-342900" eaLnBrk="1" hangingPunct="1">
              <a:buFont typeface="Arial" panose="020B0604020202020204" pitchFamily="34" charset="0"/>
              <a:buChar char="•"/>
            </a:pPr>
            <a:r>
              <a:rPr lang="en-US" altLang="en-US" sz="2000" dirty="0" smtClean="0"/>
              <a:t>Social investment policies</a:t>
            </a:r>
          </a:p>
          <a:p>
            <a:pPr marL="342900" lvl="1" indent="-342900" eaLnBrk="1" hangingPunct="1">
              <a:buFont typeface="Arial" panose="020B0604020202020204" pitchFamily="34" charset="0"/>
              <a:buChar char="•"/>
            </a:pPr>
            <a:r>
              <a:rPr lang="en-US" altLang="en-US" sz="2000" dirty="0" smtClean="0"/>
              <a:t>Financial effect of significant events</a:t>
            </a:r>
          </a:p>
          <a:p>
            <a:pPr marL="342900" lvl="1" indent="-342900" eaLnBrk="1" hangingPunct="1">
              <a:buFont typeface="Arial" panose="020B0604020202020204" pitchFamily="34" charset="0"/>
              <a:buChar char="•"/>
            </a:pPr>
            <a:r>
              <a:rPr lang="en-US" altLang="en-US" sz="2000" dirty="0" smtClean="0"/>
              <a:t>Principal risks and uncertainties and a summary of plans and strategies for managing them</a:t>
            </a:r>
          </a:p>
          <a:p>
            <a:pPr marL="342900" lvl="1" indent="-342900" eaLnBrk="1" hangingPunct="1">
              <a:buFont typeface="Arial" panose="020B0604020202020204" pitchFamily="34" charset="0"/>
              <a:buChar char="•"/>
            </a:pPr>
            <a:r>
              <a:rPr lang="en-US" altLang="en-US" sz="2000" dirty="0" smtClean="0"/>
              <a:t>Reserves definition – (use SORP or explain your own)</a:t>
            </a:r>
          </a:p>
          <a:p>
            <a:pPr marL="342900" lvl="1" indent="-342900" eaLnBrk="1" hangingPunct="1">
              <a:buFont typeface="Arial" panose="020B0604020202020204" pitchFamily="34" charset="0"/>
              <a:buChar char="•"/>
            </a:pPr>
            <a:r>
              <a:rPr lang="en-US" altLang="en-US" sz="2000" dirty="0" smtClean="0"/>
              <a:t>Arrangements for setting pay of key management personnel and any benchmarks, criteria or parameters used</a:t>
            </a:r>
          </a:p>
          <a:p>
            <a:pPr lvl="1" eaLnBrk="1" hangingPunct="1"/>
            <a:endParaRPr lang="en-GB" altLang="en-US" sz="2000" dirty="0" smtClean="0"/>
          </a:p>
          <a:p>
            <a:pPr eaLnBrk="1" hangingPunct="1"/>
            <a:endParaRPr lang="en-GB" altLang="en-US" dirty="0" smtClean="0"/>
          </a:p>
          <a:p>
            <a:pPr eaLnBrk="1" hangingPunct="1"/>
            <a:endParaRPr lang="en-GB" altLang="en-US" dirty="0" smtClean="0"/>
          </a:p>
        </p:txBody>
      </p:sp>
    </p:spTree>
    <p:extLst>
      <p:ext uri="{BB962C8B-B14F-4D97-AF65-F5344CB8AC3E}">
        <p14:creationId xmlns:p14="http://schemas.microsoft.com/office/powerpoint/2010/main" val="8269446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32884346"/>
              </p:ext>
            </p:extLst>
          </p:nvPr>
        </p:nvGraphicFramePr>
        <p:xfrm>
          <a:off x="797390" y="1913467"/>
          <a:ext cx="7838610" cy="40358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en-GB" dirty="0" smtClean="0"/>
              <a:t>Module 1 TAR Reserves</a:t>
            </a:r>
            <a:br>
              <a:rPr lang="en-GB" dirty="0" smtClean="0"/>
            </a:br>
            <a:r>
              <a:rPr lang="en-GB" dirty="0" smtClean="0"/>
              <a:t>Paragraphs 1:22 and 1:48</a:t>
            </a:r>
            <a:endParaRPr lang="en-GB" dirty="0"/>
          </a:p>
        </p:txBody>
      </p:sp>
    </p:spTree>
    <p:extLst>
      <p:ext uri="{BB962C8B-B14F-4D97-AF65-F5344CB8AC3E}">
        <p14:creationId xmlns:p14="http://schemas.microsoft.com/office/powerpoint/2010/main" val="197678360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7890" name="Rectangle 2"/>
          <p:cNvSpPr>
            <a:spLocks noGrp="1" noChangeArrowheads="1"/>
          </p:cNvSpPr>
          <p:nvPr>
            <p:ph type="title"/>
          </p:nvPr>
        </p:nvSpPr>
        <p:spPr>
          <a:xfrm>
            <a:off x="1150938" y="549274"/>
            <a:ext cx="7793037" cy="1007517"/>
          </a:xfrm>
        </p:spPr>
        <p:txBody>
          <a:bodyPr>
            <a:noAutofit/>
          </a:bodyPr>
          <a:lstStyle/>
          <a:p>
            <a:r>
              <a:rPr lang="en-GB" sz="4000" dirty="0" smtClean="0">
                <a:solidFill>
                  <a:srgbClr val="00AB4E"/>
                </a:solidFill>
              </a:rPr>
              <a:t>Trustees</a:t>
            </a:r>
            <a:r>
              <a:rPr lang="en-GB" sz="4000" dirty="0">
                <a:solidFill>
                  <a:srgbClr val="00AB4E"/>
                </a:solidFill>
              </a:rPr>
              <a:t>’ Annual </a:t>
            </a:r>
            <a:r>
              <a:rPr lang="en-GB" sz="4000" dirty="0" smtClean="0">
                <a:solidFill>
                  <a:srgbClr val="00AB4E"/>
                </a:solidFill>
              </a:rPr>
              <a:t>Report</a:t>
            </a:r>
            <a:endParaRPr lang="en-GB" sz="4000" dirty="0">
              <a:solidFill>
                <a:srgbClr val="00AB4E"/>
              </a:solidFill>
            </a:endParaRPr>
          </a:p>
        </p:txBody>
      </p:sp>
      <p:graphicFrame>
        <p:nvGraphicFramePr>
          <p:cNvPr id="677891" name="Group 3"/>
          <p:cNvGraphicFramePr>
            <a:graphicFrameLocks noGrp="1"/>
          </p:cNvGraphicFramePr>
          <p:nvPr>
            <p:ph type="tbl" idx="1"/>
            <p:extLst>
              <p:ext uri="{D42A27DB-BD31-4B8C-83A1-F6EECF244321}">
                <p14:modId xmlns:p14="http://schemas.microsoft.com/office/powerpoint/2010/main" val="1511886231"/>
              </p:ext>
            </p:extLst>
          </p:nvPr>
        </p:nvGraphicFramePr>
        <p:xfrm>
          <a:off x="538163" y="2420939"/>
          <a:ext cx="7767637" cy="3553293"/>
        </p:xfrm>
        <a:graphic>
          <a:graphicData uri="http://schemas.openxmlformats.org/drawingml/2006/table">
            <a:tbl>
              <a:tblPr/>
              <a:tblGrid>
                <a:gridCol w="2869475"/>
                <a:gridCol w="4898162"/>
              </a:tblGrid>
              <a:tr h="423118">
                <a:tc rowSpan="3">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GB"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Definition normally excludes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GB"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Permanent endowment funds </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2217">
                <a:tc vMerge="1">
                  <a:txBody>
                    <a:bodyPr/>
                    <a:lstStyle/>
                    <a:p>
                      <a:endParaRPr lang="en-GB"/>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GB"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Expendable endowment funds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131">
                <a:tc vMerge="1">
                  <a:txBody>
                    <a:bodyPr/>
                    <a:lstStyle/>
                    <a:p>
                      <a:endParaRPr lang="en-GB"/>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GB"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Restricted funds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4840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GB"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And unrestricted funds not readily available for spending</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4625" marR="0" lvl="0" indent="-174625"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GB"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Funds only available by disposing of:</a:t>
                      </a:r>
                    </a:p>
                    <a:p>
                      <a:pPr marL="174625" marR="0" lvl="0" indent="-174625" algn="l" defTabSz="914400" rtl="0" eaLnBrk="1" fontAlgn="base" latinLnBrk="0" hangingPunct="1">
                        <a:lnSpc>
                          <a:spcPct val="90000"/>
                        </a:lnSpc>
                        <a:spcBef>
                          <a:spcPct val="20000"/>
                        </a:spcBef>
                        <a:spcAft>
                          <a:spcPct val="0"/>
                        </a:spcAft>
                        <a:buClr>
                          <a:schemeClr val="folHlink"/>
                        </a:buClr>
                        <a:buSzPct val="60000"/>
                        <a:buFont typeface="Wingdings" pitchFamily="2" charset="2"/>
                        <a:buChar char="n"/>
                        <a:tabLst/>
                      </a:pPr>
                      <a:r>
                        <a:rPr kumimoji="0" lang="en-GB"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Fixed assets for charity use </a:t>
                      </a:r>
                    </a:p>
                    <a:p>
                      <a:pPr marL="174625" marR="0" lvl="0" indent="-174625" algn="l" defTabSz="914400" rtl="0" eaLnBrk="1" fontAlgn="base" latinLnBrk="0" hangingPunct="1">
                        <a:lnSpc>
                          <a:spcPct val="90000"/>
                        </a:lnSpc>
                        <a:spcBef>
                          <a:spcPct val="20000"/>
                        </a:spcBef>
                        <a:spcAft>
                          <a:spcPct val="0"/>
                        </a:spcAft>
                        <a:buClr>
                          <a:schemeClr val="folHlink"/>
                        </a:buClr>
                        <a:buSzPct val="60000"/>
                        <a:buFont typeface="Wingdings" pitchFamily="2" charset="2"/>
                        <a:buChar char="n"/>
                        <a:tabLst/>
                      </a:pPr>
                      <a:r>
                        <a:rPr kumimoji="0" lang="en-GB"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Programme related investments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3878">
                <a:tc row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GB"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But charities may have more or less reserves available e.g.</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GB"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Expendable endowments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7709">
                <a:tc vMerge="1">
                  <a:txBody>
                    <a:bodyPr/>
                    <a:lstStyle/>
                    <a:p>
                      <a:endParaRPr lang="en-GB"/>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GB"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Unrestricted funds earmarked or designated for essential spending</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77915" name="Text Box 27"/>
          <p:cNvSpPr txBox="1">
            <a:spLocks noChangeArrowheads="1"/>
          </p:cNvSpPr>
          <p:nvPr/>
        </p:nvSpPr>
        <p:spPr bwMode="auto">
          <a:xfrm>
            <a:off x="468313" y="1773238"/>
            <a:ext cx="82804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20000"/>
              </a:spcBef>
            </a:pPr>
            <a:r>
              <a:rPr lang="en-GB" sz="2600" dirty="0">
                <a:latin typeface="Arial" charset="0"/>
              </a:rPr>
              <a:t>Reserves are charity’s freely available income funds</a:t>
            </a:r>
          </a:p>
        </p:txBody>
      </p:sp>
      <p:sp>
        <p:nvSpPr>
          <p:cNvPr id="677916" name="Text Box 28"/>
          <p:cNvSpPr txBox="1">
            <a:spLocks noChangeArrowheads="1"/>
          </p:cNvSpPr>
          <p:nvPr/>
        </p:nvSpPr>
        <p:spPr bwMode="auto">
          <a:xfrm>
            <a:off x="8677275" y="6019800"/>
            <a:ext cx="3873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99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eaLnBrk="0" hangingPunct="0">
              <a:spcBef>
                <a:spcPts val="300"/>
              </a:spcBef>
            </a:pPr>
            <a:r>
              <a:rPr lang="en-GB" sz="1600" dirty="0">
                <a:solidFill>
                  <a:srgbClr val="00CC99"/>
                </a:solidFill>
                <a:latin typeface="Arial Unicode MS" pitchFamily="34" charset="-128"/>
              </a:rPr>
              <a:t>T8</a:t>
            </a:r>
            <a:endParaRPr lang="en-GB" sz="3200" dirty="0">
              <a:latin typeface="Arial Unicode MS" pitchFamily="34" charset="-128"/>
            </a:endParaRPr>
          </a:p>
        </p:txBody>
      </p:sp>
    </p:spTree>
    <p:extLst>
      <p:ext uri="{BB962C8B-B14F-4D97-AF65-F5344CB8AC3E}">
        <p14:creationId xmlns:p14="http://schemas.microsoft.com/office/powerpoint/2010/main" val="227946644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77915"/>
                                        </p:tgtEl>
                                        <p:attrNameLst>
                                          <p:attrName>style.visibility</p:attrName>
                                        </p:attrNameLst>
                                      </p:cBhvr>
                                      <p:to>
                                        <p:strVal val="visible"/>
                                      </p:to>
                                    </p:set>
                                  </p:childTnLst>
                                  <p:subTnLst>
                                    <p:animClr clrSpc="rgb" dir="cw">
                                      <p:cBhvr override="childStyle">
                                        <p:cTn dur="1" fill="hold" display="0" masterRel="nextClick" afterEffect="1"/>
                                        <p:tgtEl>
                                          <p:spTgt spid="677915"/>
                                        </p:tgtEl>
                                        <p:attrNameLst>
                                          <p:attrName>ppt_c</p:attrName>
                                        </p:attrNameLst>
                                      </p:cBhvr>
                                      <p:to>
                                        <a:srgbClr val="0082A1"/>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6778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7915"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New Charities </a:t>
            </a:r>
            <a:r>
              <a:rPr lang="en-GB" dirty="0" err="1" smtClean="0"/>
              <a:t>SoRPs</a:t>
            </a:r>
            <a:r>
              <a:rPr lang="en-GB" dirty="0" smtClean="0"/>
              <a:t> – </a:t>
            </a:r>
            <a:r>
              <a:rPr lang="en-GB" dirty="0" err="1" smtClean="0"/>
              <a:t>SoFA</a:t>
            </a:r>
            <a:r>
              <a:rPr lang="en-GB" dirty="0" smtClean="0"/>
              <a:t> changes</a:t>
            </a:r>
            <a:endParaRPr lang="en-GB" dirty="0"/>
          </a:p>
        </p:txBody>
      </p:sp>
      <p:sp>
        <p:nvSpPr>
          <p:cNvPr id="3" name="Content Placeholder 2"/>
          <p:cNvSpPr>
            <a:spLocks noGrp="1"/>
          </p:cNvSpPr>
          <p:nvPr>
            <p:ph idx="1"/>
          </p:nvPr>
        </p:nvSpPr>
        <p:spPr/>
        <p:txBody>
          <a:bodyPr>
            <a:normAutofit/>
          </a:bodyPr>
          <a:lstStyle/>
          <a:p>
            <a:pPr marL="0" indent="0">
              <a:buNone/>
            </a:pPr>
            <a:r>
              <a:rPr lang="en-GB" b="0" dirty="0" smtClean="0">
                <a:solidFill>
                  <a:schemeClr val="tx1"/>
                </a:solidFill>
              </a:rPr>
              <a:t>Statement </a:t>
            </a:r>
            <a:r>
              <a:rPr lang="en-GB" b="0" dirty="0">
                <a:solidFill>
                  <a:schemeClr val="tx1"/>
                </a:solidFill>
              </a:rPr>
              <a:t>of financial activities (SOFA</a:t>
            </a:r>
            <a:r>
              <a:rPr lang="en-GB" b="0" dirty="0" smtClean="0">
                <a:solidFill>
                  <a:schemeClr val="tx1"/>
                </a:solidFill>
              </a:rPr>
              <a:t>)</a:t>
            </a:r>
          </a:p>
          <a:p>
            <a:pPr marL="0" indent="0">
              <a:buNone/>
            </a:pPr>
            <a:endParaRPr lang="en-GB" sz="1000" b="0" dirty="0">
              <a:solidFill>
                <a:schemeClr val="tx1"/>
              </a:solidFill>
            </a:endParaRPr>
          </a:p>
          <a:p>
            <a:pPr marL="342900" lvl="1" indent="-342900">
              <a:buFont typeface="Arial" panose="020B0604020202020204" pitchFamily="34" charset="0"/>
              <a:buChar char="•"/>
            </a:pPr>
            <a:r>
              <a:rPr lang="en-GB" dirty="0"/>
              <a:t>The income and expenditure headings in the SOFA have been </a:t>
            </a:r>
            <a:r>
              <a:rPr lang="en-GB" dirty="0" smtClean="0"/>
              <a:t>changed and simplified </a:t>
            </a:r>
          </a:p>
          <a:p>
            <a:pPr marL="171450" lvl="1" indent="-171450">
              <a:buFont typeface="Arial" panose="020B0604020202020204" pitchFamily="34" charset="0"/>
              <a:buChar char="•"/>
            </a:pPr>
            <a:endParaRPr lang="en-GB" sz="1000" dirty="0" smtClean="0"/>
          </a:p>
          <a:p>
            <a:pPr marL="342900" lvl="1" indent="-342900">
              <a:buFont typeface="Arial" panose="020B0604020202020204" pitchFamily="34" charset="0"/>
              <a:buChar char="•"/>
            </a:pPr>
            <a:r>
              <a:rPr lang="en-GB" dirty="0" smtClean="0"/>
              <a:t>New </a:t>
            </a:r>
            <a:r>
              <a:rPr lang="en-GB" dirty="0"/>
              <a:t>heading “cost of raising funds” </a:t>
            </a:r>
            <a:r>
              <a:rPr lang="en-GB" dirty="0" smtClean="0"/>
              <a:t>and governance </a:t>
            </a:r>
            <a:r>
              <a:rPr lang="en-GB" dirty="0"/>
              <a:t>costs are not shown separately on the face of the SOFA but are treated as a component of support costs. </a:t>
            </a:r>
            <a:endParaRPr lang="en-GB" dirty="0" smtClean="0"/>
          </a:p>
          <a:p>
            <a:pPr marL="171450" lvl="1" indent="-171450">
              <a:buFont typeface="Arial" panose="020B0604020202020204" pitchFamily="34" charset="0"/>
              <a:buChar char="•"/>
            </a:pPr>
            <a:endParaRPr lang="en-GB" sz="1000" dirty="0" smtClean="0"/>
          </a:p>
          <a:p>
            <a:pPr marL="342900" lvl="1" indent="-342900">
              <a:buFont typeface="Arial" panose="020B0604020202020204" pitchFamily="34" charset="0"/>
              <a:buChar char="•"/>
            </a:pPr>
            <a:r>
              <a:rPr lang="en-GB" dirty="0" smtClean="0"/>
              <a:t>Investment </a:t>
            </a:r>
            <a:r>
              <a:rPr lang="en-GB" dirty="0"/>
              <a:t>gains and losses now </a:t>
            </a:r>
            <a:r>
              <a:rPr lang="en-GB" dirty="0" smtClean="0"/>
              <a:t>counted </a:t>
            </a:r>
            <a:r>
              <a:rPr lang="en-GB" dirty="0"/>
              <a:t>as a component of net incoming resources / resources expended. </a:t>
            </a:r>
            <a:endParaRPr lang="en-GB" dirty="0" smtClean="0"/>
          </a:p>
          <a:p>
            <a:endParaRPr lang="en-GB" dirty="0"/>
          </a:p>
        </p:txBody>
      </p:sp>
    </p:spTree>
    <p:extLst>
      <p:ext uri="{BB962C8B-B14F-4D97-AF65-F5344CB8AC3E}">
        <p14:creationId xmlns:p14="http://schemas.microsoft.com/office/powerpoint/2010/main" val="369707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304800"/>
            <a:ext cx="266700" cy="350519"/>
          </a:xfrm>
        </p:spPr>
        <p:txBody>
          <a:bodyPr>
            <a:normAutofit fontScale="90000"/>
          </a:bodyPr>
          <a:lstStyle/>
          <a:p>
            <a:r>
              <a:rPr lang="en-GB" dirty="0" smtClean="0"/>
              <a:t> </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879800"/>
              </p:ext>
            </p:extLst>
          </p:nvPr>
        </p:nvGraphicFramePr>
        <p:xfrm>
          <a:off x="838201" y="457201"/>
          <a:ext cx="6629399" cy="5922470"/>
        </p:xfrm>
        <a:graphic>
          <a:graphicData uri="http://schemas.openxmlformats.org/drawingml/2006/table">
            <a:tbl>
              <a:tblPr firstRow="1" firstCol="1" lastRow="1" lastCol="1" bandRow="1" bandCol="1"/>
              <a:tblGrid>
                <a:gridCol w="3738661"/>
                <a:gridCol w="577619"/>
                <a:gridCol w="577619"/>
                <a:gridCol w="580262"/>
                <a:gridCol w="577619"/>
                <a:gridCol w="577619"/>
              </a:tblGrid>
              <a:tr h="1040020">
                <a:tc>
                  <a:txBody>
                    <a:bodyPr/>
                    <a:lstStyle/>
                    <a:p>
                      <a:pPr>
                        <a:spcAft>
                          <a:spcPts val="0"/>
                        </a:spcAft>
                      </a:pPr>
                      <a:r>
                        <a:rPr lang="en-US" sz="2800" b="0" dirty="0">
                          <a:solidFill>
                            <a:srgbClr val="00AB4E"/>
                          </a:solidFill>
                          <a:effectLst/>
                          <a:latin typeface="Arial"/>
                          <a:ea typeface="Times New Roman"/>
                          <a:cs typeface="Times New Roman"/>
                        </a:rPr>
                        <a:t> </a:t>
                      </a:r>
                      <a:r>
                        <a:rPr lang="en-US" sz="2800" b="0" dirty="0" smtClean="0">
                          <a:solidFill>
                            <a:schemeClr val="tx1"/>
                          </a:solidFill>
                          <a:effectLst/>
                          <a:latin typeface="Arial"/>
                          <a:ea typeface="Times New Roman"/>
                          <a:cs typeface="Times New Roman"/>
                        </a:rPr>
                        <a:t>Structure of the </a:t>
                      </a:r>
                      <a:r>
                        <a:rPr lang="en-US" sz="2800" b="0" dirty="0" err="1" smtClean="0">
                          <a:solidFill>
                            <a:schemeClr val="tx1"/>
                          </a:solidFill>
                          <a:effectLst/>
                          <a:latin typeface="Arial"/>
                          <a:ea typeface="Times New Roman"/>
                          <a:cs typeface="Times New Roman"/>
                        </a:rPr>
                        <a:t>SoFA</a:t>
                      </a:r>
                      <a:endParaRPr lang="en-GB" sz="2800" b="0" dirty="0">
                        <a:solidFill>
                          <a:schemeClr val="tx1"/>
                        </a:solidFill>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8575" cap="flat" cmpd="sng" algn="ctr">
                      <a:solidFill>
                        <a:srgbClr val="97C439"/>
                      </a:solidFill>
                      <a:prstDash val="solid"/>
                      <a:round/>
                      <a:headEnd type="none" w="med" len="med"/>
                      <a:tailEnd type="none" w="med" len="med"/>
                    </a:lnB>
                    <a:solidFill>
                      <a:srgbClr val="D9D9D9"/>
                    </a:solidFill>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p>
                      <a:pPr>
                        <a:spcAft>
                          <a:spcPts val="0"/>
                        </a:spcAft>
                      </a:pPr>
                      <a:r>
                        <a:rPr lang="en-US" sz="1200" b="1" dirty="0">
                          <a:effectLst/>
                          <a:latin typeface="Arial"/>
                          <a:ea typeface="Times New Roman"/>
                          <a:cs typeface="Times New Roman"/>
                        </a:rPr>
                        <a:t>Unrestricted funds</a:t>
                      </a:r>
                      <a:endParaRPr lang="en-GB" sz="1200" dirty="0">
                        <a:effectLst/>
                        <a:latin typeface="Times New Roman"/>
                        <a:ea typeface="Times New Roman"/>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8575" cap="flat" cmpd="sng" algn="ctr">
                      <a:solidFill>
                        <a:srgbClr val="97C439"/>
                      </a:solidFill>
                      <a:prstDash val="solid"/>
                      <a:round/>
                      <a:headEnd type="none" w="med" len="med"/>
                      <a:tailEnd type="none" w="med" len="med"/>
                    </a:lnB>
                    <a:solidFill>
                      <a:srgbClr val="D9D9D9"/>
                    </a:solidFill>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p>
                      <a:pPr>
                        <a:spcAft>
                          <a:spcPts val="0"/>
                        </a:spcAft>
                      </a:pPr>
                      <a:r>
                        <a:rPr lang="en-US" sz="1200" b="1" dirty="0">
                          <a:effectLst/>
                          <a:latin typeface="Arial"/>
                          <a:ea typeface="Times New Roman"/>
                          <a:cs typeface="Times New Roman"/>
                        </a:rPr>
                        <a:t>Restricted funds</a:t>
                      </a:r>
                      <a:endParaRPr lang="en-GB" sz="1200" dirty="0">
                        <a:effectLst/>
                        <a:latin typeface="Times New Roman"/>
                        <a:ea typeface="Times New Roman"/>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8575" cap="flat" cmpd="sng" algn="ctr">
                      <a:solidFill>
                        <a:srgbClr val="97C439"/>
                      </a:solidFill>
                      <a:prstDash val="solid"/>
                      <a:round/>
                      <a:headEnd type="none" w="med" len="med"/>
                      <a:tailEnd type="none" w="med" len="med"/>
                    </a:lnB>
                    <a:solidFill>
                      <a:srgbClr val="D9D9D9"/>
                    </a:solidFill>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p>
                      <a:pPr>
                        <a:spcAft>
                          <a:spcPts val="0"/>
                        </a:spcAft>
                      </a:pPr>
                      <a:r>
                        <a:rPr lang="en-US" sz="1200" b="1" dirty="0">
                          <a:effectLst/>
                          <a:latin typeface="Arial"/>
                          <a:ea typeface="Times New Roman"/>
                          <a:cs typeface="Times New Roman"/>
                        </a:rPr>
                        <a:t>Endowment funds</a:t>
                      </a:r>
                      <a:endParaRPr lang="en-GB" sz="1200" dirty="0">
                        <a:effectLst/>
                        <a:latin typeface="Times New Roman"/>
                        <a:ea typeface="Times New Roman"/>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8575" cap="flat" cmpd="sng" algn="ctr">
                      <a:solidFill>
                        <a:srgbClr val="97C439"/>
                      </a:solidFill>
                      <a:prstDash val="solid"/>
                      <a:round/>
                      <a:headEnd type="none" w="med" len="med"/>
                      <a:tailEnd type="none" w="med" len="med"/>
                    </a:lnB>
                    <a:solidFill>
                      <a:srgbClr val="D9D9D9"/>
                    </a:solidFill>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p>
                      <a:pPr>
                        <a:spcAft>
                          <a:spcPts val="0"/>
                        </a:spcAft>
                      </a:pPr>
                      <a:r>
                        <a:rPr lang="en-US" sz="1200" b="1" dirty="0">
                          <a:effectLst/>
                          <a:latin typeface="Arial"/>
                          <a:ea typeface="Times New Roman"/>
                          <a:cs typeface="Times New Roman"/>
                        </a:rPr>
                        <a:t>Total funds</a:t>
                      </a:r>
                      <a:endParaRPr lang="en-GB" sz="1200" dirty="0">
                        <a:effectLst/>
                        <a:latin typeface="Times New Roman"/>
                        <a:ea typeface="Times New Roman"/>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8575" cap="flat" cmpd="sng" algn="ctr">
                      <a:solidFill>
                        <a:srgbClr val="97C439"/>
                      </a:solidFill>
                      <a:prstDash val="solid"/>
                      <a:round/>
                      <a:headEnd type="none" w="med" len="med"/>
                      <a:tailEnd type="none" w="med" len="med"/>
                    </a:lnB>
                    <a:solidFill>
                      <a:srgbClr val="D9D9D9"/>
                    </a:solidFill>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p>
                      <a:pPr>
                        <a:spcAft>
                          <a:spcPts val="0"/>
                        </a:spcAft>
                      </a:pPr>
                      <a:r>
                        <a:rPr lang="en-US" sz="1200" b="1" dirty="0">
                          <a:effectLst/>
                          <a:latin typeface="Arial"/>
                          <a:ea typeface="Times New Roman"/>
                          <a:cs typeface="Times New Roman"/>
                        </a:rPr>
                        <a:t>Prior period total funds</a:t>
                      </a:r>
                      <a:endParaRPr lang="en-GB" sz="1200" dirty="0">
                        <a:effectLst/>
                        <a:latin typeface="Times New Roman"/>
                        <a:ea typeface="Times New Roman"/>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8575" cap="flat" cmpd="sng" algn="ctr">
                      <a:solidFill>
                        <a:srgbClr val="97C439"/>
                      </a:solidFill>
                      <a:prstDash val="solid"/>
                      <a:round/>
                      <a:headEnd type="none" w="med" len="med"/>
                      <a:tailEnd type="none" w="med" len="med"/>
                    </a:lnB>
                    <a:solidFill>
                      <a:srgbClr val="D9D9D9"/>
                    </a:solidFill>
                  </a:tcPr>
                </a:tc>
              </a:tr>
              <a:tr h="340930">
                <a:tc>
                  <a:txBody>
                    <a:bodyPr/>
                    <a:lstStyle/>
                    <a:p>
                      <a:pPr>
                        <a:spcAft>
                          <a:spcPts val="0"/>
                        </a:spcAft>
                      </a:pPr>
                      <a:r>
                        <a:rPr lang="en-US" sz="1200" b="0" dirty="0">
                          <a:effectLst/>
                          <a:latin typeface="Arial"/>
                          <a:ea typeface="Times New Roman"/>
                          <a:cs typeface="Times New Roman"/>
                        </a:rPr>
                        <a:t> </a:t>
                      </a:r>
                      <a:endParaRPr lang="en-GB" sz="1200" b="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97C439"/>
                      </a:solidFill>
                      <a:prstDash val="solid"/>
                      <a:round/>
                      <a:headEnd type="none" w="med" len="med"/>
                      <a:tailEnd type="none" w="med" len="med"/>
                    </a:lnT>
                    <a:lnB w="12700" cap="flat" cmpd="sng" algn="ctr">
                      <a:solidFill>
                        <a:srgbClr val="97C439"/>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Arial"/>
                          <a:ea typeface="Times New Roman"/>
                          <a:cs typeface="Times New Roman"/>
                        </a:rPr>
                        <a:t>£</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97C439"/>
                      </a:solidFill>
                      <a:prstDash val="solid"/>
                      <a:round/>
                      <a:headEnd type="none" w="med" len="med"/>
                      <a:tailEnd type="none" w="med" len="med"/>
                    </a:lnT>
                    <a:lnB w="12700" cap="flat" cmpd="sng" algn="ctr">
                      <a:solidFill>
                        <a:srgbClr val="97C439"/>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Arial"/>
                          <a:ea typeface="Times New Roman"/>
                          <a:cs typeface="Times New Roman"/>
                        </a:rPr>
                        <a:t>£</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97C439"/>
                      </a:solidFill>
                      <a:prstDash val="solid"/>
                      <a:round/>
                      <a:headEnd type="none" w="med" len="med"/>
                      <a:tailEnd type="none" w="med" len="med"/>
                    </a:lnT>
                    <a:lnB w="12700" cap="flat" cmpd="sng" algn="ctr">
                      <a:solidFill>
                        <a:srgbClr val="97C439"/>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Arial"/>
                          <a:ea typeface="Times New Roman"/>
                          <a:cs typeface="Times New Roman"/>
                        </a:rPr>
                        <a:t>£</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97C439"/>
                      </a:solidFill>
                      <a:prstDash val="solid"/>
                      <a:round/>
                      <a:headEnd type="none" w="med" len="med"/>
                      <a:tailEnd type="none" w="med" len="med"/>
                    </a:lnT>
                    <a:lnB w="12700" cap="flat" cmpd="sng" algn="ctr">
                      <a:solidFill>
                        <a:srgbClr val="97C439"/>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Arial"/>
                          <a:ea typeface="Times New Roman"/>
                          <a:cs typeface="Times New Roman"/>
                        </a:rPr>
                        <a:t>£</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97C439"/>
                      </a:solidFill>
                      <a:prstDash val="solid"/>
                      <a:round/>
                      <a:headEnd type="none" w="med" len="med"/>
                      <a:tailEnd type="none" w="med" len="med"/>
                    </a:lnT>
                    <a:lnB w="12700" cap="flat" cmpd="sng" algn="ctr">
                      <a:solidFill>
                        <a:srgbClr val="97C439"/>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Arial"/>
                          <a:ea typeface="Times New Roman"/>
                          <a:cs typeface="Times New Roman"/>
                        </a:rPr>
                        <a:t>£</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97C439"/>
                      </a:solidFill>
                      <a:prstDash val="solid"/>
                      <a:round/>
                      <a:headEnd type="none" w="med" len="med"/>
                      <a:tailEnd type="none" w="med" len="med"/>
                    </a:lnT>
                    <a:lnB w="12700" cap="flat" cmpd="sng" algn="ctr">
                      <a:solidFill>
                        <a:srgbClr val="97C439"/>
                      </a:solidFill>
                      <a:prstDash val="solid"/>
                      <a:round/>
                      <a:headEnd type="none" w="med" len="med"/>
                      <a:tailEnd type="none" w="med" len="med"/>
                    </a:lnB>
                    <a:solidFill>
                      <a:srgbClr val="D9D9D9"/>
                    </a:solidFill>
                  </a:tcPr>
                </a:tc>
              </a:tr>
              <a:tr h="262280">
                <a:tc>
                  <a:txBody>
                    <a:bodyPr/>
                    <a:lstStyle/>
                    <a:p>
                      <a:pPr>
                        <a:spcAft>
                          <a:spcPts val="0"/>
                        </a:spcAft>
                      </a:pPr>
                      <a:r>
                        <a:rPr lang="en-US" sz="1800" b="0" dirty="0" smtClean="0">
                          <a:effectLst/>
                          <a:latin typeface="Arial"/>
                          <a:ea typeface="Times New Roman"/>
                          <a:cs typeface="Times New Roman"/>
                        </a:rPr>
                        <a:t>  Income </a:t>
                      </a:r>
                      <a:r>
                        <a:rPr lang="en-US" sz="1800" b="0" dirty="0">
                          <a:effectLst/>
                          <a:latin typeface="Arial"/>
                          <a:ea typeface="Times New Roman"/>
                          <a:cs typeface="Times New Roman"/>
                        </a:rPr>
                        <a:t>and endowments from:</a:t>
                      </a:r>
                      <a:endParaRPr lang="en-GB" sz="1800" b="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97C43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97C43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97C43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97C43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97C43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97C43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841">
                <a:tc>
                  <a:txBody>
                    <a:bodyPr/>
                    <a:lstStyle/>
                    <a:p>
                      <a:pPr>
                        <a:spcAft>
                          <a:spcPts val="0"/>
                        </a:spcAft>
                      </a:pPr>
                      <a:r>
                        <a:rPr lang="en-US" sz="2000" b="0" dirty="0" smtClean="0">
                          <a:effectLst/>
                          <a:latin typeface="Arial"/>
                          <a:ea typeface="Times New Roman"/>
                          <a:cs typeface="Times New Roman"/>
                        </a:rPr>
                        <a:t>     Donations </a:t>
                      </a:r>
                      <a:r>
                        <a:rPr lang="en-US" sz="2000" b="0" dirty="0">
                          <a:effectLst/>
                          <a:latin typeface="Arial"/>
                          <a:ea typeface="Times New Roman"/>
                          <a:cs typeface="Times New Roman"/>
                        </a:rPr>
                        <a:t>and legacies</a:t>
                      </a:r>
                      <a:endParaRPr lang="en-GB" sz="2000" b="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841">
                <a:tc>
                  <a:txBody>
                    <a:bodyPr/>
                    <a:lstStyle/>
                    <a:p>
                      <a:pPr>
                        <a:spcAft>
                          <a:spcPts val="0"/>
                        </a:spcAft>
                      </a:pPr>
                      <a:r>
                        <a:rPr lang="en-US" sz="2000" b="0" dirty="0" smtClean="0">
                          <a:effectLst/>
                          <a:latin typeface="Arial"/>
                          <a:ea typeface="Times New Roman"/>
                          <a:cs typeface="Times New Roman"/>
                        </a:rPr>
                        <a:t>     I from Charitable </a:t>
                      </a:r>
                      <a:r>
                        <a:rPr lang="en-US" sz="2000" b="0" dirty="0">
                          <a:effectLst/>
                          <a:latin typeface="Arial"/>
                          <a:ea typeface="Times New Roman"/>
                          <a:cs typeface="Times New Roman"/>
                        </a:rPr>
                        <a:t>activities</a:t>
                      </a:r>
                      <a:endParaRPr lang="en-GB" sz="2000" b="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841">
                <a:tc>
                  <a:txBody>
                    <a:bodyPr/>
                    <a:lstStyle/>
                    <a:p>
                      <a:pPr>
                        <a:spcAft>
                          <a:spcPts val="0"/>
                        </a:spcAft>
                      </a:pPr>
                      <a:r>
                        <a:rPr lang="en-US" sz="2000" b="0" dirty="0" smtClean="0">
                          <a:effectLst/>
                          <a:latin typeface="Arial"/>
                          <a:ea typeface="Times New Roman"/>
                          <a:cs typeface="Times New Roman"/>
                        </a:rPr>
                        <a:t>     Other trading activities</a:t>
                      </a:r>
                      <a:endParaRPr lang="en-GB" sz="2000" b="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841">
                <a:tc>
                  <a:txBody>
                    <a:bodyPr/>
                    <a:lstStyle/>
                    <a:p>
                      <a:pPr>
                        <a:spcAft>
                          <a:spcPts val="0"/>
                        </a:spcAft>
                      </a:pPr>
                      <a:r>
                        <a:rPr lang="en-US" sz="2000" b="0" dirty="0" smtClean="0">
                          <a:effectLst/>
                          <a:latin typeface="Arial"/>
                          <a:ea typeface="Times New Roman"/>
                          <a:cs typeface="Times New Roman"/>
                        </a:rPr>
                        <a:t>     I from Investments</a:t>
                      </a:r>
                      <a:endParaRPr lang="en-GB" sz="2000" b="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841">
                <a:tc>
                  <a:txBody>
                    <a:bodyPr/>
                    <a:lstStyle/>
                    <a:p>
                      <a:pPr>
                        <a:spcAft>
                          <a:spcPts val="0"/>
                        </a:spcAft>
                      </a:pPr>
                      <a:r>
                        <a:rPr lang="en-US" sz="2000" b="0" baseline="0" dirty="0" smtClean="0">
                          <a:effectLst/>
                          <a:latin typeface="Arial"/>
                          <a:ea typeface="Times New Roman"/>
                          <a:cs typeface="Times New Roman"/>
                        </a:rPr>
                        <a:t>     </a:t>
                      </a:r>
                      <a:r>
                        <a:rPr lang="en-US" sz="2000" b="0" dirty="0" smtClean="0">
                          <a:effectLst/>
                          <a:latin typeface="Arial"/>
                          <a:ea typeface="Times New Roman"/>
                          <a:cs typeface="Times New Roman"/>
                        </a:rPr>
                        <a:t>Other</a:t>
                      </a:r>
                      <a:endParaRPr lang="en-GB" sz="2000" b="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90841">
                <a:tc>
                  <a:txBody>
                    <a:bodyPr/>
                    <a:lstStyle/>
                    <a:p>
                      <a:pPr>
                        <a:spcAft>
                          <a:spcPts val="0"/>
                        </a:spcAft>
                      </a:pPr>
                      <a:r>
                        <a:rPr lang="en-US" sz="2000" b="0" dirty="0" smtClean="0">
                          <a:effectLst/>
                          <a:latin typeface="Arial"/>
                          <a:ea typeface="Times New Roman"/>
                          <a:cs typeface="Times New Roman"/>
                        </a:rPr>
                        <a:t>  </a:t>
                      </a:r>
                      <a:r>
                        <a:rPr lang="en-US" sz="1600" b="0" baseline="0" dirty="0" smtClean="0">
                          <a:effectLst/>
                          <a:latin typeface="Arial"/>
                          <a:ea typeface="Times New Roman"/>
                          <a:cs typeface="Times New Roman"/>
                        </a:rPr>
                        <a:t>Total Income and Endowments</a:t>
                      </a:r>
                      <a:endParaRPr lang="en-GB" sz="1600" b="0" baseline="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r>
              <a:tr h="290841">
                <a:tc>
                  <a:txBody>
                    <a:bodyPr/>
                    <a:lstStyle/>
                    <a:p>
                      <a:pPr>
                        <a:spcAft>
                          <a:spcPts val="0"/>
                        </a:spcAft>
                      </a:pPr>
                      <a:r>
                        <a:rPr lang="en-US" sz="2000" b="0" dirty="0" smtClean="0">
                          <a:effectLst/>
                          <a:latin typeface="Arial"/>
                          <a:ea typeface="Times New Roman"/>
                          <a:cs typeface="Times New Roman"/>
                        </a:rPr>
                        <a:t>  </a:t>
                      </a:r>
                      <a:r>
                        <a:rPr lang="en-US" sz="1800" b="0" dirty="0" smtClean="0">
                          <a:effectLst/>
                          <a:latin typeface="Arial"/>
                          <a:ea typeface="Times New Roman"/>
                          <a:cs typeface="Times New Roman"/>
                        </a:rPr>
                        <a:t>Expenditure </a:t>
                      </a:r>
                      <a:r>
                        <a:rPr lang="en-US" sz="1800" b="0" dirty="0">
                          <a:effectLst/>
                          <a:latin typeface="Arial"/>
                          <a:ea typeface="Times New Roman"/>
                          <a:cs typeface="Times New Roman"/>
                        </a:rPr>
                        <a:t>on:</a:t>
                      </a:r>
                      <a:endParaRPr lang="en-GB" sz="1800" b="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r>
                        <a:rPr lang="en-US" sz="1200" b="1" dirty="0" smtClean="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841">
                <a:tc>
                  <a:txBody>
                    <a:bodyPr/>
                    <a:lstStyle/>
                    <a:p>
                      <a:pPr>
                        <a:spcAft>
                          <a:spcPts val="0"/>
                        </a:spcAft>
                      </a:pPr>
                      <a:r>
                        <a:rPr lang="en-US" sz="2000" b="0" dirty="0" smtClean="0">
                          <a:effectLst/>
                          <a:latin typeface="Arial"/>
                          <a:ea typeface="Times New Roman"/>
                          <a:cs typeface="Times New Roman"/>
                        </a:rPr>
                        <a:t>     Raising </a:t>
                      </a:r>
                      <a:r>
                        <a:rPr lang="en-US" sz="2000" b="0" dirty="0">
                          <a:effectLst/>
                          <a:latin typeface="Arial"/>
                          <a:ea typeface="Times New Roman"/>
                          <a:cs typeface="Times New Roman"/>
                        </a:rPr>
                        <a:t>funds</a:t>
                      </a:r>
                      <a:endParaRPr lang="en-GB" sz="2000" b="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r>
                        <a:rPr lang="en-US" sz="1200" b="1" dirty="0" smtClean="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841">
                <a:tc>
                  <a:txBody>
                    <a:bodyPr/>
                    <a:lstStyle/>
                    <a:p>
                      <a:pPr>
                        <a:spcAft>
                          <a:spcPts val="0"/>
                        </a:spcAft>
                      </a:pPr>
                      <a:r>
                        <a:rPr lang="en-US" sz="2000" b="0" dirty="0" smtClean="0">
                          <a:effectLst/>
                          <a:latin typeface="Arial"/>
                          <a:ea typeface="Times New Roman"/>
                          <a:cs typeface="Times New Roman"/>
                        </a:rPr>
                        <a:t>     Charitable </a:t>
                      </a:r>
                      <a:r>
                        <a:rPr lang="en-US" sz="2000" b="0" dirty="0">
                          <a:effectLst/>
                          <a:latin typeface="Arial"/>
                          <a:ea typeface="Times New Roman"/>
                          <a:cs typeface="Times New Roman"/>
                        </a:rPr>
                        <a:t>activities</a:t>
                      </a:r>
                      <a:endParaRPr lang="en-GB" sz="2000" b="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841">
                <a:tc>
                  <a:txBody>
                    <a:bodyPr/>
                    <a:lstStyle/>
                    <a:p>
                      <a:pPr>
                        <a:spcAft>
                          <a:spcPts val="0"/>
                        </a:spcAft>
                      </a:pPr>
                      <a:r>
                        <a:rPr lang="en-US" sz="2000" b="0" dirty="0" smtClean="0">
                          <a:effectLst/>
                          <a:latin typeface="Arial"/>
                          <a:ea typeface="Times New Roman"/>
                          <a:cs typeface="Times New Roman"/>
                        </a:rPr>
                        <a:t>     Other</a:t>
                      </a:r>
                      <a:endParaRPr lang="en-GB" sz="2000" b="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90841">
                <a:tc>
                  <a:txBody>
                    <a:bodyPr/>
                    <a:lstStyle/>
                    <a:p>
                      <a:pPr>
                        <a:spcAft>
                          <a:spcPts val="0"/>
                        </a:spcAft>
                      </a:pPr>
                      <a:r>
                        <a:rPr lang="en-US" sz="2000" b="0" dirty="0" smtClean="0">
                          <a:effectLst/>
                          <a:latin typeface="Arial"/>
                          <a:ea typeface="Times New Roman"/>
                          <a:cs typeface="Times New Roman"/>
                        </a:rPr>
                        <a:t>  Total Expenditure</a:t>
                      </a:r>
                      <a:endParaRPr lang="en-GB" sz="2000" b="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r>
              <a:tr h="581681">
                <a:tc>
                  <a:txBody>
                    <a:bodyPr/>
                    <a:lstStyle/>
                    <a:p>
                      <a:pPr>
                        <a:spcAft>
                          <a:spcPts val="0"/>
                        </a:spcAft>
                      </a:pPr>
                      <a:r>
                        <a:rPr lang="en-US" sz="2000" b="0" dirty="0" smtClean="0">
                          <a:effectLst/>
                          <a:latin typeface="Arial"/>
                          <a:ea typeface="Times New Roman"/>
                          <a:cs typeface="Times New Roman"/>
                        </a:rPr>
                        <a:t>  Net </a:t>
                      </a:r>
                      <a:r>
                        <a:rPr lang="en-US" sz="2000" b="0" dirty="0">
                          <a:effectLst/>
                          <a:latin typeface="Arial"/>
                          <a:ea typeface="Times New Roman"/>
                          <a:cs typeface="Times New Roman"/>
                        </a:rPr>
                        <a:t>gains/(losses</a:t>
                      </a:r>
                      <a:r>
                        <a:rPr lang="en-US" sz="2000" b="0" dirty="0" smtClean="0">
                          <a:effectLst/>
                          <a:latin typeface="Arial"/>
                          <a:ea typeface="Times New Roman"/>
                          <a:cs typeface="Times New Roman"/>
                        </a:rPr>
                        <a:t>)</a:t>
                      </a:r>
                    </a:p>
                    <a:p>
                      <a:pPr>
                        <a:spcAft>
                          <a:spcPts val="0"/>
                        </a:spcAft>
                      </a:pPr>
                      <a:r>
                        <a:rPr lang="en-US" sz="2000" b="0" dirty="0" smtClean="0">
                          <a:effectLst/>
                          <a:latin typeface="Arial"/>
                          <a:ea typeface="Times New Roman"/>
                          <a:cs typeface="Times New Roman"/>
                        </a:rPr>
                        <a:t>  on </a:t>
                      </a:r>
                      <a:r>
                        <a:rPr lang="en-US" sz="2000" b="0" dirty="0">
                          <a:effectLst/>
                          <a:latin typeface="Arial"/>
                          <a:ea typeface="Times New Roman"/>
                          <a:cs typeface="Times New Roman"/>
                        </a:rPr>
                        <a:t>investments</a:t>
                      </a:r>
                      <a:endParaRPr lang="en-GB" sz="2000" b="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AA745"/>
                    </a:solidFill>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90841">
                <a:tc>
                  <a:txBody>
                    <a:bodyPr/>
                    <a:lstStyle/>
                    <a:p>
                      <a:pPr>
                        <a:spcAft>
                          <a:spcPts val="0"/>
                        </a:spcAft>
                      </a:pPr>
                      <a:r>
                        <a:rPr lang="en-US" sz="2000" b="0" dirty="0" smtClean="0">
                          <a:effectLst/>
                          <a:latin typeface="Arial"/>
                          <a:ea typeface="Times New Roman"/>
                          <a:cs typeface="Times New Roman"/>
                        </a:rPr>
                        <a:t>  Net </a:t>
                      </a:r>
                      <a:r>
                        <a:rPr lang="en-US" sz="2000" b="0" dirty="0">
                          <a:effectLst/>
                          <a:latin typeface="Arial"/>
                          <a:ea typeface="Times New Roman"/>
                          <a:cs typeface="Times New Roman"/>
                        </a:rPr>
                        <a:t>income (expenditure</a:t>
                      </a:r>
                      <a:r>
                        <a:rPr lang="en-US" sz="2000" b="0" dirty="0" smtClean="0">
                          <a:effectLst/>
                          <a:latin typeface="Arial"/>
                          <a:ea typeface="Times New Roman"/>
                          <a:cs typeface="Times New Roman"/>
                        </a:rPr>
                        <a:t>)</a:t>
                      </a:r>
                      <a:endParaRPr lang="en-GB" sz="2000" b="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spcAft>
                          <a:spcPts val="0"/>
                        </a:spcAft>
                      </a:pPr>
                      <a:r>
                        <a:rPr lang="en-US" sz="1200" b="1" dirty="0">
                          <a:effectLst/>
                          <a:latin typeface="Arial"/>
                          <a:ea typeface="Times New Roman"/>
                          <a:cs typeface="Times New Roman"/>
                        </a:rPr>
                        <a:t> </a:t>
                      </a:r>
                      <a:endParaRPr lang="en-GB"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Tree>
    <p:extLst>
      <p:ext uri="{BB962C8B-B14F-4D97-AF65-F5344CB8AC3E}">
        <p14:creationId xmlns:p14="http://schemas.microsoft.com/office/powerpoint/2010/main" val="394624128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endParaRPr lang="en-GB" altLang="en-US" dirty="0" smtClean="0"/>
          </a:p>
        </p:txBody>
      </p:sp>
      <p:sp>
        <p:nvSpPr>
          <p:cNvPr id="8195" name="Rectangle 3"/>
          <p:cNvSpPr>
            <a:spLocks noGrp="1" noChangeArrowheads="1"/>
          </p:cNvSpPr>
          <p:nvPr>
            <p:ph type="body" idx="1"/>
          </p:nvPr>
        </p:nvSpPr>
        <p:spPr>
          <a:xfrm>
            <a:off x="469900" y="1435100"/>
            <a:ext cx="8423275" cy="4873625"/>
          </a:xfrm>
        </p:spPr>
        <p:txBody>
          <a:bodyPr/>
          <a:lstStyle/>
          <a:p>
            <a:pPr marL="0" indent="0" eaLnBrk="1" hangingPunct="1">
              <a:buFontTx/>
              <a:buNone/>
              <a:defRPr/>
            </a:pPr>
            <a:endParaRPr lang="en-US" sz="2400" dirty="0" smtClean="0"/>
          </a:p>
          <a:p>
            <a:pPr marL="0" indent="0" eaLnBrk="1" hangingPunct="1">
              <a:buFontTx/>
              <a:buNone/>
              <a:defRPr/>
            </a:pPr>
            <a:endParaRPr lang="en-US" sz="2400" dirty="0" smtClean="0"/>
          </a:p>
          <a:p>
            <a:pPr eaLnBrk="1" hangingPunct="1">
              <a:defRPr/>
            </a:pPr>
            <a:endParaRPr lang="en-US" sz="2400" dirty="0" smtClean="0"/>
          </a:p>
          <a:p>
            <a:pPr eaLnBrk="1" hangingPunct="1">
              <a:defRPr/>
            </a:pPr>
            <a:endParaRPr lang="en-GB" sz="2400" dirty="0" smtClean="0"/>
          </a:p>
          <a:p>
            <a:pPr eaLnBrk="1" hangingPunct="1">
              <a:defRPr/>
            </a:pPr>
            <a:endParaRPr lang="en-GB" dirty="0" smtClean="0"/>
          </a:p>
          <a:p>
            <a:pPr eaLnBrk="1" hangingPunct="1">
              <a:defRPr/>
            </a:pPr>
            <a:endParaRPr lang="en-GB" dirty="0" smtClean="0"/>
          </a:p>
        </p:txBody>
      </p:sp>
      <p:graphicFrame>
        <p:nvGraphicFramePr>
          <p:cNvPr id="14340" name="Object 1"/>
          <p:cNvGraphicFramePr>
            <a:graphicFrameLocks noChangeAspect="1"/>
          </p:cNvGraphicFramePr>
          <p:nvPr>
            <p:extLst>
              <p:ext uri="{D42A27DB-BD31-4B8C-83A1-F6EECF244321}">
                <p14:modId xmlns:p14="http://schemas.microsoft.com/office/powerpoint/2010/main" val="3181029018"/>
              </p:ext>
            </p:extLst>
          </p:nvPr>
        </p:nvGraphicFramePr>
        <p:xfrm>
          <a:off x="838200" y="75864"/>
          <a:ext cx="7550224" cy="6293130"/>
        </p:xfrm>
        <a:graphic>
          <a:graphicData uri="http://schemas.openxmlformats.org/presentationml/2006/ole">
            <mc:AlternateContent xmlns:mc="http://schemas.openxmlformats.org/markup-compatibility/2006">
              <mc:Choice xmlns:v="urn:schemas-microsoft-com:vml" Requires="v">
                <p:oleObj spid="_x0000_s2074" name="Document" r:id="rId4" imgW="5873376" imgH="8010516" progId="Word.Document.12">
                  <p:embed/>
                </p:oleObj>
              </mc:Choice>
              <mc:Fallback>
                <p:oleObj name="Document" r:id="rId4" imgW="5873376" imgH="8010516" progId="Word.Document.12">
                  <p:embed/>
                  <p:pic>
                    <p:nvPicPr>
                      <p:cNvPr id="0" name=""/>
                      <p:cNvPicPr>
                        <a:picLocks noChangeAspect="1" noChangeArrowheads="1"/>
                      </p:cNvPicPr>
                      <p:nvPr/>
                    </p:nvPicPr>
                    <p:blipFill>
                      <a:blip r:embed="rId5"/>
                      <a:srcRect/>
                      <a:stretch>
                        <a:fillRect/>
                      </a:stretch>
                    </p:blipFill>
                    <p:spPr bwMode="auto">
                      <a:xfrm>
                        <a:off x="838200" y="75864"/>
                        <a:ext cx="7550224" cy="6293130"/>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27363986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b="0" dirty="0" smtClean="0">
                <a:solidFill>
                  <a:schemeClr val="tx1"/>
                </a:solidFill>
              </a:rPr>
              <a:t>Company Law for companies (strong link to FRS 102 via True and Fair requirement)</a:t>
            </a:r>
          </a:p>
          <a:p>
            <a:endParaRPr lang="en-GB" b="0" dirty="0">
              <a:solidFill>
                <a:schemeClr val="tx1"/>
              </a:solidFill>
            </a:endParaRPr>
          </a:p>
          <a:p>
            <a:r>
              <a:rPr lang="en-GB" b="0" dirty="0" smtClean="0">
                <a:solidFill>
                  <a:schemeClr val="tx1"/>
                </a:solidFill>
              </a:rPr>
              <a:t>Non-companies governed by Parliamentary Regulations which will implement the charities </a:t>
            </a:r>
            <a:r>
              <a:rPr lang="en-GB" b="0" dirty="0" err="1" smtClean="0">
                <a:solidFill>
                  <a:schemeClr val="tx1"/>
                </a:solidFill>
              </a:rPr>
              <a:t>SoRP</a:t>
            </a:r>
            <a:endParaRPr lang="en-GB" b="0" dirty="0" smtClean="0">
              <a:solidFill>
                <a:schemeClr val="tx1"/>
              </a:solidFill>
            </a:endParaRPr>
          </a:p>
          <a:p>
            <a:endParaRPr lang="en-GB" b="0" dirty="0">
              <a:solidFill>
                <a:schemeClr val="tx1"/>
              </a:solidFill>
            </a:endParaRPr>
          </a:p>
          <a:p>
            <a:r>
              <a:rPr lang="en-GB" b="0" dirty="0" smtClean="0">
                <a:solidFill>
                  <a:schemeClr val="tx1"/>
                </a:solidFill>
              </a:rPr>
              <a:t>Harmonised by True and Fair over-ride</a:t>
            </a:r>
          </a:p>
        </p:txBody>
      </p:sp>
      <p:sp>
        <p:nvSpPr>
          <p:cNvPr id="4" name="Title 3"/>
          <p:cNvSpPr>
            <a:spLocks noGrp="1"/>
          </p:cNvSpPr>
          <p:nvPr>
            <p:ph type="title"/>
          </p:nvPr>
        </p:nvSpPr>
        <p:spPr/>
        <p:txBody>
          <a:bodyPr/>
          <a:lstStyle/>
          <a:p>
            <a:r>
              <a:rPr lang="en-GB" dirty="0" smtClean="0"/>
              <a:t>Two regimes underpin the framework</a:t>
            </a:r>
            <a:endParaRPr lang="en-GB" dirty="0"/>
          </a:p>
        </p:txBody>
      </p:sp>
    </p:spTree>
    <p:extLst>
      <p:ext uri="{BB962C8B-B14F-4D97-AF65-F5344CB8AC3E}">
        <p14:creationId xmlns:p14="http://schemas.microsoft.com/office/powerpoint/2010/main" val="305007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6071" y="288022"/>
            <a:ext cx="8229600" cy="1477962"/>
          </a:xfrm>
        </p:spPr>
        <p:txBody>
          <a:bodyPr>
            <a:normAutofit/>
          </a:bodyPr>
          <a:lstStyle/>
          <a:p>
            <a:r>
              <a:rPr lang="en-GB" dirty="0" smtClean="0"/>
              <a:t>Income Recognition</a:t>
            </a:r>
            <a:endParaRPr lang="en-GB" dirty="0"/>
          </a:p>
        </p:txBody>
      </p:sp>
      <p:sp>
        <p:nvSpPr>
          <p:cNvPr id="3" name="Content Placeholder 2"/>
          <p:cNvSpPr>
            <a:spLocks noGrp="1"/>
          </p:cNvSpPr>
          <p:nvPr>
            <p:ph idx="1"/>
          </p:nvPr>
        </p:nvSpPr>
        <p:spPr/>
        <p:txBody>
          <a:bodyPr>
            <a:normAutofit/>
          </a:bodyPr>
          <a:lstStyle/>
          <a:p>
            <a:r>
              <a:rPr lang="en-GB" sz="2800" b="0" dirty="0" smtClean="0">
                <a:solidFill>
                  <a:schemeClr val="tx1"/>
                </a:solidFill>
              </a:rPr>
              <a:t>Income </a:t>
            </a:r>
            <a:r>
              <a:rPr lang="en-GB" sz="2800" b="0" dirty="0">
                <a:solidFill>
                  <a:schemeClr val="tx1"/>
                </a:solidFill>
              </a:rPr>
              <a:t>is recognised in the </a:t>
            </a:r>
            <a:r>
              <a:rPr lang="en-GB" sz="2800" b="0" dirty="0" smtClean="0">
                <a:solidFill>
                  <a:schemeClr val="tx1"/>
                </a:solidFill>
              </a:rPr>
              <a:t>Statement </a:t>
            </a:r>
            <a:r>
              <a:rPr lang="en-GB" sz="2800" b="0" dirty="0">
                <a:solidFill>
                  <a:schemeClr val="tx1"/>
                </a:solidFill>
              </a:rPr>
              <a:t>of </a:t>
            </a:r>
            <a:r>
              <a:rPr lang="en-GB" sz="2800" b="0" dirty="0" smtClean="0">
                <a:solidFill>
                  <a:schemeClr val="tx1"/>
                </a:solidFill>
              </a:rPr>
              <a:t>Financial </a:t>
            </a:r>
            <a:r>
              <a:rPr lang="en-GB" sz="2800" b="0" dirty="0">
                <a:solidFill>
                  <a:schemeClr val="tx1"/>
                </a:solidFill>
              </a:rPr>
              <a:t>A</a:t>
            </a:r>
            <a:r>
              <a:rPr lang="en-GB" sz="2800" b="0" dirty="0" smtClean="0">
                <a:solidFill>
                  <a:schemeClr val="tx1"/>
                </a:solidFill>
              </a:rPr>
              <a:t>ctivities </a:t>
            </a:r>
            <a:r>
              <a:rPr lang="en-GB" sz="2800" b="0" dirty="0">
                <a:solidFill>
                  <a:schemeClr val="tx1"/>
                </a:solidFill>
              </a:rPr>
              <a:t>(SoFA) when a transaction or other event results in an increase in the charity’s assets or a reduction in its liabilities. </a:t>
            </a:r>
            <a:endParaRPr lang="en-GB" sz="2800" b="0" dirty="0" smtClean="0">
              <a:solidFill>
                <a:schemeClr val="tx1"/>
              </a:solidFill>
            </a:endParaRPr>
          </a:p>
        </p:txBody>
      </p:sp>
    </p:spTree>
    <p:extLst>
      <p:ext uri="{BB962C8B-B14F-4D97-AF65-F5344CB8AC3E}">
        <p14:creationId xmlns:p14="http://schemas.microsoft.com/office/powerpoint/2010/main" val="3413228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Income Recognition</a:t>
            </a:r>
            <a:endParaRPr lang="en-GB" dirty="0"/>
          </a:p>
        </p:txBody>
      </p:sp>
      <p:sp>
        <p:nvSpPr>
          <p:cNvPr id="3" name="Content Placeholder 2"/>
          <p:cNvSpPr>
            <a:spLocks noGrp="1"/>
          </p:cNvSpPr>
          <p:nvPr>
            <p:ph idx="1"/>
          </p:nvPr>
        </p:nvSpPr>
        <p:spPr/>
        <p:txBody>
          <a:bodyPr>
            <a:normAutofit/>
          </a:bodyPr>
          <a:lstStyle/>
          <a:p>
            <a:r>
              <a:rPr lang="en-GB" b="0" dirty="0" smtClean="0">
                <a:solidFill>
                  <a:schemeClr val="tx1"/>
                </a:solidFill>
              </a:rPr>
              <a:t>Income </a:t>
            </a:r>
            <a:r>
              <a:rPr lang="en-GB" b="0" dirty="0">
                <a:solidFill>
                  <a:schemeClr val="tx1"/>
                </a:solidFill>
              </a:rPr>
              <a:t>must only be recognised in the accounts of a charity when all of the following criteria are met: </a:t>
            </a:r>
            <a:endParaRPr lang="en-GB" b="0" dirty="0" smtClean="0">
              <a:solidFill>
                <a:schemeClr val="tx1"/>
              </a:solidFill>
            </a:endParaRPr>
          </a:p>
          <a:p>
            <a:endParaRPr lang="en-GB" sz="800" dirty="0"/>
          </a:p>
          <a:p>
            <a:pPr lvl="1"/>
            <a:r>
              <a:rPr lang="en-GB" dirty="0" smtClean="0">
                <a:solidFill>
                  <a:srgbClr val="0AA745"/>
                </a:solidFill>
              </a:rPr>
              <a:t>Entitlement</a:t>
            </a:r>
            <a:r>
              <a:rPr lang="en-GB" dirty="0" smtClean="0"/>
              <a:t> </a:t>
            </a:r>
            <a:r>
              <a:rPr lang="en-GB" dirty="0"/>
              <a:t>– control over the rights or other access to the economic benefit has passed to the charity. </a:t>
            </a:r>
            <a:endParaRPr lang="en-GB" dirty="0" smtClean="0"/>
          </a:p>
          <a:p>
            <a:pPr lvl="1"/>
            <a:endParaRPr lang="en-GB" sz="800" dirty="0" smtClean="0"/>
          </a:p>
          <a:p>
            <a:pPr lvl="1"/>
            <a:r>
              <a:rPr lang="en-GB" dirty="0">
                <a:solidFill>
                  <a:srgbClr val="0AA745"/>
                </a:solidFill>
              </a:rPr>
              <a:t>Probable</a:t>
            </a:r>
            <a:r>
              <a:rPr lang="en-GB" dirty="0" smtClean="0"/>
              <a:t> </a:t>
            </a:r>
            <a:r>
              <a:rPr lang="en-GB" dirty="0"/>
              <a:t>– it is more likely than not that the economic benefits </a:t>
            </a:r>
            <a:r>
              <a:rPr lang="en-GB" dirty="0" smtClean="0"/>
              <a:t>will </a:t>
            </a:r>
            <a:r>
              <a:rPr lang="en-GB" dirty="0"/>
              <a:t>flow to the charity. </a:t>
            </a:r>
            <a:endParaRPr lang="en-GB" dirty="0" smtClean="0"/>
          </a:p>
          <a:p>
            <a:pPr lvl="1"/>
            <a:endParaRPr lang="en-GB" sz="800" dirty="0" smtClean="0"/>
          </a:p>
          <a:p>
            <a:pPr lvl="1"/>
            <a:r>
              <a:rPr lang="en-GB" dirty="0">
                <a:solidFill>
                  <a:srgbClr val="0AA745"/>
                </a:solidFill>
              </a:rPr>
              <a:t>Measurement</a:t>
            </a:r>
            <a:r>
              <a:rPr lang="en-GB" dirty="0" smtClean="0"/>
              <a:t> </a:t>
            </a:r>
            <a:r>
              <a:rPr lang="en-GB" dirty="0"/>
              <a:t>– the monetary value or amount of the income </a:t>
            </a:r>
            <a:r>
              <a:rPr lang="en-GB" dirty="0" smtClean="0"/>
              <a:t>or costs can </a:t>
            </a:r>
            <a:r>
              <a:rPr lang="en-GB" dirty="0"/>
              <a:t>be measured </a:t>
            </a:r>
            <a:r>
              <a:rPr lang="en-GB" dirty="0" smtClean="0"/>
              <a:t>reliably.</a:t>
            </a:r>
            <a:endParaRPr lang="en-GB" dirty="0"/>
          </a:p>
        </p:txBody>
      </p:sp>
    </p:spTree>
    <p:extLst>
      <p:ext uri="{BB962C8B-B14F-4D97-AF65-F5344CB8AC3E}">
        <p14:creationId xmlns:p14="http://schemas.microsoft.com/office/powerpoint/2010/main" val="4100229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70049703"/>
              </p:ext>
            </p:extLst>
          </p:nvPr>
        </p:nvGraphicFramePr>
        <p:xfrm>
          <a:off x="797390" y="1913467"/>
          <a:ext cx="7838610" cy="40358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en-GB" dirty="0" smtClean="0"/>
              <a:t>Income Recognition Legacies</a:t>
            </a:r>
            <a:endParaRPr lang="en-GB" dirty="0"/>
          </a:p>
        </p:txBody>
      </p:sp>
    </p:spTree>
    <p:extLst>
      <p:ext uri="{BB962C8B-B14F-4D97-AF65-F5344CB8AC3E}">
        <p14:creationId xmlns:p14="http://schemas.microsoft.com/office/powerpoint/2010/main" val="304911635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GB" b="0" dirty="0">
                <a:solidFill>
                  <a:schemeClr val="tx1"/>
                </a:solidFill>
              </a:rPr>
              <a:t>Payment is received or notified </a:t>
            </a:r>
            <a:r>
              <a:rPr lang="en-GB" b="0" dirty="0" smtClean="0">
                <a:solidFill>
                  <a:schemeClr val="tx1"/>
                </a:solidFill>
              </a:rPr>
              <a:t>after </a:t>
            </a:r>
            <a:r>
              <a:rPr lang="en-GB" b="0" dirty="0">
                <a:solidFill>
                  <a:schemeClr val="tx1"/>
                </a:solidFill>
              </a:rPr>
              <a:t>the reporting date and before </a:t>
            </a:r>
            <a:r>
              <a:rPr lang="en-GB" b="0" dirty="0" smtClean="0">
                <a:solidFill>
                  <a:schemeClr val="tx1"/>
                </a:solidFill>
              </a:rPr>
              <a:t>accounts </a:t>
            </a:r>
            <a:r>
              <a:rPr lang="en-GB" b="0" dirty="0">
                <a:solidFill>
                  <a:schemeClr val="tx1"/>
                </a:solidFill>
              </a:rPr>
              <a:t>are authorised </a:t>
            </a:r>
            <a:r>
              <a:rPr lang="en-GB" b="0" dirty="0" smtClean="0">
                <a:solidFill>
                  <a:schemeClr val="tx1"/>
                </a:solidFill>
              </a:rPr>
              <a:t>but payment was agreed </a:t>
            </a:r>
            <a:r>
              <a:rPr lang="en-GB" b="0" dirty="0">
                <a:solidFill>
                  <a:schemeClr val="tx1"/>
                </a:solidFill>
              </a:rPr>
              <a:t>by the executors prior to the end </a:t>
            </a:r>
            <a:r>
              <a:rPr lang="en-GB" b="0" dirty="0" smtClean="0">
                <a:solidFill>
                  <a:schemeClr val="tx1"/>
                </a:solidFill>
              </a:rPr>
              <a:t>of the </a:t>
            </a:r>
            <a:r>
              <a:rPr lang="en-GB" b="0" dirty="0">
                <a:solidFill>
                  <a:schemeClr val="tx1"/>
                </a:solidFill>
              </a:rPr>
              <a:t>reporting </a:t>
            </a:r>
            <a:r>
              <a:rPr lang="en-GB" b="0" dirty="0" smtClean="0">
                <a:solidFill>
                  <a:schemeClr val="tx1"/>
                </a:solidFill>
              </a:rPr>
              <a:t>period, then treat </a:t>
            </a:r>
            <a:r>
              <a:rPr lang="en-GB" b="0" dirty="0">
                <a:solidFill>
                  <a:schemeClr val="tx1"/>
                </a:solidFill>
              </a:rPr>
              <a:t>as </a:t>
            </a:r>
            <a:r>
              <a:rPr lang="en-GB" b="0" dirty="0" smtClean="0">
                <a:solidFill>
                  <a:srgbClr val="00AB4E"/>
                </a:solidFill>
              </a:rPr>
              <a:t>adjusting event </a:t>
            </a:r>
            <a:r>
              <a:rPr lang="en-GB" b="0" dirty="0">
                <a:solidFill>
                  <a:schemeClr val="tx1"/>
                </a:solidFill>
              </a:rPr>
              <a:t>and </a:t>
            </a:r>
            <a:r>
              <a:rPr lang="en-GB" b="0" dirty="0" smtClean="0">
                <a:solidFill>
                  <a:schemeClr val="tx1"/>
                </a:solidFill>
              </a:rPr>
              <a:t>accrue it </a:t>
            </a:r>
            <a:r>
              <a:rPr lang="en-GB" b="0" dirty="0">
                <a:solidFill>
                  <a:schemeClr val="tx1"/>
                </a:solidFill>
              </a:rPr>
              <a:t>as income</a:t>
            </a:r>
            <a:r>
              <a:rPr lang="en-GB" b="0" dirty="0" smtClean="0">
                <a:solidFill>
                  <a:schemeClr val="tx1"/>
                </a:solidFill>
              </a:rPr>
              <a:t>. Always use </a:t>
            </a:r>
            <a:r>
              <a:rPr lang="en-GB" b="0" dirty="0" smtClean="0">
                <a:solidFill>
                  <a:srgbClr val="00AB4E"/>
                </a:solidFill>
              </a:rPr>
              <a:t>fair value</a:t>
            </a:r>
          </a:p>
          <a:p>
            <a:endParaRPr lang="en-GB" sz="1000" b="0" dirty="0" smtClean="0">
              <a:solidFill>
                <a:srgbClr val="00AB4E"/>
              </a:solidFill>
            </a:endParaRPr>
          </a:p>
          <a:p>
            <a:r>
              <a:rPr lang="en-GB" b="0" dirty="0">
                <a:solidFill>
                  <a:schemeClr val="tx1"/>
                </a:solidFill>
              </a:rPr>
              <a:t>If charity has entitlement but the </a:t>
            </a:r>
            <a:r>
              <a:rPr lang="en-GB" b="0" i="1" dirty="0" smtClean="0">
                <a:solidFill>
                  <a:srgbClr val="0AA745"/>
                </a:solidFill>
              </a:rPr>
              <a:t>amount</a:t>
            </a:r>
            <a:r>
              <a:rPr lang="en-GB" b="0" dirty="0" smtClean="0"/>
              <a:t> </a:t>
            </a:r>
            <a:r>
              <a:rPr lang="en-GB" b="0" dirty="0">
                <a:solidFill>
                  <a:schemeClr val="tx1"/>
                </a:solidFill>
              </a:rPr>
              <a:t>is uncertain then disclose as a</a:t>
            </a:r>
            <a:r>
              <a:rPr lang="en-GB" b="0" dirty="0"/>
              <a:t> </a:t>
            </a:r>
            <a:r>
              <a:rPr lang="en-GB" b="0" dirty="0" smtClean="0">
                <a:solidFill>
                  <a:srgbClr val="00AB4E"/>
                </a:solidFill>
              </a:rPr>
              <a:t>contingent asset</a:t>
            </a:r>
          </a:p>
          <a:p>
            <a:endParaRPr lang="en-GB" sz="1000" b="0" dirty="0" smtClean="0"/>
          </a:p>
          <a:p>
            <a:r>
              <a:rPr lang="en-GB" b="0" dirty="0" smtClean="0">
                <a:solidFill>
                  <a:srgbClr val="00AB4E"/>
                </a:solidFill>
              </a:rPr>
              <a:t>Large</a:t>
            </a:r>
            <a:r>
              <a:rPr lang="en-GB" b="0" dirty="0" smtClean="0"/>
              <a:t> </a:t>
            </a:r>
            <a:r>
              <a:rPr lang="en-GB" b="0" dirty="0" smtClean="0">
                <a:solidFill>
                  <a:schemeClr val="tx1"/>
                </a:solidFill>
              </a:rPr>
              <a:t>charities may use a </a:t>
            </a:r>
            <a:r>
              <a:rPr lang="en-GB" b="0" dirty="0" smtClean="0">
                <a:solidFill>
                  <a:srgbClr val="00AB4E"/>
                </a:solidFill>
              </a:rPr>
              <a:t>portfolio</a:t>
            </a:r>
            <a:r>
              <a:rPr lang="en-GB" b="0" dirty="0" smtClean="0"/>
              <a:t> </a:t>
            </a:r>
            <a:r>
              <a:rPr lang="en-GB" b="0" dirty="0" smtClean="0">
                <a:solidFill>
                  <a:schemeClr val="tx1"/>
                </a:solidFill>
              </a:rPr>
              <a:t>approach</a:t>
            </a:r>
          </a:p>
          <a:p>
            <a:endParaRPr lang="en-GB" sz="1000" b="0" dirty="0" smtClean="0"/>
          </a:p>
          <a:p>
            <a:r>
              <a:rPr lang="en-GB" b="0" dirty="0" smtClean="0">
                <a:solidFill>
                  <a:schemeClr val="tx1"/>
                </a:solidFill>
              </a:rPr>
              <a:t>If to </a:t>
            </a:r>
            <a:r>
              <a:rPr lang="en-GB" b="0" dirty="0">
                <a:solidFill>
                  <a:schemeClr val="tx1"/>
                </a:solidFill>
              </a:rPr>
              <a:t>be received </a:t>
            </a:r>
            <a:r>
              <a:rPr lang="en-GB" b="0" dirty="0" smtClean="0">
                <a:solidFill>
                  <a:schemeClr val="tx1"/>
                </a:solidFill>
              </a:rPr>
              <a:t>&gt; 12 </a:t>
            </a:r>
            <a:r>
              <a:rPr lang="en-GB" b="0" dirty="0">
                <a:solidFill>
                  <a:schemeClr val="tx1"/>
                </a:solidFill>
              </a:rPr>
              <a:t>months from the reporting date then </a:t>
            </a:r>
            <a:r>
              <a:rPr lang="en-GB" b="0" dirty="0" smtClean="0">
                <a:solidFill>
                  <a:srgbClr val="00AB4E"/>
                </a:solidFill>
              </a:rPr>
              <a:t>discounting </a:t>
            </a:r>
            <a:r>
              <a:rPr lang="en-GB" b="0" dirty="0" smtClean="0">
                <a:solidFill>
                  <a:schemeClr val="tx1"/>
                </a:solidFill>
              </a:rPr>
              <a:t>can </a:t>
            </a:r>
            <a:r>
              <a:rPr lang="en-GB" b="0" dirty="0">
                <a:solidFill>
                  <a:schemeClr val="tx1"/>
                </a:solidFill>
              </a:rPr>
              <a:t>be used but </a:t>
            </a:r>
            <a:r>
              <a:rPr lang="en-GB" b="0" dirty="0" smtClean="0">
                <a:solidFill>
                  <a:schemeClr val="tx1"/>
                </a:solidFill>
              </a:rPr>
              <a:t>unwind against </a:t>
            </a:r>
            <a:r>
              <a:rPr lang="en-GB" b="0" dirty="0">
                <a:solidFill>
                  <a:schemeClr val="tx1"/>
                </a:solidFill>
              </a:rPr>
              <a:t>legacy </a:t>
            </a:r>
            <a:r>
              <a:rPr lang="en-GB" b="0" dirty="0" smtClean="0">
                <a:solidFill>
                  <a:schemeClr val="tx1"/>
                </a:solidFill>
              </a:rPr>
              <a:t>income.</a:t>
            </a:r>
          </a:p>
          <a:p>
            <a:endParaRPr lang="en-GB" sz="900" b="0" dirty="0"/>
          </a:p>
          <a:p>
            <a:r>
              <a:rPr lang="en-GB" b="0" dirty="0" smtClean="0">
                <a:solidFill>
                  <a:schemeClr val="tx1"/>
                </a:solidFill>
              </a:rPr>
              <a:t>If </a:t>
            </a:r>
            <a:r>
              <a:rPr lang="en-GB" b="0" dirty="0">
                <a:solidFill>
                  <a:schemeClr val="tx1"/>
                </a:solidFill>
              </a:rPr>
              <a:t>there is </a:t>
            </a:r>
            <a:r>
              <a:rPr lang="en-GB" b="0" dirty="0" smtClean="0">
                <a:solidFill>
                  <a:srgbClr val="00AB4E"/>
                </a:solidFill>
              </a:rPr>
              <a:t>impairment</a:t>
            </a:r>
            <a:r>
              <a:rPr lang="en-GB" b="0" dirty="0" smtClean="0"/>
              <a:t> </a:t>
            </a:r>
            <a:r>
              <a:rPr lang="en-GB" b="0" dirty="0">
                <a:solidFill>
                  <a:schemeClr val="tx1"/>
                </a:solidFill>
              </a:rPr>
              <a:t>then make the adjustment between income (not expenditure) and debtors.</a:t>
            </a:r>
          </a:p>
          <a:p>
            <a:endParaRPr lang="en-GB" dirty="0"/>
          </a:p>
          <a:p>
            <a:endParaRPr lang="en-GB" dirty="0"/>
          </a:p>
          <a:p>
            <a:endParaRPr lang="en-GB" dirty="0" smtClean="0"/>
          </a:p>
        </p:txBody>
      </p:sp>
      <p:sp>
        <p:nvSpPr>
          <p:cNvPr id="3" name="Title 2"/>
          <p:cNvSpPr>
            <a:spLocks noGrp="1"/>
          </p:cNvSpPr>
          <p:nvPr>
            <p:ph type="title"/>
          </p:nvPr>
        </p:nvSpPr>
        <p:spPr/>
        <p:txBody>
          <a:bodyPr/>
          <a:lstStyle/>
          <a:p>
            <a:r>
              <a:rPr lang="en-GB" dirty="0" smtClean="0"/>
              <a:t>Income Recognition : Legacies (cont).</a:t>
            </a:r>
            <a:endParaRPr lang="en-GB" dirty="0"/>
          </a:p>
        </p:txBody>
      </p:sp>
    </p:spTree>
    <p:extLst>
      <p:ext uri="{BB962C8B-B14F-4D97-AF65-F5344CB8AC3E}">
        <p14:creationId xmlns:p14="http://schemas.microsoft.com/office/powerpoint/2010/main" val="1548777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Some differences between </a:t>
            </a:r>
            <a:br>
              <a:rPr lang="en-GB" dirty="0"/>
            </a:br>
            <a:r>
              <a:rPr lang="en-GB" dirty="0"/>
              <a:t>FRS102 and FRSSE</a:t>
            </a:r>
          </a:p>
        </p:txBody>
      </p:sp>
      <p:sp>
        <p:nvSpPr>
          <p:cNvPr id="3" name="Content Placeholder 2"/>
          <p:cNvSpPr>
            <a:spLocks noGrp="1"/>
          </p:cNvSpPr>
          <p:nvPr>
            <p:ph idx="1"/>
          </p:nvPr>
        </p:nvSpPr>
        <p:spPr/>
        <p:txBody>
          <a:bodyPr>
            <a:normAutofit fontScale="92500" lnSpcReduction="20000"/>
          </a:bodyPr>
          <a:lstStyle/>
          <a:p>
            <a:pPr marL="342900" indent="-342900">
              <a:buFont typeface="Arial" panose="020B0604020202020204" pitchFamily="34" charset="0"/>
              <a:buChar char="•"/>
            </a:pPr>
            <a:r>
              <a:rPr lang="en-GB" b="0" dirty="0" smtClean="0">
                <a:solidFill>
                  <a:schemeClr val="tx1"/>
                </a:solidFill>
              </a:rPr>
              <a:t>FRS102 does not permit changes to Investment Property values to be taken to reserves.</a:t>
            </a:r>
          </a:p>
          <a:p>
            <a:pPr marL="342900" indent="-342900">
              <a:buFont typeface="Arial" panose="020B0604020202020204" pitchFamily="34" charset="0"/>
              <a:buChar char="•"/>
            </a:pPr>
            <a:r>
              <a:rPr lang="en-GB" b="0" dirty="0" smtClean="0">
                <a:solidFill>
                  <a:schemeClr val="tx1"/>
                </a:solidFill>
              </a:rPr>
              <a:t>FRS102 has no 90% benchmark on finance leases</a:t>
            </a:r>
          </a:p>
          <a:p>
            <a:pPr marL="342900" indent="-342900">
              <a:buFont typeface="Arial" panose="020B0604020202020204" pitchFamily="34" charset="0"/>
              <a:buChar char="•"/>
            </a:pPr>
            <a:r>
              <a:rPr lang="en-GB" b="0" dirty="0" smtClean="0">
                <a:solidFill>
                  <a:schemeClr val="tx1"/>
                </a:solidFill>
              </a:rPr>
              <a:t>FRS102 does not require names of Related parties but does require specific aggregate information</a:t>
            </a:r>
          </a:p>
          <a:p>
            <a:pPr marL="342900" indent="-342900">
              <a:buFont typeface="Arial" panose="020B0604020202020204" pitchFamily="34" charset="0"/>
              <a:buChar char="•"/>
            </a:pPr>
            <a:r>
              <a:rPr lang="en-GB" b="0" dirty="0" smtClean="0">
                <a:solidFill>
                  <a:schemeClr val="tx1"/>
                </a:solidFill>
              </a:rPr>
              <a:t>FRS102 has a mandatory accrual on employee benefits</a:t>
            </a:r>
          </a:p>
          <a:p>
            <a:pPr marL="342900" indent="-342900">
              <a:buFont typeface="Arial" panose="020B0604020202020204" pitchFamily="34" charset="0"/>
              <a:buChar char="•"/>
            </a:pPr>
            <a:r>
              <a:rPr lang="en-GB" b="0" dirty="0" smtClean="0">
                <a:solidFill>
                  <a:schemeClr val="tx1"/>
                </a:solidFill>
              </a:rPr>
              <a:t>FRS102 has a widespread use of “Fair value” – could be onerous on financial instruments</a:t>
            </a:r>
          </a:p>
          <a:p>
            <a:pPr marL="342900" indent="-342900">
              <a:buFont typeface="Arial" panose="020B0604020202020204" pitchFamily="34" charset="0"/>
              <a:buChar char="•"/>
            </a:pPr>
            <a:r>
              <a:rPr lang="en-GB" b="0" dirty="0" smtClean="0">
                <a:solidFill>
                  <a:schemeClr val="tx1"/>
                </a:solidFill>
              </a:rPr>
              <a:t>FRS102 assumes a maximum 5 year life on intangible assets</a:t>
            </a:r>
          </a:p>
          <a:p>
            <a:pPr marL="342900" indent="-342900">
              <a:buFont typeface="Arial" panose="020B0604020202020204" pitchFamily="34" charset="0"/>
              <a:buChar char="•"/>
            </a:pPr>
            <a:r>
              <a:rPr lang="en-GB" b="0" dirty="0" smtClean="0">
                <a:solidFill>
                  <a:schemeClr val="tx1"/>
                </a:solidFill>
              </a:rPr>
              <a:t>FRS102 has mandatory cash flow statements</a:t>
            </a:r>
          </a:p>
          <a:p>
            <a:pPr marL="342900" indent="-342900">
              <a:buFont typeface="Arial" panose="020B0604020202020204" pitchFamily="34" charset="0"/>
              <a:buChar char="•"/>
            </a:pPr>
            <a:r>
              <a:rPr lang="en-GB" b="0" dirty="0" smtClean="0">
                <a:solidFill>
                  <a:schemeClr val="tx1"/>
                </a:solidFill>
              </a:rPr>
              <a:t>FRS102 covers more areas…..</a:t>
            </a:r>
            <a:endParaRPr lang="en-GB" b="0" dirty="0">
              <a:solidFill>
                <a:schemeClr val="tx1"/>
              </a:solidFill>
            </a:endParaRPr>
          </a:p>
        </p:txBody>
      </p:sp>
    </p:spTree>
    <p:extLst>
      <p:ext uri="{BB962C8B-B14F-4D97-AF65-F5344CB8AC3E}">
        <p14:creationId xmlns:p14="http://schemas.microsoft.com/office/powerpoint/2010/main" val="119461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altLang="en-US" dirty="0" smtClean="0"/>
              <a:t/>
            </a:r>
            <a:br>
              <a:rPr lang="en-GB" altLang="en-US" dirty="0" smtClean="0"/>
            </a:br>
            <a:r>
              <a:rPr lang="en-GB" altLang="en-US" dirty="0" smtClean="0"/>
              <a:t>New </a:t>
            </a:r>
            <a:r>
              <a:rPr lang="en-GB" altLang="en-US" dirty="0"/>
              <a:t>Charity </a:t>
            </a:r>
            <a:r>
              <a:rPr lang="en-GB" altLang="en-US" dirty="0" err="1"/>
              <a:t>SoRPs</a:t>
            </a:r>
            <a:r>
              <a:rPr lang="en-GB" altLang="en-US" dirty="0"/>
              <a:t/>
            </a:r>
            <a:br>
              <a:rPr lang="en-GB" altLang="en-US" dirty="0"/>
            </a:br>
            <a:r>
              <a:rPr lang="en-GB" altLang="en-US" dirty="0"/>
              <a:t>Practical Outworking</a:t>
            </a:r>
            <a:br>
              <a:rPr lang="en-GB" altLang="en-US" dirty="0"/>
            </a:br>
            <a:endParaRPr lang="en-GB" dirty="0"/>
          </a:p>
        </p:txBody>
      </p:sp>
      <p:sp>
        <p:nvSpPr>
          <p:cNvPr id="2" name="Subtitle 1"/>
          <p:cNvSpPr>
            <a:spLocks noGrp="1"/>
          </p:cNvSpPr>
          <p:nvPr>
            <p:ph type="subTitle" idx="1"/>
          </p:nvPr>
        </p:nvSpPr>
        <p:spPr/>
        <p:txBody>
          <a:bodyPr/>
          <a:lstStyle/>
          <a:p>
            <a:r>
              <a:rPr lang="en-GB" dirty="0"/>
              <a:t>	</a:t>
            </a:r>
          </a:p>
        </p:txBody>
      </p:sp>
      <p:sp>
        <p:nvSpPr>
          <p:cNvPr id="4" name="Folded Corner 3"/>
          <p:cNvSpPr/>
          <p:nvPr/>
        </p:nvSpPr>
        <p:spPr>
          <a:xfrm>
            <a:off x="9151782" y="0"/>
            <a:ext cx="2880000" cy="2880000"/>
          </a:xfrm>
          <a:prstGeom prst="foldedCorner">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300"/>
              </a:spcAft>
            </a:pPr>
            <a:r>
              <a:rPr lang="en-GB" sz="1600" b="1" dirty="0" smtClean="0">
                <a:solidFill>
                  <a:schemeClr val="tx1"/>
                </a:solidFill>
              </a:rPr>
              <a:t>Title slide white</a:t>
            </a:r>
          </a:p>
          <a:p>
            <a:pPr marL="171450" indent="-171450">
              <a:spcAft>
                <a:spcPts val="300"/>
              </a:spcAft>
              <a:buFont typeface="Arial" panose="020B0604020202020204" pitchFamily="34" charset="0"/>
              <a:buChar char="•"/>
            </a:pPr>
            <a:r>
              <a:rPr lang="en-GB" sz="1600" dirty="0" smtClean="0">
                <a:solidFill>
                  <a:schemeClr val="tx1"/>
                </a:solidFill>
              </a:rPr>
              <a:t>There are two cover slide options. Delete the one you don’t want.</a:t>
            </a:r>
          </a:p>
          <a:p>
            <a:pPr marL="171450" indent="-171450">
              <a:spcAft>
                <a:spcPts val="300"/>
              </a:spcAft>
              <a:buFont typeface="Arial" panose="020B0604020202020204" pitchFamily="34" charset="0"/>
              <a:buChar char="•"/>
            </a:pPr>
            <a:r>
              <a:rPr lang="en-GB" sz="1600" dirty="0" smtClean="0">
                <a:solidFill>
                  <a:schemeClr val="tx1"/>
                </a:solidFill>
              </a:rPr>
              <a:t>The green title slide is better for onscreen presentations. </a:t>
            </a:r>
          </a:p>
          <a:p>
            <a:pPr marL="171450" indent="-171450">
              <a:spcAft>
                <a:spcPts val="300"/>
              </a:spcAft>
              <a:buFont typeface="Arial" panose="020B0604020202020204" pitchFamily="34" charset="0"/>
              <a:buChar char="•"/>
            </a:pPr>
            <a:r>
              <a:rPr lang="en-GB" sz="1600" dirty="0" smtClean="0">
                <a:solidFill>
                  <a:schemeClr val="tx1"/>
                </a:solidFill>
              </a:rPr>
              <a:t>The white title slide is more environmentally friendly for printed presentations.</a:t>
            </a:r>
          </a:p>
        </p:txBody>
      </p:sp>
    </p:spTree>
    <p:extLst>
      <p:ext uri="{BB962C8B-B14F-4D97-AF65-F5344CB8AC3E}">
        <p14:creationId xmlns:p14="http://schemas.microsoft.com/office/powerpoint/2010/main" val="1083758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0"/>
            <a:ext cx="6336704" cy="1556792"/>
          </a:xfrm>
        </p:spPr>
        <p:txBody>
          <a:bodyPr>
            <a:normAutofit/>
          </a:bodyPr>
          <a:lstStyle/>
          <a:p>
            <a:r>
              <a:rPr lang="en-GB" dirty="0" smtClean="0"/>
              <a:t>No early adoption of FRS 102 for charities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23639382"/>
              </p:ext>
            </p:extLst>
          </p:nvPr>
        </p:nvGraphicFramePr>
        <p:xfrm>
          <a:off x="611560" y="1628800"/>
          <a:ext cx="8280920"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56144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785799172"/>
              </p:ext>
            </p:extLst>
          </p:nvPr>
        </p:nvGraphicFramePr>
        <p:xfrm>
          <a:off x="797390" y="1913467"/>
          <a:ext cx="7838610" cy="40358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en-GB" dirty="0" smtClean="0"/>
              <a:t>Possible adjustments on </a:t>
            </a:r>
            <a:br>
              <a:rPr lang="en-GB" dirty="0" smtClean="0"/>
            </a:br>
            <a:r>
              <a:rPr lang="en-GB" dirty="0" smtClean="0"/>
              <a:t>transition to FRS102 </a:t>
            </a:r>
            <a:endParaRPr lang="en-GB" dirty="0"/>
          </a:p>
        </p:txBody>
      </p:sp>
    </p:spTree>
    <p:extLst>
      <p:ext uri="{BB962C8B-B14F-4D97-AF65-F5344CB8AC3E}">
        <p14:creationId xmlns:p14="http://schemas.microsoft.com/office/powerpoint/2010/main" val="243602192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342900" indent="-342900">
              <a:buFont typeface="Arial" panose="020B0604020202020204" pitchFamily="34" charset="0"/>
              <a:buChar char="•"/>
            </a:pPr>
            <a:r>
              <a:rPr lang="en-GB" b="0" dirty="0" smtClean="0">
                <a:solidFill>
                  <a:schemeClr val="tx1"/>
                </a:solidFill>
              </a:rPr>
              <a:t>Income (almost) virtually certain</a:t>
            </a:r>
          </a:p>
          <a:p>
            <a:pPr marL="342900" indent="-342900">
              <a:buFont typeface="Arial" panose="020B0604020202020204" pitchFamily="34" charset="0"/>
              <a:buChar char="•"/>
            </a:pPr>
            <a:r>
              <a:rPr lang="en-GB" b="0" dirty="0" smtClean="0">
                <a:solidFill>
                  <a:schemeClr val="tx1"/>
                </a:solidFill>
              </a:rPr>
              <a:t>Paid Annual Leave accrual</a:t>
            </a:r>
          </a:p>
          <a:p>
            <a:pPr marL="342900" indent="-342900">
              <a:buFont typeface="Arial" panose="020B0604020202020204" pitchFamily="34" charset="0"/>
              <a:buChar char="•"/>
            </a:pPr>
            <a:r>
              <a:rPr lang="en-GB" b="0" dirty="0" smtClean="0">
                <a:solidFill>
                  <a:schemeClr val="tx1"/>
                </a:solidFill>
              </a:rPr>
              <a:t>FRS102 treatment of defined benefit pension scheme</a:t>
            </a:r>
          </a:p>
          <a:p>
            <a:pPr marL="342900" indent="-342900">
              <a:buFont typeface="Arial" panose="020B0604020202020204" pitchFamily="34" charset="0"/>
              <a:buChar char="•"/>
            </a:pPr>
            <a:r>
              <a:rPr lang="en-GB" b="0" dirty="0" smtClean="0">
                <a:solidFill>
                  <a:schemeClr val="tx1"/>
                </a:solidFill>
              </a:rPr>
              <a:t>Goods for resale</a:t>
            </a:r>
          </a:p>
          <a:p>
            <a:pPr marL="342900" indent="-342900">
              <a:buFont typeface="Arial" panose="020B0604020202020204" pitchFamily="34" charset="0"/>
              <a:buChar char="•"/>
            </a:pPr>
            <a:r>
              <a:rPr lang="en-GB" b="0" dirty="0" smtClean="0">
                <a:solidFill>
                  <a:schemeClr val="tx1"/>
                </a:solidFill>
              </a:rPr>
              <a:t>Concessionary Loans at Fair Value</a:t>
            </a:r>
          </a:p>
          <a:p>
            <a:pPr marL="342900" indent="-342900">
              <a:buFont typeface="Arial" panose="020B0604020202020204" pitchFamily="34" charset="0"/>
              <a:buChar char="•"/>
            </a:pPr>
            <a:r>
              <a:rPr lang="en-GB" b="0" dirty="0" smtClean="0">
                <a:solidFill>
                  <a:schemeClr val="tx1"/>
                </a:solidFill>
              </a:rPr>
              <a:t>Other financial instruments</a:t>
            </a:r>
          </a:p>
          <a:p>
            <a:pPr marL="342900" indent="-342900">
              <a:buFont typeface="Arial" panose="020B0604020202020204" pitchFamily="34" charset="0"/>
              <a:buChar char="•"/>
            </a:pPr>
            <a:r>
              <a:rPr lang="en-GB" b="0" dirty="0" smtClean="0">
                <a:solidFill>
                  <a:schemeClr val="tx1"/>
                </a:solidFill>
              </a:rPr>
              <a:t>Extended credit on contracts</a:t>
            </a:r>
          </a:p>
          <a:p>
            <a:pPr marL="342900" indent="-342900">
              <a:buFont typeface="Arial" panose="020B0604020202020204" pitchFamily="34" charset="0"/>
              <a:buChar char="•"/>
            </a:pPr>
            <a:r>
              <a:rPr lang="en-GB" b="0" dirty="0" smtClean="0">
                <a:solidFill>
                  <a:schemeClr val="tx1"/>
                </a:solidFill>
              </a:rPr>
              <a:t>Cash flow data if required</a:t>
            </a:r>
          </a:p>
          <a:p>
            <a:endParaRPr lang="en-GB" dirty="0"/>
          </a:p>
          <a:p>
            <a:pPr marL="0" indent="0">
              <a:buNone/>
            </a:pPr>
            <a:r>
              <a:rPr lang="en-GB" dirty="0"/>
              <a:t> </a:t>
            </a:r>
            <a:r>
              <a:rPr lang="en-GB" dirty="0" smtClean="0">
                <a:solidFill>
                  <a:srgbClr val="00AB4E"/>
                </a:solidFill>
              </a:rPr>
              <a:t>……..require adjustment if FRS 102 adopted?!</a:t>
            </a:r>
          </a:p>
        </p:txBody>
      </p:sp>
      <p:sp>
        <p:nvSpPr>
          <p:cNvPr id="3" name="Title 2"/>
          <p:cNvSpPr>
            <a:spLocks noGrp="1"/>
          </p:cNvSpPr>
          <p:nvPr>
            <p:ph type="title"/>
          </p:nvPr>
        </p:nvSpPr>
        <p:spPr/>
        <p:txBody>
          <a:bodyPr>
            <a:normAutofit/>
          </a:bodyPr>
          <a:lstStyle/>
          <a:p>
            <a:r>
              <a:rPr lang="en-GB" sz="3200" dirty="0" smtClean="0"/>
              <a:t>Charities SoRP – Items most likely to be onerous for smaller charities….</a:t>
            </a:r>
            <a:endParaRPr lang="en-GB" sz="3200" dirty="0"/>
          </a:p>
        </p:txBody>
      </p:sp>
    </p:spTree>
    <p:extLst>
      <p:ext uri="{BB962C8B-B14F-4D97-AF65-F5344CB8AC3E}">
        <p14:creationId xmlns:p14="http://schemas.microsoft.com/office/powerpoint/2010/main" val="263493110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00466" y="1913467"/>
            <a:ext cx="7838610" cy="4035813"/>
          </a:xfrm>
        </p:spPr>
        <p:txBody>
          <a:bodyPr/>
          <a:lstStyle/>
          <a:p>
            <a:pPr marL="342900" indent="-342900">
              <a:buFont typeface="Arial" panose="020B0604020202020204" pitchFamily="34" charset="0"/>
              <a:buChar char="•"/>
            </a:pPr>
            <a:r>
              <a:rPr lang="en-GB" b="0" dirty="0" smtClean="0">
                <a:solidFill>
                  <a:schemeClr val="tx1"/>
                </a:solidFill>
              </a:rPr>
              <a:t>Restating assets</a:t>
            </a:r>
          </a:p>
          <a:p>
            <a:pPr marL="342900" indent="-342900">
              <a:buFont typeface="Arial" panose="020B0604020202020204" pitchFamily="34" charset="0"/>
              <a:buChar char="•"/>
            </a:pPr>
            <a:r>
              <a:rPr lang="en-GB" b="0" dirty="0" smtClean="0">
                <a:solidFill>
                  <a:schemeClr val="tx1"/>
                </a:solidFill>
              </a:rPr>
              <a:t>Fair value</a:t>
            </a:r>
          </a:p>
          <a:p>
            <a:pPr marL="342900" indent="-342900">
              <a:buFont typeface="Arial" panose="020B0604020202020204" pitchFamily="34" charset="0"/>
              <a:buChar char="•"/>
            </a:pPr>
            <a:r>
              <a:rPr lang="en-GB" b="0" dirty="0" smtClean="0">
                <a:solidFill>
                  <a:schemeClr val="tx1"/>
                </a:solidFill>
              </a:rPr>
              <a:t>Derivatives</a:t>
            </a:r>
          </a:p>
          <a:p>
            <a:pPr marL="342900" indent="-342900">
              <a:buFont typeface="Arial" panose="020B0604020202020204" pitchFamily="34" charset="0"/>
              <a:buChar char="•"/>
            </a:pPr>
            <a:r>
              <a:rPr lang="en-GB" b="0" dirty="0" smtClean="0">
                <a:solidFill>
                  <a:schemeClr val="tx1"/>
                </a:solidFill>
              </a:rPr>
              <a:t>Holiday pay</a:t>
            </a:r>
          </a:p>
          <a:p>
            <a:pPr marL="342900" indent="-342900">
              <a:buFont typeface="Arial" panose="020B0604020202020204" pitchFamily="34" charset="0"/>
              <a:buChar char="•"/>
            </a:pPr>
            <a:r>
              <a:rPr lang="en-GB" b="0" dirty="0" smtClean="0">
                <a:solidFill>
                  <a:schemeClr val="tx1"/>
                </a:solidFill>
              </a:rPr>
              <a:t>Pension Funds</a:t>
            </a:r>
          </a:p>
          <a:p>
            <a:pPr marL="342900" indent="-342900">
              <a:buFont typeface="Arial" panose="020B0604020202020204" pitchFamily="34" charset="0"/>
              <a:buChar char="•"/>
            </a:pPr>
            <a:r>
              <a:rPr lang="en-GB" b="0" dirty="0">
                <a:solidFill>
                  <a:schemeClr val="tx1"/>
                </a:solidFill>
              </a:rPr>
              <a:t>Government </a:t>
            </a:r>
            <a:r>
              <a:rPr lang="en-GB" b="0" dirty="0" smtClean="0">
                <a:solidFill>
                  <a:schemeClr val="tx1"/>
                </a:solidFill>
              </a:rPr>
              <a:t>Grants (new </a:t>
            </a:r>
            <a:r>
              <a:rPr lang="en-GB" b="0" dirty="0" err="1" smtClean="0">
                <a:solidFill>
                  <a:schemeClr val="tx1"/>
                </a:solidFill>
              </a:rPr>
              <a:t>SoRP</a:t>
            </a:r>
            <a:r>
              <a:rPr lang="en-GB" b="0" dirty="0" smtClean="0">
                <a:solidFill>
                  <a:schemeClr val="tx1"/>
                </a:solidFill>
              </a:rPr>
              <a:t>)</a:t>
            </a:r>
            <a:r>
              <a:rPr lang="en-GB" b="0" dirty="0">
                <a:solidFill>
                  <a:schemeClr val="tx1"/>
                </a:solidFill>
              </a:rPr>
              <a:t> </a:t>
            </a:r>
            <a:endParaRPr lang="en-GB" b="0" dirty="0" smtClean="0">
              <a:solidFill>
                <a:schemeClr val="tx1"/>
              </a:solidFill>
            </a:endParaRPr>
          </a:p>
          <a:p>
            <a:pPr marL="342900" indent="-342900">
              <a:buFont typeface="Arial" panose="020B0604020202020204" pitchFamily="34" charset="0"/>
              <a:buChar char="•"/>
            </a:pPr>
            <a:r>
              <a:rPr lang="en-GB" b="0" dirty="0" smtClean="0">
                <a:solidFill>
                  <a:schemeClr val="tx1"/>
                </a:solidFill>
              </a:rPr>
              <a:t>Staff </a:t>
            </a:r>
            <a:r>
              <a:rPr lang="en-GB" b="0" dirty="0">
                <a:solidFill>
                  <a:schemeClr val="tx1"/>
                </a:solidFill>
              </a:rPr>
              <a:t>Costs</a:t>
            </a:r>
          </a:p>
          <a:p>
            <a:pPr marL="342900" indent="-342900">
              <a:buFont typeface="Arial" panose="020B0604020202020204" pitchFamily="34" charset="0"/>
              <a:buChar char="•"/>
            </a:pPr>
            <a:r>
              <a:rPr lang="en-GB" b="0" dirty="0">
                <a:solidFill>
                  <a:schemeClr val="tx1"/>
                </a:solidFill>
              </a:rPr>
              <a:t>Trustee benefits</a:t>
            </a:r>
          </a:p>
          <a:p>
            <a:pPr marL="342900" indent="-342900">
              <a:buFont typeface="Arial" panose="020B0604020202020204" pitchFamily="34" charset="0"/>
              <a:buChar char="•"/>
            </a:pPr>
            <a:r>
              <a:rPr lang="en-GB" b="0" dirty="0" smtClean="0">
                <a:solidFill>
                  <a:schemeClr val="tx1"/>
                </a:solidFill>
              </a:rPr>
              <a:t>Reconciliations of Funds and Income</a:t>
            </a:r>
          </a:p>
          <a:p>
            <a:endParaRPr lang="en-GB" dirty="0" smtClean="0"/>
          </a:p>
          <a:p>
            <a:endParaRPr lang="en-GB" dirty="0"/>
          </a:p>
        </p:txBody>
      </p:sp>
      <p:sp>
        <p:nvSpPr>
          <p:cNvPr id="3" name="Title 2"/>
          <p:cNvSpPr>
            <a:spLocks noGrp="1"/>
          </p:cNvSpPr>
          <p:nvPr>
            <p:ph type="title"/>
          </p:nvPr>
        </p:nvSpPr>
        <p:spPr/>
        <p:txBody>
          <a:bodyPr>
            <a:normAutofit/>
          </a:bodyPr>
          <a:lstStyle/>
          <a:p>
            <a:r>
              <a:rPr lang="en-GB" dirty="0" smtClean="0"/>
              <a:t>Common items to consider when adopting FRS102</a:t>
            </a:r>
            <a:endParaRPr lang="en-GB" dirty="0"/>
          </a:p>
        </p:txBody>
      </p:sp>
    </p:spTree>
    <p:extLst>
      <p:ext uri="{BB962C8B-B14F-4D97-AF65-F5344CB8AC3E}">
        <p14:creationId xmlns:p14="http://schemas.microsoft.com/office/powerpoint/2010/main" val="268971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dirty="0" smtClean="0"/>
              <a:t>Why two SORPs?</a:t>
            </a:r>
          </a:p>
        </p:txBody>
      </p:sp>
      <p:sp>
        <p:nvSpPr>
          <p:cNvPr id="11267" name="Rectangle 3"/>
          <p:cNvSpPr>
            <a:spLocks noGrp="1" noChangeArrowheads="1"/>
          </p:cNvSpPr>
          <p:nvPr>
            <p:ph type="body" idx="1"/>
          </p:nvPr>
        </p:nvSpPr>
        <p:spPr>
          <a:xfrm>
            <a:off x="469900" y="1460128"/>
            <a:ext cx="8205788" cy="4802188"/>
          </a:xfrm>
        </p:spPr>
        <p:txBody>
          <a:bodyPr>
            <a:normAutofit fontScale="92500" lnSpcReduction="10000"/>
          </a:bodyPr>
          <a:lstStyle/>
          <a:p>
            <a:pPr eaLnBrk="1" hangingPunct="1">
              <a:defRPr/>
            </a:pPr>
            <a:endParaRPr lang="en-GB" dirty="0" smtClean="0"/>
          </a:p>
          <a:p>
            <a:pPr eaLnBrk="1" hangingPunct="1">
              <a:defRPr/>
            </a:pPr>
            <a:r>
              <a:rPr lang="en-GB" b="0" dirty="0" smtClean="0">
                <a:solidFill>
                  <a:schemeClr val="tx1"/>
                </a:solidFill>
              </a:rPr>
              <a:t>A </a:t>
            </a:r>
            <a:r>
              <a:rPr lang="en-GB" b="0" dirty="0">
                <a:solidFill>
                  <a:schemeClr val="tx1"/>
                </a:solidFill>
              </a:rPr>
              <a:t>separate FRS 102 SORP and a separate FRSSE SORP</a:t>
            </a:r>
          </a:p>
          <a:p>
            <a:pPr eaLnBrk="1" hangingPunct="1">
              <a:defRPr/>
            </a:pPr>
            <a:r>
              <a:rPr lang="en-GB" b="0" dirty="0" smtClean="0">
                <a:solidFill>
                  <a:schemeClr val="tx1"/>
                </a:solidFill>
              </a:rPr>
              <a:t>Trustees need to make the choice</a:t>
            </a:r>
          </a:p>
          <a:p>
            <a:pPr marL="0" indent="0" eaLnBrk="1" hangingPunct="1">
              <a:buNone/>
              <a:defRPr/>
            </a:pPr>
            <a:endParaRPr lang="en-GB" sz="1300" b="0" dirty="0" smtClean="0">
              <a:solidFill>
                <a:schemeClr val="tx1"/>
              </a:solidFill>
            </a:endParaRPr>
          </a:p>
          <a:p>
            <a:pPr eaLnBrk="1" hangingPunct="1">
              <a:defRPr/>
            </a:pPr>
            <a:r>
              <a:rPr lang="en-GB" b="0" dirty="0" smtClean="0">
                <a:solidFill>
                  <a:schemeClr val="tx1"/>
                </a:solidFill>
              </a:rPr>
              <a:t>Why two SORPs?  Because:</a:t>
            </a:r>
          </a:p>
          <a:p>
            <a:pPr marL="342900" lvl="1" indent="-342900" eaLnBrk="1" hangingPunct="1">
              <a:buFont typeface="Arial" panose="020B0604020202020204" pitchFamily="34" charset="0"/>
              <a:buChar char="•"/>
              <a:defRPr/>
            </a:pPr>
            <a:r>
              <a:rPr lang="en-GB" dirty="0" smtClean="0"/>
              <a:t>EU accounting Directive (mandatory from 2016) changes small company reporting and FRSSE</a:t>
            </a:r>
          </a:p>
          <a:p>
            <a:pPr marL="342900" lvl="1" indent="-342900" eaLnBrk="1" hangingPunct="1">
              <a:buFont typeface="Arial" panose="020B0604020202020204" pitchFamily="34" charset="0"/>
              <a:buChar char="•"/>
              <a:defRPr/>
            </a:pPr>
            <a:r>
              <a:rPr lang="en-GB" dirty="0" smtClean="0"/>
              <a:t>A new “FRSSE” framework needed in 2015-16</a:t>
            </a:r>
          </a:p>
          <a:p>
            <a:pPr marL="342900" lvl="1" indent="-342900" eaLnBrk="1" hangingPunct="1">
              <a:buFont typeface="Arial" panose="020B0604020202020204" pitchFamily="34" charset="0"/>
              <a:buChar char="•"/>
              <a:defRPr/>
            </a:pPr>
            <a:r>
              <a:rPr lang="en-GB" dirty="0" smtClean="0"/>
              <a:t>FRED59 published February 2015 small companies and other amendments</a:t>
            </a:r>
          </a:p>
          <a:p>
            <a:pPr marL="342900" lvl="1" indent="-342900" eaLnBrk="1" hangingPunct="1">
              <a:buFont typeface="Arial" panose="020B0604020202020204" pitchFamily="34" charset="0"/>
              <a:buChar char="•"/>
              <a:defRPr/>
            </a:pPr>
            <a:r>
              <a:rPr lang="en-GB" dirty="0" smtClean="0"/>
              <a:t>Two SORPs avoids disruption to FRS 102 users</a:t>
            </a:r>
          </a:p>
          <a:p>
            <a:pPr marL="342900" lvl="1" indent="-342900" eaLnBrk="1" hangingPunct="1">
              <a:buFont typeface="Arial" panose="020B0604020202020204" pitchFamily="34" charset="0"/>
              <a:buChar char="•"/>
              <a:defRPr/>
            </a:pPr>
            <a:r>
              <a:rPr lang="en-GB" dirty="0" smtClean="0"/>
              <a:t>Two SORPs simplifies the text of each and potentially addresses the needs of smaller charities</a:t>
            </a:r>
          </a:p>
          <a:p>
            <a:pPr marL="342900" lvl="1" indent="-342900" eaLnBrk="1" hangingPunct="1">
              <a:buFont typeface="Arial" panose="020B0604020202020204" pitchFamily="34" charset="0"/>
              <a:buChar char="•"/>
              <a:defRPr/>
            </a:pPr>
            <a:endParaRPr lang="en-GB" sz="1100" dirty="0" smtClean="0"/>
          </a:p>
          <a:p>
            <a:pPr>
              <a:defRPr/>
            </a:pPr>
            <a:r>
              <a:rPr lang="en-GB" b="0" dirty="0" smtClean="0">
                <a:solidFill>
                  <a:schemeClr val="tx1"/>
                </a:solidFill>
              </a:rPr>
              <a:t>Overtaken by events!?</a:t>
            </a:r>
          </a:p>
          <a:p>
            <a:pPr marL="457200" lvl="1" indent="0" eaLnBrk="1" hangingPunct="1">
              <a:buNone/>
              <a:defRPr/>
            </a:pPr>
            <a:endParaRPr lang="en-GB" dirty="0" smtClean="0"/>
          </a:p>
          <a:p>
            <a:pPr lvl="1" eaLnBrk="1" hangingPunct="1">
              <a:defRPr/>
            </a:pPr>
            <a:endParaRPr lang="en-GB" dirty="0" smtClean="0"/>
          </a:p>
          <a:p>
            <a:pPr marL="457200" lvl="1" indent="0" eaLnBrk="1" hangingPunct="1">
              <a:buFontTx/>
              <a:buNone/>
              <a:defRPr/>
            </a:pPr>
            <a:endParaRPr lang="en-GB" dirty="0" smtClean="0"/>
          </a:p>
          <a:p>
            <a:pPr eaLnBrk="1" hangingPunct="1">
              <a:defRPr/>
            </a:pPr>
            <a:endParaRPr lang="en-GB" dirty="0" smtClean="0"/>
          </a:p>
        </p:txBody>
      </p:sp>
    </p:spTree>
    <p:extLst>
      <p:ext uri="{BB962C8B-B14F-4D97-AF65-F5344CB8AC3E}">
        <p14:creationId xmlns:p14="http://schemas.microsoft.com/office/powerpoint/2010/main" val="1723947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267">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267">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267">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267">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67">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267">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126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dirty="0" smtClean="0"/>
              <a:t>SORP micro-site</a:t>
            </a:r>
          </a:p>
        </p:txBody>
      </p:sp>
      <p:sp>
        <p:nvSpPr>
          <p:cNvPr id="17411" name="Rectangle 3"/>
          <p:cNvSpPr>
            <a:spLocks noGrp="1" noChangeArrowheads="1"/>
          </p:cNvSpPr>
          <p:nvPr>
            <p:ph type="body" idx="1"/>
          </p:nvPr>
        </p:nvSpPr>
        <p:spPr/>
        <p:txBody>
          <a:bodyPr>
            <a:normAutofit/>
          </a:bodyPr>
          <a:lstStyle/>
          <a:p>
            <a:pPr eaLnBrk="1" hangingPunct="1"/>
            <a:r>
              <a:rPr lang="en-GB" altLang="en-US" b="0" dirty="0" smtClean="0">
                <a:solidFill>
                  <a:schemeClr val="tx1"/>
                </a:solidFill>
              </a:rPr>
              <a:t>Dedicated site: </a:t>
            </a:r>
            <a:r>
              <a:rPr lang="en-GB" altLang="en-US" b="0" dirty="0" smtClean="0">
                <a:solidFill>
                  <a:srgbClr val="00AB4E"/>
                </a:solidFill>
                <a:hlinkClick r:id="rId2"/>
              </a:rPr>
              <a:t>www.charitysorp.org</a:t>
            </a:r>
            <a:r>
              <a:rPr lang="en-GB" altLang="en-US" b="0" dirty="0" smtClean="0"/>
              <a:t> </a:t>
            </a:r>
          </a:p>
          <a:p>
            <a:pPr eaLnBrk="1" hangingPunct="1"/>
            <a:r>
              <a:rPr lang="en-GB" altLang="en-US" b="0" dirty="0" smtClean="0">
                <a:solidFill>
                  <a:schemeClr val="tx1"/>
                </a:solidFill>
              </a:rPr>
              <a:t>Micro-site is the location for:</a:t>
            </a:r>
          </a:p>
          <a:p>
            <a:pPr marL="342900" lvl="1" indent="-342900" eaLnBrk="1" hangingPunct="1">
              <a:buFont typeface="Arial" panose="020B0604020202020204" pitchFamily="34" charset="0"/>
              <a:buChar char="•"/>
            </a:pPr>
            <a:r>
              <a:rPr lang="en-GB" altLang="en-US" dirty="0"/>
              <a:t>F</a:t>
            </a:r>
            <a:r>
              <a:rPr lang="en-GB" altLang="en-US" dirty="0" smtClean="0"/>
              <a:t>ree SORPs and modules</a:t>
            </a:r>
          </a:p>
          <a:p>
            <a:pPr marL="342900" lvl="1" indent="-342900" eaLnBrk="1" hangingPunct="1">
              <a:buFont typeface="Arial" panose="020B0604020202020204" pitchFamily="34" charset="0"/>
              <a:buChar char="•"/>
            </a:pPr>
            <a:r>
              <a:rPr lang="en-GB" altLang="en-US" dirty="0" smtClean="0"/>
              <a:t>‘Customise your SORP’</a:t>
            </a:r>
          </a:p>
          <a:p>
            <a:pPr marL="342900" lvl="1" indent="-342900" eaLnBrk="1" hangingPunct="1">
              <a:buFont typeface="Arial" panose="020B0604020202020204" pitchFamily="34" charset="0"/>
              <a:buChar char="•"/>
            </a:pPr>
            <a:r>
              <a:rPr lang="en-GB" altLang="en-US" dirty="0" smtClean="0"/>
              <a:t>Three help-sheets</a:t>
            </a:r>
          </a:p>
          <a:p>
            <a:pPr marL="342900" lvl="1" indent="-342900" eaLnBrk="1" hangingPunct="1">
              <a:buFont typeface="Arial" panose="020B0604020202020204" pitchFamily="34" charset="0"/>
              <a:buChar char="•"/>
            </a:pPr>
            <a:r>
              <a:rPr lang="en-GB" altLang="en-US" dirty="0" smtClean="0"/>
              <a:t>Order hard copy SORPs</a:t>
            </a:r>
          </a:p>
          <a:p>
            <a:pPr marL="342900" lvl="1" indent="-342900" eaLnBrk="1" hangingPunct="1">
              <a:buFont typeface="Arial" panose="020B0604020202020204" pitchFamily="34" charset="0"/>
              <a:buChar char="•"/>
            </a:pPr>
            <a:r>
              <a:rPr lang="en-GB" altLang="en-US" dirty="0" smtClean="0"/>
              <a:t>Future SORP Committee arrangements</a:t>
            </a:r>
          </a:p>
          <a:p>
            <a:pPr marL="342900" lvl="1" indent="-342900" eaLnBrk="1" hangingPunct="1">
              <a:buFont typeface="Arial" panose="020B0604020202020204" pitchFamily="34" charset="0"/>
              <a:buChar char="•"/>
            </a:pPr>
            <a:r>
              <a:rPr lang="en-GB" altLang="en-US" dirty="0" smtClean="0"/>
              <a:t>Two FRS 102 model examples added</a:t>
            </a:r>
          </a:p>
          <a:p>
            <a:pPr marL="342900" lvl="1" indent="-342900" eaLnBrk="1" hangingPunct="1">
              <a:buFont typeface="Arial" panose="020B0604020202020204" pitchFamily="34" charset="0"/>
              <a:buChar char="•"/>
            </a:pPr>
            <a:r>
              <a:rPr lang="en-GB" altLang="en-US" dirty="0" smtClean="0"/>
              <a:t>Background to the changes</a:t>
            </a:r>
          </a:p>
          <a:p>
            <a:pPr marL="342900" lvl="1" indent="-342900" eaLnBrk="1" hangingPunct="1">
              <a:buFont typeface="Arial" panose="020B0604020202020204" pitchFamily="34" charset="0"/>
              <a:buChar char="•"/>
            </a:pPr>
            <a:r>
              <a:rPr lang="en-GB" altLang="en-US" dirty="0" smtClean="0"/>
              <a:t>Mapping of the previous </a:t>
            </a:r>
            <a:r>
              <a:rPr lang="en-GB" altLang="en-US" dirty="0" err="1" smtClean="0"/>
              <a:t>SoRP</a:t>
            </a:r>
            <a:endParaRPr lang="en-GB" altLang="en-US" dirty="0" smtClean="0"/>
          </a:p>
          <a:p>
            <a:pPr lvl="1" eaLnBrk="1" hangingPunct="1"/>
            <a:endParaRPr lang="en-GB" altLang="en-US" dirty="0" smtClean="0"/>
          </a:p>
          <a:p>
            <a:pPr lvl="1" eaLnBrk="1" hangingPunct="1"/>
            <a:endParaRPr lang="en-GB" altLang="en-US" dirty="0" smtClean="0"/>
          </a:p>
        </p:txBody>
      </p:sp>
    </p:spTree>
    <p:extLst>
      <p:ext uri="{BB962C8B-B14F-4D97-AF65-F5344CB8AC3E}">
        <p14:creationId xmlns:p14="http://schemas.microsoft.com/office/powerpoint/2010/main" val="358050865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UK GAAP</a:t>
            </a:r>
            <a:endParaRPr lang="en-GB" dirty="0"/>
          </a:p>
        </p:txBody>
      </p:sp>
      <p:sp>
        <p:nvSpPr>
          <p:cNvPr id="5" name="Folded Corner 4"/>
          <p:cNvSpPr/>
          <p:nvPr/>
        </p:nvSpPr>
        <p:spPr>
          <a:xfrm>
            <a:off x="9151782" y="0"/>
            <a:ext cx="2880000" cy="2880000"/>
          </a:xfrm>
          <a:prstGeom prst="foldedCorner">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300"/>
              </a:spcAft>
            </a:pPr>
            <a:r>
              <a:rPr lang="en-GB" sz="1600" b="1" dirty="0" smtClean="0">
                <a:solidFill>
                  <a:schemeClr val="tx1"/>
                </a:solidFill>
              </a:rPr>
              <a:t>Blank slide</a:t>
            </a:r>
          </a:p>
          <a:p>
            <a:pPr marL="171450" indent="-171450">
              <a:spcAft>
                <a:spcPts val="300"/>
              </a:spcAft>
              <a:buFont typeface="Arial" panose="020B0604020202020204" pitchFamily="34" charset="0"/>
              <a:buChar char="•"/>
            </a:pPr>
            <a:r>
              <a:rPr lang="en-US" sz="1400" dirty="0" smtClean="0">
                <a:solidFill>
                  <a:schemeClr val="tx1"/>
                </a:solidFill>
              </a:rPr>
              <a:t>Use this slide if you have a title with an image, chart or diagram that is not text.</a:t>
            </a:r>
            <a:endParaRPr lang="en-GB" sz="1400" dirty="0">
              <a:solidFill>
                <a:schemeClr val="tx1"/>
              </a:solidFill>
            </a:endParaRPr>
          </a:p>
        </p:txBody>
      </p:sp>
      <p:sp>
        <p:nvSpPr>
          <p:cNvPr id="4" name="TextBox 3"/>
          <p:cNvSpPr txBox="1"/>
          <p:nvPr/>
        </p:nvSpPr>
        <p:spPr>
          <a:xfrm>
            <a:off x="971600" y="1440000"/>
            <a:ext cx="3600400" cy="1477328"/>
          </a:xfrm>
          <a:prstGeom prst="rect">
            <a:avLst/>
          </a:prstGeom>
          <a:noFill/>
          <a:ln>
            <a:solidFill>
              <a:schemeClr val="tx1"/>
            </a:solidFill>
          </a:ln>
        </p:spPr>
        <p:txBody>
          <a:bodyPr wrap="square" rtlCol="0">
            <a:spAutoFit/>
          </a:bodyPr>
          <a:lstStyle/>
          <a:p>
            <a:r>
              <a:rPr lang="en-GB" dirty="0" smtClean="0">
                <a:solidFill>
                  <a:schemeClr val="accent1"/>
                </a:solidFill>
              </a:rPr>
              <a:t>Commercial accounts</a:t>
            </a:r>
          </a:p>
          <a:p>
            <a:r>
              <a:rPr lang="en-GB" dirty="0" smtClean="0"/>
              <a:t>Protect the creditors</a:t>
            </a:r>
          </a:p>
          <a:p>
            <a:r>
              <a:rPr lang="en-GB" dirty="0" smtClean="0"/>
              <a:t>Profit and Dividend key concepts</a:t>
            </a:r>
          </a:p>
          <a:p>
            <a:r>
              <a:rPr lang="en-GB" dirty="0" smtClean="0"/>
              <a:t>P&amp;L dominant</a:t>
            </a:r>
          </a:p>
          <a:p>
            <a:r>
              <a:rPr lang="en-GB" dirty="0" smtClean="0"/>
              <a:t>Company Law and Tax</a:t>
            </a:r>
            <a:endParaRPr lang="en-GB" dirty="0"/>
          </a:p>
        </p:txBody>
      </p:sp>
      <p:sp>
        <p:nvSpPr>
          <p:cNvPr id="9" name="TextBox 8"/>
          <p:cNvSpPr txBox="1"/>
          <p:nvPr/>
        </p:nvSpPr>
        <p:spPr>
          <a:xfrm>
            <a:off x="971600" y="3573016"/>
            <a:ext cx="3672408" cy="2585323"/>
          </a:xfrm>
          <a:prstGeom prst="rect">
            <a:avLst/>
          </a:prstGeom>
          <a:noFill/>
          <a:ln>
            <a:solidFill>
              <a:schemeClr val="tx1"/>
            </a:solidFill>
          </a:ln>
        </p:spPr>
        <p:txBody>
          <a:bodyPr wrap="square" rtlCol="0">
            <a:spAutoFit/>
          </a:bodyPr>
          <a:lstStyle/>
          <a:p>
            <a:r>
              <a:rPr lang="en-GB" dirty="0" smtClean="0">
                <a:solidFill>
                  <a:schemeClr val="accent1"/>
                </a:solidFill>
              </a:rPr>
              <a:t>Charity accounts</a:t>
            </a:r>
          </a:p>
          <a:p>
            <a:r>
              <a:rPr lang="en-GB" dirty="0" smtClean="0"/>
              <a:t>Prioritise the beneficiaries</a:t>
            </a:r>
          </a:p>
          <a:p>
            <a:r>
              <a:rPr lang="en-GB" dirty="0" smtClean="0"/>
              <a:t>Resource accounts</a:t>
            </a:r>
          </a:p>
          <a:p>
            <a:r>
              <a:rPr lang="en-GB" dirty="0" smtClean="0"/>
              <a:t>Fund accounting</a:t>
            </a:r>
          </a:p>
          <a:p>
            <a:r>
              <a:rPr lang="en-GB" dirty="0" err="1"/>
              <a:t>SoFA</a:t>
            </a:r>
            <a:r>
              <a:rPr lang="en-GB" dirty="0"/>
              <a:t> prominent</a:t>
            </a:r>
          </a:p>
          <a:p>
            <a:r>
              <a:rPr lang="en-GB" dirty="0" err="1" smtClean="0"/>
              <a:t>SoRP</a:t>
            </a:r>
            <a:r>
              <a:rPr lang="en-GB" dirty="0" smtClean="0"/>
              <a:t> one stop for best practice</a:t>
            </a:r>
          </a:p>
          <a:p>
            <a:r>
              <a:rPr lang="en-GB" dirty="0" smtClean="0"/>
              <a:t>Company and non company linked</a:t>
            </a:r>
          </a:p>
          <a:p>
            <a:r>
              <a:rPr lang="en-GB" dirty="0" smtClean="0"/>
              <a:t>Concessions for smaller charities</a:t>
            </a:r>
            <a:endParaRPr lang="en-GB" dirty="0"/>
          </a:p>
        </p:txBody>
      </p:sp>
      <p:sp>
        <p:nvSpPr>
          <p:cNvPr id="10" name="TextBox 9"/>
          <p:cNvSpPr txBox="1"/>
          <p:nvPr/>
        </p:nvSpPr>
        <p:spPr>
          <a:xfrm>
            <a:off x="4860032" y="1439999"/>
            <a:ext cx="2952328" cy="2031325"/>
          </a:xfrm>
          <a:prstGeom prst="rect">
            <a:avLst/>
          </a:prstGeom>
          <a:noFill/>
          <a:ln>
            <a:solidFill>
              <a:schemeClr val="tx1"/>
            </a:solidFill>
          </a:ln>
        </p:spPr>
        <p:txBody>
          <a:bodyPr wrap="square" rtlCol="0">
            <a:spAutoFit/>
          </a:bodyPr>
          <a:lstStyle/>
          <a:p>
            <a:r>
              <a:rPr lang="en-GB" dirty="0" smtClean="0">
                <a:solidFill>
                  <a:schemeClr val="accent1"/>
                </a:solidFill>
              </a:rPr>
              <a:t>Receipts </a:t>
            </a:r>
            <a:r>
              <a:rPr lang="en-GB" dirty="0">
                <a:solidFill>
                  <a:schemeClr val="accent1"/>
                </a:solidFill>
              </a:rPr>
              <a:t>and payments</a:t>
            </a:r>
          </a:p>
          <a:p>
            <a:r>
              <a:rPr lang="en-GB" dirty="0" smtClean="0"/>
              <a:t>Small charity</a:t>
            </a:r>
          </a:p>
          <a:p>
            <a:r>
              <a:rPr lang="en-GB" dirty="0" smtClean="0"/>
              <a:t>Light touch</a:t>
            </a:r>
          </a:p>
          <a:p>
            <a:r>
              <a:rPr lang="en-GB" dirty="0" smtClean="0"/>
              <a:t>No balance sheet</a:t>
            </a:r>
          </a:p>
          <a:p>
            <a:r>
              <a:rPr lang="en-GB" dirty="0" smtClean="0"/>
              <a:t>No accruals</a:t>
            </a:r>
          </a:p>
          <a:p>
            <a:r>
              <a:rPr lang="en-GB" dirty="0" smtClean="0"/>
              <a:t>No T&amp;F View</a:t>
            </a:r>
          </a:p>
          <a:p>
            <a:r>
              <a:rPr lang="en-GB" dirty="0" smtClean="0"/>
              <a:t>Bank Statement Summary</a:t>
            </a:r>
            <a:endParaRPr lang="en-GB" dirty="0"/>
          </a:p>
        </p:txBody>
      </p:sp>
    </p:spTree>
    <p:extLst>
      <p:ext uri="{BB962C8B-B14F-4D97-AF65-F5344CB8AC3E}">
        <p14:creationId xmlns:p14="http://schemas.microsoft.com/office/powerpoint/2010/main" val="1783881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xEl>
                                              <p:pRg st="3" end="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9">
                                            <p:txEl>
                                              <p:pRg st="5" end="5"/>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9">
                                            <p:txEl>
                                              <p:pRg st="6" end="6"/>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0">
                                            <p:txEl>
                                              <p:pRg st="0" end="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0">
                                            <p:txEl>
                                              <p:pRg st="1" end="1"/>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0">
                                            <p:txEl>
                                              <p:pRg st="2" end="2"/>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0">
                                            <p:txEl>
                                              <p:pRg st="3" end="3"/>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0">
                                            <p:txEl>
                                              <p:pRg st="4" end="4"/>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0">
                                            <p:txEl>
                                              <p:pRg st="5" end="5"/>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UK GAAP and IFRS</a:t>
            </a:r>
            <a:endParaRPr lang="en-GB" dirty="0"/>
          </a:p>
        </p:txBody>
      </p:sp>
      <p:grpSp>
        <p:nvGrpSpPr>
          <p:cNvPr id="5" name="Group 4"/>
          <p:cNvGrpSpPr/>
          <p:nvPr/>
        </p:nvGrpSpPr>
        <p:grpSpPr>
          <a:xfrm>
            <a:off x="1043608" y="2060848"/>
            <a:ext cx="7200800" cy="923330"/>
            <a:chOff x="971600" y="2060848"/>
            <a:chExt cx="7200800" cy="923330"/>
          </a:xfrm>
        </p:grpSpPr>
        <p:sp>
          <p:nvSpPr>
            <p:cNvPr id="3" name="TextBox 2"/>
            <p:cNvSpPr txBox="1"/>
            <p:nvPr/>
          </p:nvSpPr>
          <p:spPr>
            <a:xfrm>
              <a:off x="971600" y="2060848"/>
              <a:ext cx="3744416" cy="923330"/>
            </a:xfrm>
            <a:prstGeom prst="rect">
              <a:avLst/>
            </a:prstGeom>
            <a:noFill/>
          </p:spPr>
          <p:txBody>
            <a:bodyPr wrap="square" rtlCol="0">
              <a:spAutoFit/>
            </a:bodyPr>
            <a:lstStyle/>
            <a:p>
              <a:endParaRPr lang="en-GB" dirty="0" smtClean="0">
                <a:solidFill>
                  <a:schemeClr val="accent1"/>
                </a:solidFill>
              </a:endParaRPr>
            </a:p>
            <a:p>
              <a:endParaRPr lang="en-GB" dirty="0">
                <a:solidFill>
                  <a:schemeClr val="accent1"/>
                </a:solidFill>
              </a:endParaRPr>
            </a:p>
            <a:p>
              <a:endParaRPr lang="en-GB" dirty="0" smtClean="0">
                <a:solidFill>
                  <a:schemeClr val="accent1"/>
                </a:solidFill>
              </a:endParaRPr>
            </a:p>
          </p:txBody>
        </p:sp>
        <p:sp>
          <p:nvSpPr>
            <p:cNvPr id="4" name="TextBox 3"/>
            <p:cNvSpPr txBox="1"/>
            <p:nvPr/>
          </p:nvSpPr>
          <p:spPr>
            <a:xfrm>
              <a:off x="4932040" y="2060848"/>
              <a:ext cx="3240360" cy="646331"/>
            </a:xfrm>
            <a:prstGeom prst="rect">
              <a:avLst/>
            </a:prstGeom>
            <a:noFill/>
          </p:spPr>
          <p:txBody>
            <a:bodyPr wrap="square" rtlCol="0">
              <a:spAutoFit/>
            </a:bodyPr>
            <a:lstStyle/>
            <a:p>
              <a:endParaRPr lang="en-GB" dirty="0" smtClean="0">
                <a:solidFill>
                  <a:schemeClr val="accent1"/>
                </a:solidFill>
              </a:endParaRPr>
            </a:p>
            <a:p>
              <a:endParaRPr lang="en-GB" dirty="0" smtClean="0">
                <a:solidFill>
                  <a:schemeClr val="accent1"/>
                </a:solidFill>
              </a:endParaRPr>
            </a:p>
          </p:txBody>
        </p:sp>
      </p:grpSp>
      <p:sp>
        <p:nvSpPr>
          <p:cNvPr id="6" name="Right Arrow 5"/>
          <p:cNvSpPr/>
          <p:nvPr/>
        </p:nvSpPr>
        <p:spPr>
          <a:xfrm>
            <a:off x="685801" y="2204864"/>
            <a:ext cx="3526159" cy="3456384"/>
          </a:xfrm>
          <a:prstGeom prst="rightArrow">
            <a:avLst>
              <a:gd name="adj1" fmla="val 73389"/>
              <a:gd name="adj2" fmla="val 3863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a:solidFill>
                  <a:schemeClr val="tx1"/>
                </a:solidFill>
              </a:rPr>
              <a:t>Commercial accounts</a:t>
            </a:r>
          </a:p>
          <a:p>
            <a:r>
              <a:rPr lang="en-GB" sz="1600" dirty="0"/>
              <a:t>Protect the creditors</a:t>
            </a:r>
          </a:p>
          <a:p>
            <a:r>
              <a:rPr lang="en-GB" sz="1600" dirty="0"/>
              <a:t>Profit and Dividend key concepts</a:t>
            </a:r>
          </a:p>
          <a:p>
            <a:r>
              <a:rPr lang="en-GB" sz="1600" dirty="0"/>
              <a:t>P&amp;L dominant</a:t>
            </a:r>
          </a:p>
          <a:p>
            <a:r>
              <a:rPr lang="en-GB" sz="1600" dirty="0"/>
              <a:t>Company Law and Tax</a:t>
            </a:r>
          </a:p>
        </p:txBody>
      </p:sp>
      <p:sp>
        <p:nvSpPr>
          <p:cNvPr id="8" name="Right Arrow 7"/>
          <p:cNvSpPr/>
          <p:nvPr/>
        </p:nvSpPr>
        <p:spPr>
          <a:xfrm>
            <a:off x="4355976" y="2204864"/>
            <a:ext cx="4248472" cy="3456385"/>
          </a:xfrm>
          <a:prstGeom prst="rightArrow">
            <a:avLst>
              <a:gd name="adj1" fmla="val 73389"/>
              <a:gd name="adj2" fmla="val 3863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a:solidFill>
                  <a:schemeClr val="tx1"/>
                </a:solidFill>
              </a:rPr>
              <a:t>Multi National accounts</a:t>
            </a:r>
          </a:p>
          <a:p>
            <a:r>
              <a:rPr lang="en-GB" sz="1600" dirty="0"/>
              <a:t>Market price of shares</a:t>
            </a:r>
          </a:p>
          <a:p>
            <a:r>
              <a:rPr lang="en-GB" sz="1600" dirty="0"/>
              <a:t>Accounting information useful for decisions</a:t>
            </a:r>
          </a:p>
          <a:p>
            <a:r>
              <a:rPr lang="en-GB" sz="1600" dirty="0"/>
              <a:t>Objective</a:t>
            </a:r>
          </a:p>
          <a:p>
            <a:r>
              <a:rPr lang="en-GB" sz="1600" dirty="0"/>
              <a:t>Cash and value based</a:t>
            </a:r>
          </a:p>
          <a:p>
            <a:r>
              <a:rPr lang="en-GB" sz="1600" dirty="0"/>
              <a:t>Balance Sheet dominant</a:t>
            </a:r>
          </a:p>
          <a:p>
            <a:r>
              <a:rPr lang="en-GB" sz="1600" dirty="0"/>
              <a:t>Complexity</a:t>
            </a:r>
          </a:p>
          <a:p>
            <a:r>
              <a:rPr lang="en-GB" sz="1600" dirty="0"/>
              <a:t>International comparison</a:t>
            </a:r>
          </a:p>
        </p:txBody>
      </p:sp>
    </p:spTree>
    <p:extLst>
      <p:ext uri="{BB962C8B-B14F-4D97-AF65-F5344CB8AC3E}">
        <p14:creationId xmlns:p14="http://schemas.microsoft.com/office/powerpoint/2010/main" val="383609884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Proposed new structure – mismatch?</a:t>
            </a:r>
          </a:p>
        </p:txBody>
      </p:sp>
      <p:sp>
        <p:nvSpPr>
          <p:cNvPr id="3" name="Rectangle 2"/>
          <p:cNvSpPr/>
          <p:nvPr/>
        </p:nvSpPr>
        <p:spPr>
          <a:xfrm>
            <a:off x="395536" y="2274838"/>
            <a:ext cx="8136904" cy="369332"/>
          </a:xfrm>
          <a:prstGeom prst="rect">
            <a:avLst/>
          </a:prstGeom>
        </p:spPr>
        <p:txBody>
          <a:bodyPr wrap="square">
            <a:spAutoFit/>
          </a:bodyPr>
          <a:lstStyle/>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1005584745"/>
              </p:ext>
            </p:extLst>
          </p:nvPr>
        </p:nvGraphicFramePr>
        <p:xfrm>
          <a:off x="755576" y="1988840"/>
          <a:ext cx="8083624" cy="2520280"/>
        </p:xfrm>
        <a:graphic>
          <a:graphicData uri="http://schemas.openxmlformats.org/drawingml/2006/table">
            <a:tbl>
              <a:tblPr firstRow="1" bandRow="1">
                <a:tableStyleId>{5C22544A-7EE6-4342-B048-85BDC9FD1C3A}</a:tableStyleId>
              </a:tblPr>
              <a:tblGrid>
                <a:gridCol w="4176464"/>
                <a:gridCol w="3907160"/>
              </a:tblGrid>
              <a:tr h="2520280">
                <a:tc>
                  <a:txBody>
                    <a:bodyPr/>
                    <a:lstStyle/>
                    <a:p>
                      <a:r>
                        <a:rPr lang="en-GB" sz="1400" dirty="0" smtClean="0">
                          <a:solidFill>
                            <a:schemeClr val="tx1"/>
                          </a:solidFill>
                        </a:rPr>
                        <a:t>Multi National accounts</a:t>
                      </a:r>
                    </a:p>
                    <a:p>
                      <a:r>
                        <a:rPr lang="en-GB" sz="1400" dirty="0" smtClean="0"/>
                        <a:t>Market price of shares</a:t>
                      </a:r>
                    </a:p>
                    <a:p>
                      <a:r>
                        <a:rPr lang="en-GB" sz="1400" dirty="0" smtClean="0"/>
                        <a:t>Accounting information useful for decisions</a:t>
                      </a:r>
                    </a:p>
                    <a:p>
                      <a:r>
                        <a:rPr lang="en-GB" sz="1400" dirty="0" smtClean="0"/>
                        <a:t>Objective</a:t>
                      </a:r>
                    </a:p>
                    <a:p>
                      <a:r>
                        <a:rPr lang="en-GB" sz="1400" dirty="0" smtClean="0"/>
                        <a:t>Cash and value based</a:t>
                      </a:r>
                    </a:p>
                    <a:p>
                      <a:r>
                        <a:rPr lang="en-GB" sz="1400" dirty="0" smtClean="0"/>
                        <a:t>Balance Sheet dominant</a:t>
                      </a:r>
                    </a:p>
                    <a:p>
                      <a:r>
                        <a:rPr lang="en-GB" sz="1400" dirty="0" smtClean="0"/>
                        <a:t>Complexity</a:t>
                      </a:r>
                    </a:p>
                    <a:p>
                      <a:r>
                        <a:rPr lang="en-GB" sz="1400" dirty="0" smtClean="0"/>
                        <a:t>International comparison</a:t>
                      </a:r>
                    </a:p>
                    <a:p>
                      <a:endParaRPr lang="en-GB" sz="1400" dirty="0"/>
                    </a:p>
                  </a:txBody>
                  <a:tcPr/>
                </a:tc>
                <a:tc>
                  <a:txBody>
                    <a:bodyPr/>
                    <a:lstStyle/>
                    <a:p>
                      <a:r>
                        <a:rPr lang="en-GB" sz="1400" dirty="0" smtClean="0">
                          <a:solidFill>
                            <a:schemeClr val="tx1"/>
                          </a:solidFill>
                        </a:rPr>
                        <a:t>Charity accounts</a:t>
                      </a:r>
                    </a:p>
                    <a:p>
                      <a:r>
                        <a:rPr lang="en-GB" sz="1400" dirty="0" smtClean="0"/>
                        <a:t>Prioritise the beneficiaries</a:t>
                      </a:r>
                    </a:p>
                    <a:p>
                      <a:r>
                        <a:rPr lang="en-GB" sz="1400" dirty="0" smtClean="0"/>
                        <a:t>Resource accounts</a:t>
                      </a:r>
                    </a:p>
                    <a:p>
                      <a:r>
                        <a:rPr lang="en-GB" sz="1400" dirty="0" smtClean="0"/>
                        <a:t>Fund accounting</a:t>
                      </a:r>
                    </a:p>
                    <a:p>
                      <a:r>
                        <a:rPr lang="en-GB" sz="1400" dirty="0" smtClean="0"/>
                        <a:t>Must be aware of FRS102</a:t>
                      </a:r>
                    </a:p>
                    <a:p>
                      <a:r>
                        <a:rPr lang="en-GB" sz="1400" dirty="0" smtClean="0"/>
                        <a:t>Almost no concessions</a:t>
                      </a:r>
                    </a:p>
                    <a:p>
                      <a:r>
                        <a:rPr lang="en-GB" sz="1400" dirty="0" smtClean="0"/>
                        <a:t>No official status</a:t>
                      </a:r>
                    </a:p>
                    <a:p>
                      <a:r>
                        <a:rPr lang="en-GB" sz="1400" strike="sngStrike" dirty="0" err="1" smtClean="0"/>
                        <a:t>SoFA</a:t>
                      </a:r>
                      <a:r>
                        <a:rPr lang="en-GB" sz="1400" strike="sngStrike" dirty="0" smtClean="0"/>
                        <a:t> prominent</a:t>
                      </a:r>
                    </a:p>
                    <a:p>
                      <a:r>
                        <a:rPr lang="en-GB" sz="1400" strike="sngStrike" dirty="0" err="1" smtClean="0"/>
                        <a:t>SoRP</a:t>
                      </a:r>
                      <a:r>
                        <a:rPr lang="en-GB" sz="1400" strike="sngStrike" dirty="0" smtClean="0"/>
                        <a:t> one stop for best practice</a:t>
                      </a:r>
                    </a:p>
                    <a:p>
                      <a:r>
                        <a:rPr lang="en-GB" sz="1400" strike="sngStrike" dirty="0" smtClean="0"/>
                        <a:t>Company and non company linked</a:t>
                      </a:r>
                    </a:p>
                  </a:txBody>
                  <a:tcPr/>
                </a:tc>
              </a:tr>
            </a:tbl>
          </a:graphicData>
        </a:graphic>
      </p:graphicFrame>
      <p:sp>
        <p:nvSpPr>
          <p:cNvPr id="5" name="Rectangle 4"/>
          <p:cNvSpPr/>
          <p:nvPr/>
        </p:nvSpPr>
        <p:spPr>
          <a:xfrm>
            <a:off x="685800" y="4804702"/>
            <a:ext cx="4246240" cy="1384995"/>
          </a:xfrm>
          <a:prstGeom prst="rect">
            <a:avLst/>
          </a:prstGeom>
        </p:spPr>
        <p:txBody>
          <a:bodyPr wrap="square">
            <a:spAutoFit/>
          </a:bodyPr>
          <a:lstStyle/>
          <a:p>
            <a:r>
              <a:rPr lang="en-GB" sz="1200" dirty="0">
                <a:solidFill>
                  <a:schemeClr val="accent1"/>
                </a:solidFill>
              </a:rPr>
              <a:t>Receipts and payments</a:t>
            </a:r>
          </a:p>
          <a:p>
            <a:r>
              <a:rPr lang="en-GB" sz="1200" dirty="0"/>
              <a:t>Small charity</a:t>
            </a:r>
          </a:p>
          <a:p>
            <a:r>
              <a:rPr lang="en-GB" sz="1200" dirty="0"/>
              <a:t>Light touch</a:t>
            </a:r>
          </a:p>
          <a:p>
            <a:r>
              <a:rPr lang="en-GB" sz="1200" dirty="0"/>
              <a:t>No balance sheet</a:t>
            </a:r>
          </a:p>
          <a:p>
            <a:r>
              <a:rPr lang="en-GB" sz="1200" dirty="0"/>
              <a:t>No accruals</a:t>
            </a:r>
          </a:p>
          <a:p>
            <a:r>
              <a:rPr lang="en-GB" sz="1200" dirty="0"/>
              <a:t>No T&amp;F View</a:t>
            </a:r>
          </a:p>
          <a:p>
            <a:r>
              <a:rPr lang="en-GB" sz="1200" dirty="0"/>
              <a:t>Bank Statement Summary</a:t>
            </a:r>
          </a:p>
        </p:txBody>
      </p:sp>
    </p:spTree>
    <p:extLst>
      <p:ext uri="{BB962C8B-B14F-4D97-AF65-F5344CB8AC3E}">
        <p14:creationId xmlns:p14="http://schemas.microsoft.com/office/powerpoint/2010/main" val="98134665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Ken Brew</a:t>
            </a:r>
            <a:endParaRPr lang="en-GB" dirty="0"/>
          </a:p>
        </p:txBody>
      </p:sp>
      <p:sp>
        <p:nvSpPr>
          <p:cNvPr id="5" name="Folded Corner 4"/>
          <p:cNvSpPr/>
          <p:nvPr/>
        </p:nvSpPr>
        <p:spPr>
          <a:xfrm>
            <a:off x="9151782" y="0"/>
            <a:ext cx="2880000" cy="2880000"/>
          </a:xfrm>
          <a:prstGeom prst="foldedCorner">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300"/>
              </a:spcAft>
            </a:pPr>
            <a:r>
              <a:rPr lang="en-GB" sz="1600" b="1" dirty="0" smtClean="0">
                <a:solidFill>
                  <a:schemeClr val="tx1"/>
                </a:solidFill>
              </a:rPr>
              <a:t>Blank slide</a:t>
            </a:r>
          </a:p>
          <a:p>
            <a:pPr marL="171450" indent="-171450">
              <a:spcAft>
                <a:spcPts val="300"/>
              </a:spcAft>
              <a:buFont typeface="Arial" panose="020B0604020202020204" pitchFamily="34" charset="0"/>
              <a:buChar char="•"/>
            </a:pPr>
            <a:r>
              <a:rPr lang="en-US" sz="1400" dirty="0" smtClean="0">
                <a:solidFill>
                  <a:schemeClr val="tx1"/>
                </a:solidFill>
              </a:rPr>
              <a:t>Use this slide if you have a title with an image, chart or diagram that is not text.</a:t>
            </a:r>
            <a:endParaRPr lang="en-GB" sz="1400" dirty="0">
              <a:solidFill>
                <a:schemeClr val="tx1"/>
              </a:solidFill>
            </a:endParaRPr>
          </a:p>
        </p:txBody>
      </p:sp>
      <p:sp>
        <p:nvSpPr>
          <p:cNvPr id="2" name="Rectangle 1"/>
          <p:cNvSpPr/>
          <p:nvPr/>
        </p:nvSpPr>
        <p:spPr>
          <a:xfrm>
            <a:off x="685800" y="1486930"/>
            <a:ext cx="7846640" cy="3613297"/>
          </a:xfrm>
          <a:prstGeom prst="rect">
            <a:avLst/>
          </a:prstGeom>
        </p:spPr>
        <p:txBody>
          <a:bodyPr wrap="square">
            <a:spAutoFit/>
          </a:bodyPr>
          <a:lstStyle/>
          <a:p>
            <a:pPr>
              <a:lnSpc>
                <a:spcPct val="80000"/>
              </a:lnSpc>
            </a:pPr>
            <a:endParaRPr lang="en-GB" sz="2200" dirty="0" smtClean="0"/>
          </a:p>
          <a:p>
            <a:pPr>
              <a:lnSpc>
                <a:spcPct val="80000"/>
              </a:lnSpc>
            </a:pPr>
            <a:endParaRPr lang="en-GB" sz="2200" dirty="0"/>
          </a:p>
          <a:p>
            <a:pPr>
              <a:lnSpc>
                <a:spcPct val="80000"/>
              </a:lnSpc>
            </a:pPr>
            <a:r>
              <a:rPr lang="en-GB" sz="2200" dirty="0" smtClean="0"/>
              <a:t>My </a:t>
            </a:r>
            <a:r>
              <a:rPr lang="en-GB" sz="2200" dirty="0"/>
              <a:t>contact details </a:t>
            </a:r>
          </a:p>
          <a:p>
            <a:pPr>
              <a:lnSpc>
                <a:spcPct val="80000"/>
              </a:lnSpc>
            </a:pPr>
            <a:r>
              <a:rPr lang="en-GB" sz="2200" dirty="0" smtClean="0">
                <a:solidFill>
                  <a:srgbClr val="00AB4E"/>
                </a:solidFill>
              </a:rPr>
              <a:t>Kenbrewco@gmail.com </a:t>
            </a:r>
            <a:r>
              <a:rPr lang="en-GB" sz="2200" dirty="0" smtClean="0"/>
              <a:t>	</a:t>
            </a:r>
          </a:p>
          <a:p>
            <a:pPr>
              <a:lnSpc>
                <a:spcPct val="80000"/>
              </a:lnSpc>
            </a:pPr>
            <a:r>
              <a:rPr lang="en-GB" sz="2200" dirty="0" smtClean="0"/>
              <a:t>07748 </a:t>
            </a:r>
            <a:r>
              <a:rPr lang="en-GB" sz="2200" dirty="0"/>
              <a:t>758345</a:t>
            </a:r>
          </a:p>
          <a:p>
            <a:pPr lvl="1">
              <a:lnSpc>
                <a:spcPct val="80000"/>
              </a:lnSpc>
            </a:pPr>
            <a:endParaRPr lang="en-GB" sz="2200" dirty="0"/>
          </a:p>
          <a:p>
            <a:pPr>
              <a:lnSpc>
                <a:spcPct val="80000"/>
              </a:lnSpc>
            </a:pPr>
            <a:r>
              <a:rPr lang="en-GB" sz="2200" dirty="0"/>
              <a:t>Useful </a:t>
            </a:r>
            <a:r>
              <a:rPr lang="en-GB" sz="2200" dirty="0" smtClean="0"/>
              <a:t>Websites</a:t>
            </a:r>
          </a:p>
          <a:p>
            <a:pPr>
              <a:lnSpc>
                <a:spcPct val="80000"/>
              </a:lnSpc>
            </a:pPr>
            <a:r>
              <a:rPr lang="en-GB" sz="2200" u="sng" dirty="0" smtClean="0">
                <a:solidFill>
                  <a:srgbClr val="00AB4E"/>
                </a:solidFill>
                <a:hlinkClick r:id="rId2"/>
              </a:rPr>
              <a:t>http</a:t>
            </a:r>
            <a:r>
              <a:rPr lang="en-GB" sz="2200" u="sng" dirty="0">
                <a:solidFill>
                  <a:srgbClr val="00AB4E"/>
                </a:solidFill>
                <a:hlinkClick r:id="rId2"/>
              </a:rPr>
              <a:t>://</a:t>
            </a:r>
            <a:r>
              <a:rPr lang="en-GB" sz="2200" u="sng" dirty="0" smtClean="0">
                <a:solidFill>
                  <a:srgbClr val="00AB4E"/>
                </a:solidFill>
                <a:hlinkClick r:id="rId2"/>
              </a:rPr>
              <a:t>www.charity-commission.gov.uk/</a:t>
            </a:r>
            <a:endParaRPr lang="en-GB" sz="2200" u="sng" dirty="0" smtClean="0">
              <a:solidFill>
                <a:srgbClr val="00AB4E"/>
              </a:solidFill>
            </a:endParaRPr>
          </a:p>
          <a:p>
            <a:pPr>
              <a:lnSpc>
                <a:spcPct val="80000"/>
              </a:lnSpc>
            </a:pPr>
            <a:r>
              <a:rPr lang="en-GB" sz="2200" u="sng" dirty="0" smtClean="0">
                <a:solidFill>
                  <a:srgbClr val="00AB4E"/>
                </a:solidFill>
                <a:hlinkClick r:id="rId3"/>
              </a:rPr>
              <a:t>www.charitysorp.org</a:t>
            </a:r>
            <a:endParaRPr lang="en-GB" sz="2200" u="sng" dirty="0" smtClean="0">
              <a:solidFill>
                <a:srgbClr val="00AB4E"/>
              </a:solidFill>
            </a:endParaRPr>
          </a:p>
          <a:p>
            <a:pPr>
              <a:lnSpc>
                <a:spcPct val="80000"/>
              </a:lnSpc>
            </a:pPr>
            <a:r>
              <a:rPr lang="en-GB" sz="2200" u="sng" dirty="0" smtClean="0">
                <a:solidFill>
                  <a:srgbClr val="00AB4E"/>
                </a:solidFill>
                <a:hlinkClick r:id="rId4"/>
              </a:rPr>
              <a:t>https</a:t>
            </a:r>
            <a:r>
              <a:rPr lang="en-GB" sz="2200" u="sng" dirty="0">
                <a:solidFill>
                  <a:srgbClr val="00AB4E"/>
                </a:solidFill>
                <a:hlinkClick r:id="rId4"/>
              </a:rPr>
              <a:t>://</a:t>
            </a:r>
            <a:r>
              <a:rPr lang="en-GB" sz="2200" u="sng" dirty="0" smtClean="0">
                <a:solidFill>
                  <a:srgbClr val="00AB4E"/>
                </a:solidFill>
                <a:hlinkClick r:id="rId4"/>
              </a:rPr>
              <a:t>www.frc.org.uk/</a:t>
            </a:r>
            <a:endParaRPr lang="en-GB" sz="2200" u="sng" dirty="0">
              <a:solidFill>
                <a:srgbClr val="00AB4E"/>
              </a:solidFill>
            </a:endParaRPr>
          </a:p>
          <a:p>
            <a:pPr>
              <a:lnSpc>
                <a:spcPct val="80000"/>
              </a:lnSpc>
            </a:pPr>
            <a:r>
              <a:rPr lang="en-GB" sz="2200" dirty="0" smtClean="0">
                <a:solidFill>
                  <a:srgbClr val="00AB4E"/>
                </a:solidFill>
              </a:rPr>
              <a:t>https</a:t>
            </a:r>
            <a:r>
              <a:rPr lang="en-GB" sz="2200" dirty="0">
                <a:solidFill>
                  <a:srgbClr val="00AB4E"/>
                </a:solidFill>
              </a:rPr>
              <a:t>://www.gov.uk/government/uploads/system/uploads/attachment_data/file/468103/CC15c.pdf</a:t>
            </a:r>
          </a:p>
          <a:p>
            <a:pPr lvl="1">
              <a:lnSpc>
                <a:spcPct val="80000"/>
              </a:lnSpc>
            </a:pPr>
            <a:endParaRPr lang="en-GB" sz="2200" u="sng" dirty="0">
              <a:solidFill>
                <a:schemeClr val="tx2">
                  <a:lumMod val="60000"/>
                  <a:lumOff val="40000"/>
                </a:schemeClr>
              </a:solidFill>
            </a:endParaRPr>
          </a:p>
        </p:txBody>
      </p:sp>
    </p:spTree>
    <p:extLst>
      <p:ext uri="{BB962C8B-B14F-4D97-AF65-F5344CB8AC3E}">
        <p14:creationId xmlns:p14="http://schemas.microsoft.com/office/powerpoint/2010/main" val="251702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GB" altLang="en-US" b="0" dirty="0" smtClean="0">
                <a:solidFill>
                  <a:schemeClr val="tx1"/>
                </a:solidFill>
              </a:rPr>
              <a:t>The </a:t>
            </a:r>
            <a:r>
              <a:rPr lang="en-GB" altLang="en-US" b="0" dirty="0">
                <a:solidFill>
                  <a:schemeClr val="tx1"/>
                </a:solidFill>
              </a:rPr>
              <a:t>information contained in this presentation or delivered in relation to it has been compiled by its author with every effort made to ensure its accuracy.  AAT is not responsible for its veracity, nor for any opinions expressed within or in relation to it.</a:t>
            </a:r>
          </a:p>
          <a:p>
            <a:endParaRPr lang="en-GB" altLang="en-US" sz="1000" b="0" dirty="0">
              <a:solidFill>
                <a:schemeClr val="tx1"/>
              </a:solidFill>
            </a:endParaRPr>
          </a:p>
          <a:p>
            <a:pPr marL="0" indent="0">
              <a:buNone/>
            </a:pPr>
            <a:r>
              <a:rPr lang="en-GB" altLang="en-US" b="0" dirty="0">
                <a:solidFill>
                  <a:schemeClr val="tx1"/>
                </a:solidFill>
              </a:rPr>
              <a:t>By receipt of this information, direct or indirectly, you the attendee or recipient release AAT and any of its Officers, Directors or employees, jointly or individually, from any actions, damages, responsibilities, claims or losses as a result.</a:t>
            </a:r>
          </a:p>
          <a:p>
            <a:endParaRPr lang="en-GB" dirty="0"/>
          </a:p>
        </p:txBody>
      </p:sp>
      <p:sp>
        <p:nvSpPr>
          <p:cNvPr id="3" name="Title 2"/>
          <p:cNvSpPr>
            <a:spLocks noGrp="1"/>
          </p:cNvSpPr>
          <p:nvPr>
            <p:ph type="title"/>
          </p:nvPr>
        </p:nvSpPr>
        <p:spPr/>
        <p:txBody>
          <a:bodyPr/>
          <a:lstStyle/>
          <a:p>
            <a:r>
              <a:rPr lang="en-GB" dirty="0" smtClean="0"/>
              <a:t>Disclaimer</a:t>
            </a:r>
            <a:endParaRPr lang="en-GB"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55</a:t>
            </a:fld>
            <a:endParaRPr lang="en-US" dirty="0"/>
          </a:p>
        </p:txBody>
      </p:sp>
    </p:spTree>
    <p:extLst>
      <p:ext uri="{BB962C8B-B14F-4D97-AF65-F5344CB8AC3E}">
        <p14:creationId xmlns:p14="http://schemas.microsoft.com/office/powerpoint/2010/main" val="40852712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18866176"/>
              </p:ext>
            </p:extLst>
          </p:nvPr>
        </p:nvGraphicFramePr>
        <p:xfrm>
          <a:off x="797390" y="1913467"/>
          <a:ext cx="7838610" cy="40358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795556" y="288022"/>
            <a:ext cx="8229600" cy="1052746"/>
          </a:xfrm>
        </p:spPr>
        <p:txBody>
          <a:bodyPr>
            <a:normAutofit fontScale="90000"/>
          </a:bodyPr>
          <a:lstStyle/>
          <a:p>
            <a:r>
              <a:rPr lang="en-GB" dirty="0" smtClean="0"/>
              <a:t/>
            </a:r>
            <a:br>
              <a:rPr lang="en-GB" dirty="0" smtClean="0"/>
            </a:br>
            <a:r>
              <a:rPr lang="en-GB" dirty="0" smtClean="0"/>
              <a:t>Potential Charity Accounting framework	</a:t>
            </a:r>
            <a:endParaRPr lang="en-GB" dirty="0"/>
          </a:p>
        </p:txBody>
      </p:sp>
    </p:spTree>
    <p:extLst>
      <p:ext uri="{BB962C8B-B14F-4D97-AF65-F5344CB8AC3E}">
        <p14:creationId xmlns:p14="http://schemas.microsoft.com/office/powerpoint/2010/main" val="39963782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endParaRPr lang="en-GB" dirty="0"/>
          </a:p>
          <a:p>
            <a:r>
              <a:rPr lang="en-GB" b="0" dirty="0">
                <a:solidFill>
                  <a:schemeClr val="tx1"/>
                </a:solidFill>
              </a:rPr>
              <a:t>A revised FRSSE issued by FRC issued in 2013 and </a:t>
            </a:r>
            <a:r>
              <a:rPr lang="en-GB" b="0" dirty="0" smtClean="0">
                <a:solidFill>
                  <a:schemeClr val="tx1"/>
                </a:solidFill>
              </a:rPr>
              <a:t>applied </a:t>
            </a:r>
            <a:r>
              <a:rPr lang="en-GB" b="0" dirty="0">
                <a:solidFill>
                  <a:schemeClr val="tx1"/>
                </a:solidFill>
              </a:rPr>
              <a:t>to reporting periods beginning on or after 1 January 2015 </a:t>
            </a:r>
            <a:r>
              <a:rPr lang="en-GB" b="0" dirty="0" smtClean="0">
                <a:solidFill>
                  <a:schemeClr val="tx1"/>
                </a:solidFill>
              </a:rPr>
              <a:t>(“early </a:t>
            </a:r>
            <a:r>
              <a:rPr lang="en-GB" b="0" dirty="0">
                <a:solidFill>
                  <a:schemeClr val="tx1"/>
                </a:solidFill>
              </a:rPr>
              <a:t>adoption is </a:t>
            </a:r>
            <a:r>
              <a:rPr lang="en-GB" b="0" dirty="0" smtClean="0">
                <a:solidFill>
                  <a:schemeClr val="tx1"/>
                </a:solidFill>
              </a:rPr>
              <a:t>permitted”) </a:t>
            </a:r>
            <a:endParaRPr lang="en-GB" b="0" dirty="0">
              <a:solidFill>
                <a:schemeClr val="tx1"/>
              </a:solidFill>
            </a:endParaRPr>
          </a:p>
          <a:p>
            <a:endParaRPr lang="en-GB" sz="1500" b="0" dirty="0">
              <a:solidFill>
                <a:schemeClr val="tx1"/>
              </a:solidFill>
            </a:endParaRPr>
          </a:p>
          <a:p>
            <a:r>
              <a:rPr lang="en-GB" b="0" dirty="0">
                <a:solidFill>
                  <a:schemeClr val="tx1"/>
                </a:solidFill>
              </a:rPr>
              <a:t>A new FRSSE SORP </a:t>
            </a:r>
            <a:r>
              <a:rPr lang="en-GB" b="0" dirty="0" smtClean="0">
                <a:solidFill>
                  <a:schemeClr val="tx1"/>
                </a:solidFill>
              </a:rPr>
              <a:t>was issued </a:t>
            </a:r>
            <a:r>
              <a:rPr lang="en-GB" b="0" dirty="0">
                <a:solidFill>
                  <a:schemeClr val="tx1"/>
                </a:solidFill>
              </a:rPr>
              <a:t>in 2014 and applies to reporting periods beginning on or after 1 January 2015 </a:t>
            </a:r>
          </a:p>
          <a:p>
            <a:endParaRPr lang="en-GB" sz="1500" b="0" dirty="0">
              <a:solidFill>
                <a:schemeClr val="tx1"/>
              </a:solidFill>
            </a:endParaRPr>
          </a:p>
          <a:p>
            <a:r>
              <a:rPr lang="en-GB" b="0" dirty="0" smtClean="0">
                <a:solidFill>
                  <a:schemeClr val="tx1"/>
                </a:solidFill>
              </a:rPr>
              <a:t>But </a:t>
            </a:r>
            <a:r>
              <a:rPr lang="en-GB" b="0" dirty="0">
                <a:solidFill>
                  <a:schemeClr val="tx1"/>
                </a:solidFill>
              </a:rPr>
              <a:t>both the FRSSE and FRSSE SORP are to be withdrawn for reporting periods beginning on or after 1 January 2016 </a:t>
            </a:r>
            <a:r>
              <a:rPr lang="en-GB" b="0" dirty="0" smtClean="0">
                <a:solidFill>
                  <a:schemeClr val="tx1"/>
                </a:solidFill>
              </a:rPr>
              <a:t>(before the new regime is into its stride)</a:t>
            </a:r>
            <a:endParaRPr lang="en-GB" b="0" dirty="0">
              <a:solidFill>
                <a:schemeClr val="tx1"/>
              </a:solidFill>
            </a:endParaRPr>
          </a:p>
          <a:p>
            <a:endParaRPr lang="en-GB" dirty="0"/>
          </a:p>
        </p:txBody>
      </p:sp>
      <p:sp>
        <p:nvSpPr>
          <p:cNvPr id="4" name="Title 3"/>
          <p:cNvSpPr>
            <a:spLocks noGrp="1"/>
          </p:cNvSpPr>
          <p:nvPr>
            <p:ph type="title"/>
          </p:nvPr>
        </p:nvSpPr>
        <p:spPr/>
        <p:txBody>
          <a:bodyPr>
            <a:normAutofit/>
          </a:bodyPr>
          <a:lstStyle/>
          <a:p>
            <a:r>
              <a:rPr lang="en-GB" dirty="0" smtClean="0"/>
              <a:t>The Financial Reporting Standard for </a:t>
            </a:r>
            <a:r>
              <a:rPr lang="en-GB" dirty="0"/>
              <a:t/>
            </a:r>
            <a:br>
              <a:rPr lang="en-GB" dirty="0"/>
            </a:br>
            <a:r>
              <a:rPr lang="en-GB" dirty="0" smtClean="0"/>
              <a:t>Smaller Entities (FRSSE)</a:t>
            </a:r>
            <a:endParaRPr lang="en-GB" dirty="0"/>
          </a:p>
        </p:txBody>
      </p:sp>
    </p:spTree>
    <p:extLst>
      <p:ext uri="{BB962C8B-B14F-4D97-AF65-F5344CB8AC3E}">
        <p14:creationId xmlns:p14="http://schemas.microsoft.com/office/powerpoint/2010/main" val="2656367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GB" b="0" dirty="0" smtClean="0">
                <a:solidFill>
                  <a:schemeClr val="tx1"/>
                </a:solidFill>
              </a:rPr>
              <a:t>EU </a:t>
            </a:r>
            <a:r>
              <a:rPr lang="en-GB" b="0" dirty="0">
                <a:solidFill>
                  <a:schemeClr val="tx1"/>
                </a:solidFill>
              </a:rPr>
              <a:t>Accounting Directive introduced into company law and is applicable for accounting periods commencing on or after 1 January 2016 </a:t>
            </a:r>
          </a:p>
          <a:p>
            <a:endParaRPr lang="en-GB" b="0" dirty="0">
              <a:solidFill>
                <a:schemeClr val="tx1"/>
              </a:solidFill>
            </a:endParaRPr>
          </a:p>
          <a:p>
            <a:r>
              <a:rPr lang="en-GB" b="0" dirty="0">
                <a:solidFill>
                  <a:schemeClr val="tx1"/>
                </a:solidFill>
              </a:rPr>
              <a:t>Accounting standards needed to reflect these changes in company law </a:t>
            </a:r>
          </a:p>
          <a:p>
            <a:endParaRPr lang="en-GB" b="0" dirty="0">
              <a:solidFill>
                <a:schemeClr val="tx1"/>
              </a:solidFill>
            </a:endParaRPr>
          </a:p>
          <a:p>
            <a:r>
              <a:rPr lang="en-GB" b="0" dirty="0">
                <a:solidFill>
                  <a:schemeClr val="tx1"/>
                </a:solidFill>
              </a:rPr>
              <a:t>In July 2015 a new section 1A was added to the Financial Reporting Standard which replaces the FRSSE for accounting periods commencing on or after 1 January 2016 </a:t>
            </a:r>
          </a:p>
          <a:p>
            <a:pPr marL="0" indent="0">
              <a:buNone/>
            </a:pPr>
            <a:r>
              <a:rPr lang="en-GB" dirty="0" smtClean="0"/>
              <a:t> </a:t>
            </a:r>
            <a:endParaRPr lang="en-GB" dirty="0"/>
          </a:p>
          <a:p>
            <a:endParaRPr lang="en-GB" dirty="0"/>
          </a:p>
        </p:txBody>
      </p:sp>
      <p:sp>
        <p:nvSpPr>
          <p:cNvPr id="4" name="Title 3"/>
          <p:cNvSpPr>
            <a:spLocks noGrp="1"/>
          </p:cNvSpPr>
          <p:nvPr>
            <p:ph type="title"/>
          </p:nvPr>
        </p:nvSpPr>
        <p:spPr/>
        <p:txBody>
          <a:bodyPr>
            <a:normAutofit/>
          </a:bodyPr>
          <a:lstStyle/>
          <a:p>
            <a:r>
              <a:rPr lang="en-GB" dirty="0" smtClean="0"/>
              <a:t>Why is the FRSSE</a:t>
            </a:r>
            <a:r>
              <a:rPr lang="en-GB" dirty="0"/>
              <a:t> </a:t>
            </a:r>
            <a:r>
              <a:rPr lang="en-GB" dirty="0" smtClean="0"/>
              <a:t>being withdrawn?</a:t>
            </a:r>
            <a:endParaRPr lang="en-GB" dirty="0"/>
          </a:p>
        </p:txBody>
      </p:sp>
    </p:spTree>
    <p:extLst>
      <p:ext uri="{BB962C8B-B14F-4D97-AF65-F5344CB8AC3E}">
        <p14:creationId xmlns:p14="http://schemas.microsoft.com/office/powerpoint/2010/main" val="4053790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04664"/>
            <a:ext cx="7238528" cy="1152128"/>
          </a:xfrm>
        </p:spPr>
        <p:txBody>
          <a:bodyPr>
            <a:normAutofit fontScale="90000"/>
          </a:bodyPr>
          <a:lstStyle/>
          <a:p>
            <a:r>
              <a:rPr lang="en-GB" dirty="0" smtClean="0"/>
              <a:t>The difficult choice facing small charities in 2015</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06431853"/>
              </p:ext>
            </p:extLst>
          </p:nvPr>
        </p:nvGraphicFramePr>
        <p:xfrm>
          <a:off x="251520" y="1752600"/>
          <a:ext cx="767328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9816476"/>
      </p:ext>
    </p:extLst>
  </p:cSld>
  <p:clrMapOvr>
    <a:masterClrMapping/>
  </p:clrMapOvr>
  <p:timing>
    <p:tnLst>
      <p:par>
        <p:cTn id="1" dur="indefinite" restart="never" nodeType="tmRoot"/>
      </p:par>
    </p:tnLst>
  </p:timing>
</p:sld>
</file>

<file path=ppt/theme/theme1.xml><?xml version="1.0" encoding="utf-8"?>
<a:theme xmlns:a="http://schemas.openxmlformats.org/drawingml/2006/main" name="Corporate powerpoint 2015">
  <a:themeElements>
    <a:clrScheme name="AAT Colours">
      <a:dk1>
        <a:sysClr val="windowText" lastClr="000000"/>
      </a:dk1>
      <a:lt1>
        <a:sysClr val="window" lastClr="FFFFFF"/>
      </a:lt1>
      <a:dk2>
        <a:srgbClr val="7C7C7B"/>
      </a:dk2>
      <a:lt2>
        <a:srgbClr val="FFFFFF"/>
      </a:lt2>
      <a:accent1>
        <a:srgbClr val="00AB4E"/>
      </a:accent1>
      <a:accent2>
        <a:srgbClr val="82CEC1"/>
      </a:accent2>
      <a:accent3>
        <a:srgbClr val="00B6DE"/>
      </a:accent3>
      <a:accent4>
        <a:srgbClr val="672F87"/>
      </a:accent4>
      <a:accent5>
        <a:srgbClr val="FFC222"/>
      </a:accent5>
      <a:accent6>
        <a:srgbClr val="D15980"/>
      </a:accent6>
      <a:hlink>
        <a:srgbClr val="00AB4E"/>
      </a:hlink>
      <a:folHlink>
        <a:srgbClr val="7C7C7B"/>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545</TotalTime>
  <Words>3257</Words>
  <Application>Microsoft Office PowerPoint</Application>
  <PresentationFormat>On-screen Show (4:3)</PresentationFormat>
  <Paragraphs>626</Paragraphs>
  <Slides>55</Slides>
  <Notes>7</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55</vt:i4>
      </vt:variant>
    </vt:vector>
  </HeadingPairs>
  <TitlesOfParts>
    <vt:vector size="58" baseType="lpstr">
      <vt:lpstr>Corporate powerpoint 2015</vt:lpstr>
      <vt:lpstr>Picture</vt:lpstr>
      <vt:lpstr>Document</vt:lpstr>
      <vt:lpstr>Charity Accounting Webinar</vt:lpstr>
      <vt:lpstr> Charity SoRPs  </vt:lpstr>
      <vt:lpstr>Why has charity accounting changed?</vt:lpstr>
      <vt:lpstr>Two regimes underpin the framework</vt:lpstr>
      <vt:lpstr>Why two SORPs?</vt:lpstr>
      <vt:lpstr> Potential Charity Accounting framework </vt:lpstr>
      <vt:lpstr>The Financial Reporting Standard for  Smaller Entities (FRSSE)</vt:lpstr>
      <vt:lpstr>Why is the FRSSE being withdrawn?</vt:lpstr>
      <vt:lpstr>The difficult choice facing small charities in 2015</vt:lpstr>
      <vt:lpstr>Charity Accounting Framework 2016?</vt:lpstr>
      <vt:lpstr>Charities in England and Wales – November 2015</vt:lpstr>
      <vt:lpstr> Charity SoRPs  - recent developments  </vt:lpstr>
      <vt:lpstr>Changes in the Charity Framework since March 2015</vt:lpstr>
      <vt:lpstr>Small has two meanings</vt:lpstr>
      <vt:lpstr>Small entity thresholds for companies</vt:lpstr>
      <vt:lpstr>What does SORP mean by a larger charity?</vt:lpstr>
      <vt:lpstr>Section 1 A to FRS 102 </vt:lpstr>
      <vt:lpstr>What should replace the FRSSE SoRP?</vt:lpstr>
      <vt:lpstr>SoRP Committee preference</vt:lpstr>
      <vt:lpstr>Charities SoRP consultation  – closed September 2015</vt:lpstr>
      <vt:lpstr>Charities SoRP consultation  – to be published late November 2015</vt:lpstr>
      <vt:lpstr>Advantages of extending scope of FRS102</vt:lpstr>
      <vt:lpstr>SoRP Committee concluded….</vt:lpstr>
      <vt:lpstr>Charity Commission Guidance</vt:lpstr>
      <vt:lpstr>We are still waiting for …..</vt:lpstr>
      <vt:lpstr> New Charity SoRPs Some headline changes </vt:lpstr>
      <vt:lpstr>The Fund Framework</vt:lpstr>
      <vt:lpstr>Structure of new Charities SORP</vt:lpstr>
      <vt:lpstr>SoRP Consultation - Modules</vt:lpstr>
      <vt:lpstr>Charities SoRP 14 Core Modules</vt:lpstr>
      <vt:lpstr>Charities SoRP -15 “Special” Modules</vt:lpstr>
      <vt:lpstr>SoRP Consistent terminology</vt:lpstr>
      <vt:lpstr>Changes to the Trustees’ Annual Report (all charities)</vt:lpstr>
      <vt:lpstr>Changes to the Trustees’ Annual Report (larger charities)</vt:lpstr>
      <vt:lpstr>Module 1 TAR Reserves Paragraphs 1:22 and 1:48</vt:lpstr>
      <vt:lpstr>Trustees’ Annual Report</vt:lpstr>
      <vt:lpstr>New Charities SoRPs – SoFA changes</vt:lpstr>
      <vt:lpstr> </vt:lpstr>
      <vt:lpstr>PowerPoint Presentation</vt:lpstr>
      <vt:lpstr>Income Recognition</vt:lpstr>
      <vt:lpstr>Income Recognition</vt:lpstr>
      <vt:lpstr>Income Recognition Legacies</vt:lpstr>
      <vt:lpstr>Income Recognition : Legacies (cont).</vt:lpstr>
      <vt:lpstr>Some differences between  FRS102 and FRSSE</vt:lpstr>
      <vt:lpstr> New Charity SoRPs Practical Outworking </vt:lpstr>
      <vt:lpstr>No early adoption of FRS 102 for charities</vt:lpstr>
      <vt:lpstr>Possible adjustments on  transition to FRS102 </vt:lpstr>
      <vt:lpstr>Charities SoRP – Items most likely to be onerous for smaller charities….</vt:lpstr>
      <vt:lpstr>Common items to consider when adopting FRS102</vt:lpstr>
      <vt:lpstr>SORP micro-site</vt:lpstr>
      <vt:lpstr>UK GAAP</vt:lpstr>
      <vt:lpstr>UK GAAP and IFRS</vt:lpstr>
      <vt:lpstr>Proposed new structure – mismatch?</vt:lpstr>
      <vt:lpstr>Ken Brew</vt:lpstr>
      <vt:lpstr>Disclaimer</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Charity Accounting Webinar</dc:title>
  <dc:creator>Ken Brew</dc:creator>
  <cp:lastModifiedBy>Graeme Johnston</cp:lastModifiedBy>
  <cp:revision>47</cp:revision>
  <dcterms:created xsi:type="dcterms:W3CDTF">2015-11-04T14:08:24Z</dcterms:created>
  <dcterms:modified xsi:type="dcterms:W3CDTF">2015-11-13T11:33:10Z</dcterms:modified>
</cp:coreProperties>
</file>