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0" r:id="rId2"/>
    <p:sldId id="256" r:id="rId3"/>
    <p:sldId id="287" r:id="rId4"/>
    <p:sldId id="286" r:id="rId5"/>
    <p:sldId id="285" r:id="rId6"/>
    <p:sldId id="259" r:id="rId7"/>
    <p:sldId id="268" r:id="rId8"/>
    <p:sldId id="288" r:id="rId9"/>
    <p:sldId id="289" r:id="rId10"/>
    <p:sldId id="269" r:id="rId11"/>
    <p:sldId id="270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745"/>
    <a:srgbClr val="00A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61" autoAdjust="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960"/>
        <p:guide pos="15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F740-3016-41FC-B2D4-26931548C37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9C666-F1B1-4BB4-9847-436652BBF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79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12534" y="47244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Author/speaker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90775" y="1570038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97390" y="1913467"/>
            <a:ext cx="7838610" cy="403581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95556" y="288022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47800"/>
            <a:ext cx="7839075" cy="326866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 sz="1300" kern="0" dirty="0">
                <a:ea typeface="ＭＳ Ｐゴシック"/>
              </a:rPr>
              <a:t>Hello and welcome to this </a:t>
            </a:r>
            <a:r>
              <a:rPr lang="en-GB" sz="1300" kern="0" dirty="0" smtClean="0">
                <a:ea typeface="ＭＳ Ｐゴシック"/>
              </a:rPr>
              <a:t>Be your own boss webinar </a:t>
            </a:r>
            <a:endParaRPr lang="en-GB" sz="1300" kern="0" dirty="0">
              <a:ea typeface="ＭＳ Ｐゴシック"/>
            </a:endParaRPr>
          </a:p>
          <a:p>
            <a:pPr marL="0" indent="0">
              <a:buNone/>
              <a:defRPr/>
            </a:pPr>
            <a:endParaRPr lang="en-GB" sz="1300" kern="0" dirty="0" smtClean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300" kern="0" dirty="0" smtClean="0">
                <a:ea typeface="ＭＳ Ｐゴシック"/>
              </a:rPr>
              <a:t>We </a:t>
            </a:r>
            <a:r>
              <a:rPr lang="en-GB" sz="1300" kern="0" dirty="0">
                <a:ea typeface="ＭＳ Ｐゴシック"/>
              </a:rPr>
              <a:t>are due to start at </a:t>
            </a:r>
            <a:r>
              <a:rPr lang="en-GB" sz="1300" kern="0" dirty="0" smtClean="0">
                <a:ea typeface="ＭＳ Ｐゴシック"/>
              </a:rPr>
              <a:t>19:00. </a:t>
            </a:r>
            <a:r>
              <a:rPr lang="en-GB" sz="1300" kern="0" dirty="0">
                <a:ea typeface="ＭＳ Ｐゴシック"/>
              </a:rPr>
              <a:t>You should not have any sound at this stage. We will be doing a sound check at </a:t>
            </a:r>
            <a:r>
              <a:rPr lang="en-GB" sz="1300" kern="0" dirty="0" smtClean="0">
                <a:ea typeface="ＭＳ Ｐゴシック"/>
              </a:rPr>
              <a:t>18:55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1300" kern="0" dirty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300" kern="0" dirty="0" smtClean="0">
                <a:ea typeface="ＭＳ Ｐゴシック"/>
              </a:rPr>
              <a:t>Please check your sound is working by selecting ‘Meeting’ in the top left corner and ‘Audio setup wizard’</a:t>
            </a:r>
            <a:endParaRPr lang="en-GB" sz="1300" kern="0" dirty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1300" kern="0" dirty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1300" kern="0" dirty="0">
                <a:ea typeface="ＭＳ Ｐゴシック"/>
              </a:rPr>
              <a:t>If you have any questions during the webinar please use the Q&amp;A panel on the right hand side and direct your questions to ‘all panellists‘.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3500" kern="0" dirty="0">
              <a:ea typeface="ＭＳ Ｐゴシック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795338" y="287338"/>
            <a:ext cx="8229600" cy="1312862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Arial" charset="0"/>
                <a:cs typeface="Arial" charset="0"/>
              </a:rPr>
              <a:t>AAT Webinar</a:t>
            </a:r>
          </a:p>
        </p:txBody>
      </p:sp>
    </p:spTree>
    <p:extLst>
      <p:ext uri="{BB962C8B-B14F-4D97-AF65-F5344CB8AC3E}">
        <p14:creationId xmlns:p14="http://schemas.microsoft.com/office/powerpoint/2010/main" val="40310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8190" y="1905000"/>
            <a:ext cx="7762410" cy="3733799"/>
          </a:xfrm>
          <a:ln w="12700">
            <a:noFill/>
            <a:prstDash val="dash"/>
          </a:ln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dirty="0" smtClean="0"/>
              <a:t>Have a </a:t>
            </a:r>
            <a:r>
              <a:rPr lang="en-GB" sz="2400" dirty="0"/>
              <a:t>supervisory authority for compliance with the Money Laundering Regulations 2007</a:t>
            </a:r>
          </a:p>
          <a:p>
            <a:r>
              <a:rPr lang="en-GB" dirty="0"/>
              <a:t>Register with the Information Commissioner for compliance with the Data Protection </a:t>
            </a:r>
            <a:r>
              <a:rPr lang="en-GB" dirty="0" smtClean="0"/>
              <a:t>Act</a:t>
            </a:r>
          </a:p>
          <a:p>
            <a:r>
              <a:rPr lang="en-GB" dirty="0"/>
              <a:t>Register with </a:t>
            </a:r>
            <a:r>
              <a:rPr lang="en-GB" dirty="0" smtClean="0"/>
              <a:t>HMRC</a:t>
            </a:r>
          </a:p>
          <a:p>
            <a:pPr lvl="0"/>
            <a:r>
              <a:rPr lang="en-GB" dirty="0"/>
              <a:t>Arrange payment of Class 2 NI</a:t>
            </a:r>
          </a:p>
          <a:p>
            <a:pPr lvl="0"/>
            <a:r>
              <a:rPr lang="en-GB" dirty="0" smtClean="0"/>
              <a:t>Register </a:t>
            </a:r>
            <a:r>
              <a:rPr lang="en-GB" dirty="0"/>
              <a:t>for VAT?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Can you tell me about the legal requirements of setting up a practice?</a:t>
            </a:r>
          </a:p>
        </p:txBody>
      </p:sp>
    </p:spTree>
    <p:extLst>
      <p:ext uri="{BB962C8B-B14F-4D97-AF65-F5344CB8AC3E}">
        <p14:creationId xmlns:p14="http://schemas.microsoft.com/office/powerpoint/2010/main" val="8498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8190" y="1905000"/>
            <a:ext cx="7762410" cy="3733799"/>
          </a:xfrm>
          <a:ln w="12700">
            <a:noFill/>
            <a:prstDash val="dash"/>
          </a:ln>
        </p:spPr>
        <p:txBody>
          <a:bodyPr>
            <a:normAutofit/>
          </a:bodyPr>
          <a:lstStyle/>
          <a:p>
            <a:r>
              <a:rPr lang="en-GB" dirty="0" smtClean="0"/>
              <a:t>Someone to take on your client work if you are unable to work for some time</a:t>
            </a:r>
          </a:p>
          <a:p>
            <a:r>
              <a:rPr lang="en-GB" dirty="0" smtClean="0"/>
              <a:t>Your nominated person must have sufficient experience and expertise</a:t>
            </a:r>
          </a:p>
          <a:p>
            <a:r>
              <a:rPr lang="en-GB" dirty="0" smtClean="0"/>
              <a:t>A partner, director or suitably qualified employee could provide this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 understand I need someone to provide continuity for my practice, what does this mean &amp; who can it be?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8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Thank you for attending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If you have any questions that were unanswered please email membership.support@aat.org.uk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Webinar close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1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 smtClean="0"/>
              <a:t>Henry Cooper</a:t>
            </a:r>
          </a:p>
          <a:p>
            <a:r>
              <a:rPr lang="en-GB" dirty="0" smtClean="0"/>
              <a:t>Julie Emerton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90775" y="1600200"/>
            <a:ext cx="6600825" cy="1554162"/>
          </a:xfrm>
        </p:spPr>
        <p:txBody>
          <a:bodyPr/>
          <a:lstStyle/>
          <a:p>
            <a:r>
              <a:rPr lang="en-GB" dirty="0" smtClean="0"/>
              <a:t>Be your own boss webinar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2900" dirty="0" smtClean="0"/>
              <a:t>Full and fellow members providing self-employed services must be regulated to do so by joining the MIP scheme</a:t>
            </a:r>
          </a:p>
          <a:p>
            <a:endParaRPr lang="en-GB" dirty="0" smtClean="0"/>
          </a:p>
          <a:p>
            <a:r>
              <a:rPr lang="en-GB" sz="3000" dirty="0"/>
              <a:t>Registered criteria:</a:t>
            </a:r>
          </a:p>
          <a:p>
            <a:pPr lvl="1"/>
            <a:r>
              <a:rPr lang="en-GB" sz="2600" dirty="0"/>
              <a:t>Work experience</a:t>
            </a:r>
          </a:p>
          <a:p>
            <a:pPr lvl="1"/>
            <a:r>
              <a:rPr lang="en-GB" sz="2600" dirty="0"/>
              <a:t>CPD</a:t>
            </a:r>
          </a:p>
          <a:p>
            <a:pPr lvl="1"/>
            <a:r>
              <a:rPr lang="en-GB" sz="2600" dirty="0"/>
              <a:t>PII</a:t>
            </a:r>
          </a:p>
          <a:p>
            <a:pPr lvl="1"/>
            <a:r>
              <a:rPr lang="en-GB" sz="2600" dirty="0"/>
              <a:t>Continuity of practice</a:t>
            </a:r>
            <a:br>
              <a:rPr lang="en-GB" sz="2600" dirty="0"/>
            </a:br>
            <a:endParaRPr lang="en-GB" sz="2600" dirty="0"/>
          </a:p>
          <a:p>
            <a:r>
              <a:rPr lang="en-GB" sz="3000" dirty="0"/>
              <a:t>Additional licence criteria:</a:t>
            </a:r>
          </a:p>
          <a:p>
            <a:pPr lvl="1"/>
            <a:r>
              <a:rPr lang="en-GB" sz="2600" dirty="0"/>
              <a:t>Professional referee</a:t>
            </a:r>
          </a:p>
          <a:p>
            <a:pPr lvl="1"/>
            <a:r>
              <a:rPr lang="en-GB" sz="2600" dirty="0"/>
              <a:t>Professional ethics diagnostic</a:t>
            </a:r>
          </a:p>
          <a:p>
            <a:pPr lvl="1"/>
            <a:r>
              <a:rPr lang="en-GB" sz="2600" dirty="0"/>
              <a:t>Anti-money laundering (AML) diagnostic</a:t>
            </a:r>
            <a:br>
              <a:rPr lang="en-GB" sz="2600" dirty="0"/>
            </a:br>
            <a:endParaRPr lang="en-GB" sz="2600" dirty="0"/>
          </a:p>
          <a:p>
            <a:r>
              <a:rPr lang="en-GB" sz="3000" dirty="0"/>
              <a:t>Other scheme requirements:</a:t>
            </a:r>
          </a:p>
          <a:p>
            <a:pPr lvl="1"/>
            <a:r>
              <a:rPr lang="en-GB" sz="2600" dirty="0"/>
              <a:t>AML supervision</a:t>
            </a:r>
          </a:p>
          <a:p>
            <a:pPr lvl="1"/>
            <a:r>
              <a:rPr lang="en-GB" sz="2600" dirty="0"/>
              <a:t>Registration with ICO (Data Protection Act)</a:t>
            </a:r>
          </a:p>
          <a:p>
            <a:pPr lvl="1"/>
            <a:r>
              <a:rPr lang="en-GB" sz="2600" dirty="0"/>
              <a:t>Letters of engagement</a:t>
            </a:r>
          </a:p>
          <a:p>
            <a:pPr lvl="1"/>
            <a:r>
              <a:rPr lang="en-GB" sz="2600" dirty="0"/>
              <a:t>Annual renewal</a:t>
            </a:r>
          </a:p>
          <a:p>
            <a:pPr lvl="1"/>
            <a:r>
              <a:rPr lang="en-GB" sz="2600" dirty="0"/>
              <a:t>CPD compliance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MIP scheme and how do I join?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65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8190" y="2133602"/>
            <a:ext cx="3723810" cy="3733800"/>
          </a:xfrm>
          <a:ln w="12700">
            <a:noFill/>
            <a:prstDash val="dash"/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/>
              <a:t>Accountancy</a:t>
            </a:r>
          </a:p>
          <a:p>
            <a:pPr lvl="0"/>
            <a:r>
              <a:rPr lang="en-GB" sz="2000" dirty="0"/>
              <a:t>Bookkeeping</a:t>
            </a:r>
          </a:p>
          <a:p>
            <a:pPr lvl="0"/>
            <a:r>
              <a:rPr lang="en-GB" sz="2000" dirty="0"/>
              <a:t>Financial accounting and Accounts preparation</a:t>
            </a:r>
          </a:p>
          <a:p>
            <a:pPr lvl="0"/>
            <a:r>
              <a:rPr lang="en-GB" sz="2000" dirty="0"/>
              <a:t>Budgeting and forecasting</a:t>
            </a:r>
          </a:p>
          <a:p>
            <a:pPr lvl="0"/>
            <a:r>
              <a:rPr lang="en-GB" sz="2000" dirty="0"/>
              <a:t>Management accounting </a:t>
            </a:r>
          </a:p>
          <a:p>
            <a:pPr lvl="0"/>
            <a:r>
              <a:rPr lang="en-GB" sz="2000" dirty="0"/>
              <a:t>Payroll</a:t>
            </a:r>
          </a:p>
          <a:p>
            <a:pPr lvl="0"/>
            <a:r>
              <a:rPr lang="en-GB" sz="2000" dirty="0"/>
              <a:t>Independent examination</a:t>
            </a:r>
          </a:p>
          <a:p>
            <a:pPr lvl="0"/>
            <a:r>
              <a:rPr lang="en-GB" sz="2000" dirty="0"/>
              <a:t>Limited assurance engagement</a:t>
            </a:r>
          </a:p>
          <a:p>
            <a:pPr lvl="0"/>
            <a:r>
              <a:rPr lang="en-GB" sz="2000" dirty="0"/>
              <a:t>Forensic accounting</a:t>
            </a:r>
          </a:p>
          <a:p>
            <a:pPr lvl="0"/>
            <a:r>
              <a:rPr lang="en-GB" sz="2000" dirty="0"/>
              <a:t>Internal Audit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work can I do as a MIP?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876800" y="2133601"/>
            <a:ext cx="3723810" cy="37338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Taxation</a:t>
            </a:r>
          </a:p>
          <a:p>
            <a:pPr lvl="0"/>
            <a:r>
              <a:rPr lang="en-GB" sz="2000" dirty="0"/>
              <a:t>Value added tax</a:t>
            </a:r>
          </a:p>
          <a:p>
            <a:pPr lvl="0"/>
            <a:r>
              <a:rPr lang="en-GB" sz="2000" dirty="0"/>
              <a:t>Personal income tax</a:t>
            </a:r>
          </a:p>
          <a:p>
            <a:pPr lvl="0"/>
            <a:r>
              <a:rPr lang="en-GB" sz="2000" dirty="0"/>
              <a:t>Business income tax</a:t>
            </a:r>
          </a:p>
          <a:p>
            <a:pPr lvl="0"/>
            <a:r>
              <a:rPr lang="en-GB" sz="2000" dirty="0"/>
              <a:t>Corporation tax</a:t>
            </a:r>
          </a:p>
          <a:p>
            <a:pPr lvl="0"/>
            <a:r>
              <a:rPr lang="en-GB" sz="2000" dirty="0"/>
              <a:t>Capital gains tax</a:t>
            </a:r>
          </a:p>
          <a:p>
            <a:pPr lvl="0"/>
            <a:r>
              <a:rPr lang="en-GB" sz="2000" dirty="0"/>
              <a:t>Inheritance </a:t>
            </a:r>
            <a:r>
              <a:rPr lang="en-GB" sz="2000" dirty="0" smtClean="0"/>
              <a:t>tax</a:t>
            </a:r>
          </a:p>
          <a:p>
            <a:pPr lvl="0"/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Consultancy</a:t>
            </a:r>
          </a:p>
          <a:p>
            <a:pPr lvl="0"/>
            <a:r>
              <a:rPr lang="en-GB" sz="2000" dirty="0"/>
              <a:t>Business plans</a:t>
            </a:r>
          </a:p>
          <a:p>
            <a:pPr lvl="0"/>
            <a:r>
              <a:rPr lang="en-GB" sz="2000" dirty="0"/>
              <a:t>Computerised accountancy systems</a:t>
            </a:r>
          </a:p>
          <a:p>
            <a:pPr lvl="0"/>
            <a:r>
              <a:rPr lang="en-GB" sz="2000" dirty="0"/>
              <a:t>Company secretarial services</a:t>
            </a:r>
          </a:p>
          <a:p>
            <a:pPr lvl="0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1504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Need CPD to join MIP scheme – details of CPD undertaken in services wish to offer</a:t>
            </a:r>
          </a:p>
          <a:p>
            <a:r>
              <a:rPr lang="en-GB" dirty="0" smtClean="0"/>
              <a:t>Compliance with CPD policy – CPD cycle Assess, Plan, Action, Evaluate</a:t>
            </a:r>
          </a:p>
          <a:p>
            <a:r>
              <a:rPr lang="en-GB" dirty="0" smtClean="0"/>
              <a:t>Assess CPD needs in every service approved to offer and in practice management</a:t>
            </a:r>
          </a:p>
          <a:p>
            <a:r>
              <a:rPr lang="en-GB" dirty="0" smtClean="0"/>
              <a:t>CPD consists of activities which result in learning and keeping skills up to date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CPD do I need to do?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9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8190" y="1905000"/>
            <a:ext cx="7762410" cy="3733799"/>
          </a:xfrm>
          <a:ln w="12700">
            <a:noFill/>
            <a:prstDash val="dash"/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000" dirty="0" smtClean="0"/>
              <a:t>You must have the following in place before you start to offer services to clients:</a:t>
            </a:r>
            <a:br>
              <a:rPr lang="en-GB" sz="3000" dirty="0" smtClean="0"/>
            </a:br>
            <a:endParaRPr lang="en-GB" sz="3000" dirty="0" smtClean="0"/>
          </a:p>
          <a:p>
            <a:r>
              <a:rPr lang="en-GB" sz="3000" dirty="0" smtClean="0"/>
              <a:t>Your MIP licence or registration</a:t>
            </a:r>
          </a:p>
          <a:p>
            <a:r>
              <a:rPr lang="en-GB" sz="3000" dirty="0" smtClean="0"/>
              <a:t>Professional Indemnity Insurance</a:t>
            </a:r>
          </a:p>
          <a:p>
            <a:r>
              <a:rPr lang="en-GB" sz="3000" dirty="0" smtClean="0"/>
              <a:t>Anti-money laundering supervision</a:t>
            </a:r>
          </a:p>
          <a:p>
            <a:r>
              <a:rPr lang="en-GB" sz="3000" dirty="0" smtClean="0"/>
              <a:t>Registration with Information Commissioner</a:t>
            </a:r>
            <a:endParaRPr lang="en-GB" sz="2000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order should I do things – get clients or join MIP scheme first?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6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8190" y="1905000"/>
            <a:ext cx="7762410" cy="3733799"/>
          </a:xfrm>
          <a:ln w="12700">
            <a:noFill/>
            <a:prstDash val="dash"/>
          </a:ln>
        </p:spPr>
        <p:txBody>
          <a:bodyPr>
            <a:normAutofit/>
          </a:bodyPr>
          <a:lstStyle/>
          <a:p>
            <a:pPr lvl="0"/>
            <a:r>
              <a:rPr lang="en-GB" sz="3200" dirty="0"/>
              <a:t>Where to work </a:t>
            </a:r>
          </a:p>
          <a:p>
            <a:pPr lvl="0"/>
            <a:r>
              <a:rPr lang="en-GB" sz="3200" dirty="0"/>
              <a:t>Start up essentials</a:t>
            </a:r>
          </a:p>
          <a:p>
            <a:pPr lvl="0"/>
            <a:r>
              <a:rPr lang="en-GB" sz="3200" dirty="0"/>
              <a:t>Is it for you?</a:t>
            </a:r>
          </a:p>
          <a:p>
            <a:endParaRPr lang="en-GB" sz="2000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else do I need to think about?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8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CCH online</a:t>
            </a:r>
          </a:p>
          <a:p>
            <a:pPr lvl="0"/>
            <a:r>
              <a:rPr lang="en-GB" dirty="0"/>
              <a:t>Practice management toolkit</a:t>
            </a:r>
          </a:p>
          <a:p>
            <a:pPr lvl="0"/>
            <a:r>
              <a:rPr lang="en-GB" dirty="0"/>
              <a:t>Practice management e-learning</a:t>
            </a:r>
          </a:p>
          <a:p>
            <a:pPr lvl="0"/>
            <a:r>
              <a:rPr lang="en-GB" dirty="0"/>
              <a:t>CPD interactive – articles, podcasts, blogs</a:t>
            </a:r>
          </a:p>
          <a:p>
            <a:pPr lvl="0"/>
            <a:r>
              <a:rPr lang="en-GB" dirty="0"/>
              <a:t>CCH helpline</a:t>
            </a:r>
          </a:p>
          <a:p>
            <a:pPr lvl="0"/>
            <a:r>
              <a:rPr lang="en-GB" dirty="0"/>
              <a:t>Branch network</a:t>
            </a:r>
          </a:p>
          <a:p>
            <a:pPr lvl="0"/>
            <a:r>
              <a:rPr lang="en-GB" dirty="0"/>
              <a:t>CPD </a:t>
            </a:r>
            <a:r>
              <a:rPr lang="en-GB" dirty="0" err="1"/>
              <a:t>mastercourses</a:t>
            </a:r>
            <a:endParaRPr lang="en-GB" dirty="0"/>
          </a:p>
          <a:p>
            <a:pPr lvl="0"/>
            <a:r>
              <a:rPr lang="en-GB" dirty="0"/>
              <a:t>Practice assurance guidance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support do MIPs get from AAT?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1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Different pricing options – fee per job, annual fee, standing order</a:t>
            </a:r>
          </a:p>
          <a:p>
            <a:pPr lvl="0"/>
            <a:r>
              <a:rPr lang="en-GB" dirty="0"/>
              <a:t>Knowing your local market &amp; </a:t>
            </a:r>
            <a:r>
              <a:rPr lang="en-GB" dirty="0" smtClean="0"/>
              <a:t>competitors</a:t>
            </a:r>
          </a:p>
          <a:p>
            <a:pPr lvl="0"/>
            <a:r>
              <a:rPr lang="en-GB" dirty="0" smtClean="0"/>
              <a:t>Don’t </a:t>
            </a:r>
            <a:r>
              <a:rPr lang="en-GB" dirty="0"/>
              <a:t>undersell </a:t>
            </a:r>
            <a:r>
              <a:rPr lang="en-GB" dirty="0" smtClean="0"/>
              <a:t>yourself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I know what to charge clients?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28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powerpoint</Template>
  <TotalTime>129</TotalTime>
  <Words>499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Corporate powerpoint</vt:lpstr>
      <vt:lpstr>AAT Webinar</vt:lpstr>
      <vt:lpstr>Be your own boss webinar</vt:lpstr>
      <vt:lpstr>What is the MIP scheme and how do I join?</vt:lpstr>
      <vt:lpstr>What work can I do as a MIP?</vt:lpstr>
      <vt:lpstr>What CPD do I need to do?</vt:lpstr>
      <vt:lpstr>What order should I do things – get clients or join MIP scheme first?</vt:lpstr>
      <vt:lpstr>What else do I need to think about?</vt:lpstr>
      <vt:lpstr>What support do MIPs get from AAT?</vt:lpstr>
      <vt:lpstr>How do I know what to charge clients?</vt:lpstr>
      <vt:lpstr>Can you tell me about the legal requirements of setting up a practice?</vt:lpstr>
      <vt:lpstr>I understand I need someone to provide continuity for my practice, what does this mean &amp; who can it be?</vt:lpstr>
      <vt:lpstr>Webinar close</vt:lpstr>
    </vt:vector>
  </TitlesOfParts>
  <Company>AAT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your own boss</dc:title>
  <dc:creator>Sarah Burbidge</dc:creator>
  <cp:lastModifiedBy>Siobhan Darlington</cp:lastModifiedBy>
  <cp:revision>14</cp:revision>
  <dcterms:created xsi:type="dcterms:W3CDTF">2015-03-17T09:11:23Z</dcterms:created>
  <dcterms:modified xsi:type="dcterms:W3CDTF">2015-07-14T14:53:41Z</dcterms:modified>
</cp:coreProperties>
</file>