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6" r:id="rId2"/>
    <p:sldId id="259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9" r:id="rId33"/>
    <p:sldId id="297" r:id="rId34"/>
    <p:sldId id="30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745"/>
    <a:srgbClr val="00A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960"/>
        <p:guide pos="15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60929-9BC9-444E-B411-CB419CB0D2FC}" type="datetimeFigureOut">
              <a:rPr lang="en-GB" smtClean="0"/>
              <a:t>07/10/2014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0E540-6157-4EF8-8C1F-81CDCB823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782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12534" y="47244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Author/speaker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390775" y="1570038"/>
            <a:ext cx="82296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97390" y="1913467"/>
            <a:ext cx="7838610" cy="403581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95556" y="288022"/>
            <a:ext cx="82296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Steve Collings FMAAT FCCA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90775" y="1600200"/>
            <a:ext cx="6600825" cy="1554162"/>
          </a:xfrm>
        </p:spPr>
        <p:txBody>
          <a:bodyPr/>
          <a:lstStyle/>
          <a:p>
            <a:r>
              <a:rPr lang="en-GB" dirty="0" smtClean="0"/>
              <a:t>Financial Reporting Mastercourse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Concept of finance v operating still the case in FRS 102</a:t>
            </a:r>
          </a:p>
          <a:p>
            <a:r>
              <a:rPr lang="en-GB" dirty="0" smtClean="0"/>
              <a:t>No 90% benchmark in FRS 102 (replaced with ‘substantially all’)</a:t>
            </a:r>
          </a:p>
          <a:p>
            <a:r>
              <a:rPr lang="en-GB" dirty="0" smtClean="0"/>
              <a:t>FRS 102 offers eight additional indicators that a lease is a FINANCE lease</a:t>
            </a:r>
          </a:p>
          <a:p>
            <a:r>
              <a:rPr lang="en-GB" dirty="0" smtClean="0"/>
              <a:t>Future changes to leasing may be likely if IASB/FASB standard on leasing is overhauled (still in heated debate)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leases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851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Significant presentational changes in FRS 102 v FRS 1</a:t>
            </a:r>
          </a:p>
          <a:p>
            <a:r>
              <a:rPr lang="en-GB" dirty="0" smtClean="0"/>
              <a:t>FRS 1 = nine standard cash flow classifications</a:t>
            </a:r>
          </a:p>
          <a:p>
            <a:r>
              <a:rPr lang="en-GB" dirty="0" smtClean="0"/>
              <a:t>FRS 102 = three: operating, investing and financing</a:t>
            </a:r>
          </a:p>
          <a:p>
            <a:r>
              <a:rPr lang="en-GB" dirty="0" smtClean="0"/>
              <a:t>Corporation tax paid = operating</a:t>
            </a:r>
          </a:p>
          <a:p>
            <a:r>
              <a:rPr lang="en-GB" dirty="0" smtClean="0"/>
              <a:t>Interest paid = operating</a:t>
            </a:r>
          </a:p>
          <a:p>
            <a:r>
              <a:rPr lang="en-GB" dirty="0" smtClean="0"/>
              <a:t>Two methods of preparation carried over into FRS 102: direct and indirect method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cash flow statement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88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specific standard that requires short-term employee benefits unpaid at he y/e to be accrued</a:t>
            </a:r>
          </a:p>
          <a:p>
            <a:r>
              <a:rPr lang="en-GB" dirty="0" smtClean="0"/>
              <a:t>However FRS 12 does cite an example of unpaid holiday pay as meeting the definition of a liability</a:t>
            </a:r>
          </a:p>
          <a:p>
            <a:r>
              <a:rPr lang="en-GB" dirty="0" smtClean="0"/>
              <a:t>Section 28 does require unpaid employee benefits that are paid in the next a/p to be accrued at the y/e</a:t>
            </a:r>
          </a:p>
          <a:p>
            <a:r>
              <a:rPr lang="en-GB" dirty="0" smtClean="0"/>
              <a:t>This treatment may prove problematic for larger companies where this information is not kept centrally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employee benefits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977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FRS 3 requires correction of ‘fundamental’ errors by way of a PYA</a:t>
            </a:r>
          </a:p>
          <a:p>
            <a:r>
              <a:rPr lang="en-GB" dirty="0" smtClean="0"/>
              <a:t>‘Fundamental’ is taken to mean that the truth and fairness of the accounts are destroyed by the error</a:t>
            </a:r>
          </a:p>
          <a:p>
            <a:r>
              <a:rPr lang="en-GB" dirty="0" smtClean="0"/>
              <a:t>FRS 102 Section 20 requires a PYA for errors which are material</a:t>
            </a:r>
          </a:p>
          <a:p>
            <a:r>
              <a:rPr lang="en-GB" dirty="0" smtClean="0"/>
              <a:t>Hence more corrections will be done by way of a PYA in FRS 102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prior period adjustments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385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Slight variations to the wording in Section 23 as opposed to UITF 40 (ANG FRS 5)</a:t>
            </a:r>
          </a:p>
          <a:p>
            <a:r>
              <a:rPr lang="en-GB" dirty="0" smtClean="0"/>
              <a:t>UITF 40 uses the term ‘right to consideration’</a:t>
            </a:r>
          </a:p>
          <a:p>
            <a:r>
              <a:rPr lang="en-GB" dirty="0" smtClean="0"/>
              <a:t>FRS 102 uses the term ‘consideration received or receivable’</a:t>
            </a:r>
          </a:p>
          <a:p>
            <a:r>
              <a:rPr lang="en-GB" dirty="0" smtClean="0"/>
              <a:t>Care must be exercised in the interpretation aspects to ensure appropriate amounts of revenue are recognised</a:t>
            </a:r>
          </a:p>
          <a:p>
            <a:r>
              <a:rPr lang="en-GB" dirty="0" smtClean="0"/>
              <a:t>FRS 102 refers to a ‘specific’ and a ‘significant’ act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revenue recognition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80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a specific act is more significant than any other act, revenue recognition is postponed until the significant act is executed</a:t>
            </a:r>
          </a:p>
          <a:p>
            <a:r>
              <a:rPr lang="en-GB" dirty="0" smtClean="0"/>
              <a:t>UITF 40 is more prohibitive in that it requires revenue to be recognised when a ‘milestone’ is passed or a ‘critical event’ takes place</a:t>
            </a:r>
          </a:p>
          <a:p>
            <a:r>
              <a:rPr lang="en-GB" dirty="0" smtClean="0"/>
              <a:t>For service contracts where the outcome cannot be reliably estimated revenue is recognised to the extent of costs incurred (hence nil profit)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revenue recognition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224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SSAP 9 says that a proportion of the total contract value is recognised in such situations using a zero estimate profit (hence still the same overall outcome but a different route)</a:t>
            </a:r>
          </a:p>
          <a:p>
            <a:r>
              <a:rPr lang="en-GB" dirty="0" smtClean="0"/>
              <a:t>FRC have commented that if entities abuse the wording in Section 23, an Abstract will be issued clarifying the position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revenue recognition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614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Deferred tax uses a timing difference ‘plus’ approach</a:t>
            </a:r>
          </a:p>
          <a:p>
            <a:r>
              <a:rPr lang="en-GB" dirty="0" smtClean="0"/>
              <a:t>Plus part builds on existing FRS 19 but introduces three additional considerations: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Revaluations of non-monetary assets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Fair values on business combinations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Unremitted earnings on overseas subs or associates</a:t>
            </a:r>
          </a:p>
          <a:p>
            <a:r>
              <a:rPr lang="en-GB" dirty="0" smtClean="0"/>
              <a:t>FRS 102 prohibits deferred tax balances being discounted (very rare in practice to discount such balances)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deferred tax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669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explicit requirement to use an actuary in FRS 102 as opposed to FRS 17</a:t>
            </a:r>
          </a:p>
          <a:p>
            <a:r>
              <a:rPr lang="en-GB" dirty="0" smtClean="0"/>
              <a:t>Entity must be able to carry out the calculations without undue cost or effort (highly unlikely)</a:t>
            </a:r>
          </a:p>
          <a:p>
            <a:r>
              <a:rPr lang="en-GB" dirty="0" smtClean="0"/>
              <a:t>Changes to the way in which the net interest expense is calculated</a:t>
            </a:r>
          </a:p>
          <a:p>
            <a:r>
              <a:rPr lang="en-GB" dirty="0" smtClean="0"/>
              <a:t>No requirement for comprehensive annual valuations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defined benefit pension plans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745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SSAP 9 currently allows LIFO (but with limited use only)</a:t>
            </a:r>
          </a:p>
          <a:p>
            <a:r>
              <a:rPr lang="en-GB" dirty="0" smtClean="0"/>
              <a:t>FRS 102 does not permit entities to use LIFO as a cost flow assumption (FIFO or AVCO only)</a:t>
            </a:r>
          </a:p>
          <a:p>
            <a:r>
              <a:rPr lang="en-GB" dirty="0" smtClean="0"/>
              <a:t>Will prove problematic for some companies hence change ASAP to avoid transitional issues (changing now will = a change in a/c policy)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stock valuations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44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8190" y="1905000"/>
            <a:ext cx="7762410" cy="3733799"/>
          </a:xfrm>
          <a:ln w="12700">
            <a:solidFill>
              <a:srgbClr val="00AB4E"/>
            </a:solidFill>
            <a:prstDash val="dash"/>
          </a:ln>
        </p:spPr>
        <p:txBody>
          <a:bodyPr>
            <a:normAutofit lnSpcReduction="10000"/>
          </a:bodyPr>
          <a:lstStyle/>
          <a:p>
            <a:r>
              <a:rPr lang="en-GB" sz="3000" dirty="0" smtClean="0"/>
              <a:t>New UK GAAP overview</a:t>
            </a:r>
          </a:p>
          <a:p>
            <a:r>
              <a:rPr lang="en-GB" sz="3000" dirty="0" smtClean="0"/>
              <a:t>Key differences between ‘old’ and ‘new’ GAAP</a:t>
            </a:r>
          </a:p>
          <a:p>
            <a:r>
              <a:rPr lang="en-GB" sz="3000" dirty="0" smtClean="0"/>
              <a:t>Transitioning across to new UK GAAP</a:t>
            </a:r>
          </a:p>
          <a:p>
            <a:r>
              <a:rPr lang="en-GB" sz="3000" dirty="0" smtClean="0"/>
              <a:t>The FRSSE</a:t>
            </a:r>
          </a:p>
          <a:p>
            <a:r>
              <a:rPr lang="en-GB" sz="3000" dirty="0" smtClean="0"/>
              <a:t>Micro-entities</a:t>
            </a:r>
          </a:p>
          <a:p>
            <a:r>
              <a:rPr lang="en-GB" sz="3000" dirty="0" smtClean="0"/>
              <a:t>Key points</a:t>
            </a:r>
            <a:endParaRPr lang="en-GB" sz="1600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61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FRS 102 does not deal with a transaction/event management must develop an accounting policy which is 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Relevant and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Reliable</a:t>
            </a:r>
          </a:p>
          <a:p>
            <a:r>
              <a:rPr lang="en-GB" dirty="0" smtClean="0"/>
              <a:t>FRS 18 very similar but in some cases the end result and impact on profit/loss may not necessarily be the same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accounting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86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FRS 102 uses international terminology (e.g. balance sheet = statement of financial position)</a:t>
            </a:r>
          </a:p>
          <a:p>
            <a:r>
              <a:rPr lang="en-GB" dirty="0" smtClean="0"/>
              <a:t>Likely to see a ‘mix and match’ of terminology e.g. Vodafone has a consolidated </a:t>
            </a:r>
            <a:r>
              <a:rPr lang="en-GB" dirty="0" err="1" smtClean="0"/>
              <a:t>SoFP</a:t>
            </a:r>
            <a:r>
              <a:rPr lang="en-GB" dirty="0" smtClean="0"/>
              <a:t> but Whitbread has a consolidated balance sheet</a:t>
            </a:r>
          </a:p>
          <a:p>
            <a:r>
              <a:rPr lang="en-GB" dirty="0" smtClean="0"/>
              <a:t>Paragraph 3.22 allows alternative titles to be used for statements provided they are not misleading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terminology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37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Mandatory for a/p commencing on/after 1 January 2015</a:t>
            </a:r>
          </a:p>
          <a:p>
            <a:r>
              <a:rPr lang="en-GB" dirty="0" smtClean="0"/>
              <a:t>Earlier adoption permissible</a:t>
            </a:r>
          </a:p>
          <a:p>
            <a:r>
              <a:rPr lang="en-GB" dirty="0" smtClean="0"/>
              <a:t>Advice is to try and do some ‘dry runs’ to help identify potential problems</a:t>
            </a:r>
          </a:p>
          <a:p>
            <a:r>
              <a:rPr lang="en-GB" dirty="0" smtClean="0"/>
              <a:t>Section 35 to FRS 102 outlines the steps necessary</a:t>
            </a:r>
          </a:p>
          <a:p>
            <a:r>
              <a:rPr lang="en-GB" dirty="0" smtClean="0"/>
              <a:t>Work out the date of transition and then work back and determine accounting policy changes (see case study)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FRS 102 for the first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552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Entities must make an ‘explicit and unreserved’ statement of compliance with FRS 102</a:t>
            </a:r>
          </a:p>
          <a:p>
            <a:r>
              <a:rPr lang="en-GB" dirty="0" smtClean="0"/>
              <a:t>P12 of the course notes illustrates how this may look</a:t>
            </a:r>
          </a:p>
          <a:p>
            <a:r>
              <a:rPr lang="en-GB" dirty="0" smtClean="0"/>
              <a:t>FRS 102 also explains what a ‘complete’ set of financial statements must comprise</a:t>
            </a:r>
          </a:p>
          <a:p>
            <a:r>
              <a:rPr lang="en-GB" dirty="0" smtClean="0"/>
              <a:t>Four procedures in Section 35 to prepare the opening FRS 102 balance sheet at the date of transition: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FRS 102 for the first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626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Recognise all assets and liabilities required by FRS 102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Not recognise items as assets/liabilities if FRS 102 does not permit such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Reclassify items according to FRS 102 (e.g. investment property revaluation reserve)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Apply FRS 102 going forward in measuring all recognised assets and liabilities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FRS 102 for the first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5389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Refer to case study.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FRS 102 for the first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394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a number of exemptions (mandatory and optional) that entities can take in Section 35 which are designed to make the transition easier</a:t>
            </a:r>
          </a:p>
          <a:p>
            <a:r>
              <a:rPr lang="en-GB" dirty="0" smtClean="0"/>
              <a:t>Page 13 to 15 outline these exemptions</a:t>
            </a:r>
          </a:p>
          <a:p>
            <a:r>
              <a:rPr lang="en-GB" dirty="0" smtClean="0"/>
              <a:t>Additional disclosures are required in the first set of FRS 102 financial statements to include: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FRS 102 for the first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029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description of the nature of each change in a/c policy</a:t>
            </a:r>
          </a:p>
          <a:p>
            <a:r>
              <a:rPr lang="en-GB" dirty="0" smtClean="0"/>
              <a:t>Reconciliations of equity under previous GAAP to equity under FRS 102 for the following dates: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The date of transition to FRS 102; and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The end of the latest period presented in the entity’s most recent annual financial statements determined in accordance with its previous FR framework</a:t>
            </a:r>
          </a:p>
          <a:p>
            <a:r>
              <a:rPr lang="en-GB" dirty="0" smtClean="0"/>
              <a:t>A reconciliation of the profit/loss determined under old GAAP to the profit/loss determined under FRS 102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FRS 102 for the first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9883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errors are discovered on transition, above reconciliations must distinguish the correction of errors from changes in a/c policy</a:t>
            </a:r>
          </a:p>
          <a:p>
            <a:r>
              <a:rPr lang="en-GB" dirty="0" smtClean="0"/>
              <a:t>If the entity did not prepare financial statements for previous periods, that fact should be made in the first set of FRS 102 financial statements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FRS 102 for the first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1762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legislation introduced on 1/12/13 (SI 2013/3008) allowing micro-entities to take advantage of significant disclosure reductions</a:t>
            </a:r>
          </a:p>
          <a:p>
            <a:r>
              <a:rPr lang="en-GB" dirty="0" smtClean="0"/>
              <a:t>A company qualifies as a micro-entity if it meets at least 2 of the following 3 conditions (for 2 consecutive years):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Turnover not more than £632,000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Gross assets not more than £316,000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Average number of employees not more than 10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Micro-entities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79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 GAAP is overly complex and voluminous</a:t>
            </a:r>
          </a:p>
          <a:p>
            <a:r>
              <a:rPr lang="en-GB" dirty="0" smtClean="0"/>
              <a:t>Financial reporting practices have evolved</a:t>
            </a:r>
          </a:p>
          <a:p>
            <a:r>
              <a:rPr lang="en-GB" dirty="0" smtClean="0"/>
              <a:t>FRED 44 exposed as the FRSME which was largely based on IFRS for SMEs</a:t>
            </a:r>
          </a:p>
          <a:p>
            <a:r>
              <a:rPr lang="en-GB" dirty="0" smtClean="0"/>
              <a:t>Very controversial responses due to elimination of many established accounting practices and the concept of ‘public accountability’</a:t>
            </a:r>
          </a:p>
          <a:p>
            <a:r>
              <a:rPr lang="en-GB" dirty="0" smtClean="0"/>
              <a:t>ASB went back to the ‘drawing board’ and re-exposed FRED 44 as FRED 48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need for change?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40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the company has a short a/p then the turnover figure is adjusted proportionately (e.g. 9/12ths)</a:t>
            </a:r>
          </a:p>
          <a:p>
            <a:r>
              <a:rPr lang="en-GB" dirty="0" smtClean="0"/>
              <a:t>Micro-entity regime does not apply to: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Investment undertakings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Financial holding undertakings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Credit institutions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Insurance undertakings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Charities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LLPs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Micro-entities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704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Optional for clients</a:t>
            </a:r>
          </a:p>
          <a:p>
            <a:r>
              <a:rPr lang="en-GB" dirty="0" smtClean="0"/>
              <a:t>‘Deeming provisions’ relating to the T&amp;F concept</a:t>
            </a:r>
          </a:p>
          <a:p>
            <a:r>
              <a:rPr lang="en-GB" dirty="0" smtClean="0"/>
              <a:t>Legislation does NOT affect the recognition and measurement of amounts – merely the disclosures</a:t>
            </a:r>
          </a:p>
          <a:p>
            <a:r>
              <a:rPr lang="en-GB" dirty="0" smtClean="0"/>
              <a:t>Micro-entities regime: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Withdraws the use of the revaluation model for TFA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Withdraws the choice to measure fixed asset investments at market value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Withdraws the use of the revaluation model for investment properties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Micro-entities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151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FRSME due to be issued by the FRC</a:t>
            </a:r>
          </a:p>
          <a:p>
            <a:r>
              <a:rPr lang="en-GB" dirty="0" smtClean="0"/>
              <a:t>Further simplifications in the FRSME include: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Financial instruments at cost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No deferred tax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No requirement to account for equity-settled share-based payments prior to share issue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Defined benefit pension scheme = defined contribution scheme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No option to capitalise borrowing costs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No requirement to apply sections of FRS 102 not likely to affect micro-entities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Micro-entities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Very mixed opinions over this legislation</a:t>
            </a:r>
          </a:p>
          <a:p>
            <a:r>
              <a:rPr lang="en-GB" dirty="0" smtClean="0"/>
              <a:t>FRSSE has been changed as a result of the introduction of the micro-entities regime</a:t>
            </a:r>
          </a:p>
          <a:p>
            <a:r>
              <a:rPr lang="en-GB" dirty="0" smtClean="0"/>
              <a:t>Illustrative accounts shown in the course notes (but these may be subjected to change following finalisation of the requirements by FRC)</a:t>
            </a:r>
          </a:p>
          <a:p>
            <a:r>
              <a:rPr lang="en-GB" dirty="0" smtClean="0"/>
              <a:t>Companies House will require either a ‘full’ set of the micro-entity accounts or the balance sheet with the notes (i.e. no directors’ report/P&amp;L)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Micro-entities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7733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8" t="9260" r="5832" b="17067"/>
          <a:stretch/>
        </p:blipFill>
        <p:spPr bwMode="auto">
          <a:xfrm>
            <a:off x="876300" y="733425"/>
            <a:ext cx="758190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54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FRED 48 was to become FRS 102 and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Eliminated the tier system for large, small-medium and micro entities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Introduced accounting treatments permitted under UK GAAP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Incorporated guidance for PBEs</a:t>
            </a:r>
          </a:p>
          <a:p>
            <a:r>
              <a:rPr lang="en-GB" dirty="0" smtClean="0"/>
              <a:t>In addition FRS 100 and 101 were introduced</a:t>
            </a:r>
          </a:p>
          <a:p>
            <a:r>
              <a:rPr lang="en-GB" dirty="0" smtClean="0"/>
              <a:t>FRS 100 outlines which entities will use which standard</a:t>
            </a:r>
          </a:p>
          <a:p>
            <a:r>
              <a:rPr lang="en-GB" dirty="0" smtClean="0"/>
              <a:t>FRS 100 offers a reduced disclosure framework for subsidiary companies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need for change?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541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FRS 102 is the new UK GAAP</a:t>
            </a:r>
          </a:p>
          <a:p>
            <a:r>
              <a:rPr lang="en-GB" dirty="0" smtClean="0"/>
              <a:t>Smaller companies will still be able to use the FRSSE (January 2015)</a:t>
            </a:r>
          </a:p>
          <a:p>
            <a:r>
              <a:rPr lang="en-GB" dirty="0" smtClean="0"/>
              <a:t>New micro-entity legislation has also been introduced (covered later)</a:t>
            </a:r>
          </a:p>
          <a:p>
            <a:r>
              <a:rPr lang="en-GB" dirty="0" smtClean="0"/>
              <a:t>FRS 102 re-issued August 2014 incorporating amendments to financial instruments and hedge accounting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need for change?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43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Notable differences inherent with a new FR regime</a:t>
            </a:r>
          </a:p>
          <a:p>
            <a:r>
              <a:rPr lang="en-GB" dirty="0" smtClean="0"/>
              <a:t>Understanding the differences is crucial in identifying impact on clients’ accounts or company reports</a:t>
            </a:r>
          </a:p>
          <a:p>
            <a:r>
              <a:rPr lang="en-GB" dirty="0" smtClean="0"/>
              <a:t>UK accountants are being advised to start gathering data NOW (see why later)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 in ‘old’ v ‘new’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70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FRS 15 goes into lots of detail re ‘subsequent expenditure’</a:t>
            </a:r>
          </a:p>
          <a:p>
            <a:r>
              <a:rPr lang="en-GB" dirty="0" smtClean="0"/>
              <a:t>SE merely glossed over in FRS 102 (para 17.5)</a:t>
            </a:r>
          </a:p>
          <a:p>
            <a:r>
              <a:rPr lang="en-GB" dirty="0" smtClean="0"/>
              <a:t>Users’ directed to Section 2 </a:t>
            </a:r>
            <a:r>
              <a:rPr lang="en-GB" i="1" dirty="0" smtClean="0"/>
              <a:t>Concepts and Pervasive Principles</a:t>
            </a:r>
            <a:r>
              <a:rPr lang="en-GB" dirty="0" smtClean="0"/>
              <a:t> to determine appropriate a/c treatment</a:t>
            </a:r>
          </a:p>
          <a:p>
            <a:r>
              <a:rPr lang="en-GB" dirty="0" smtClean="0"/>
              <a:t>Transaction = capital if the expense enhances an asset in any way</a:t>
            </a:r>
          </a:p>
          <a:p>
            <a:r>
              <a:rPr lang="en-GB" dirty="0" smtClean="0"/>
              <a:t>Major spare parts and standby equipment are part of the cost of an asset, not in inventory/stock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fixed assets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84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Significant differences relating to the accounting treatment for investment properties</a:t>
            </a:r>
          </a:p>
          <a:p>
            <a:r>
              <a:rPr lang="en-GB" dirty="0" smtClean="0"/>
              <a:t>SSAP 19 uses a ‘revaluation reserve’ to take fair value gains/losses </a:t>
            </a:r>
          </a:p>
          <a:p>
            <a:r>
              <a:rPr lang="en-GB" dirty="0" smtClean="0"/>
              <a:t>Para 16.7 of FRS 102 prohibits this a/c treatment – FV gains/losses go to P&amp;L</a:t>
            </a:r>
          </a:p>
          <a:p>
            <a:r>
              <a:rPr lang="en-GB" dirty="0" smtClean="0"/>
              <a:t>Key point to emphasise is that FV gains are NOT distributable as a dividend</a:t>
            </a:r>
          </a:p>
          <a:p>
            <a:r>
              <a:rPr lang="en-GB" dirty="0" smtClean="0"/>
              <a:t>Advice is to keep a track of </a:t>
            </a:r>
            <a:r>
              <a:rPr lang="en-GB" dirty="0" err="1" smtClean="0"/>
              <a:t>undistributable</a:t>
            </a:r>
            <a:r>
              <a:rPr lang="en-GB" dirty="0" smtClean="0"/>
              <a:t> reserves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investment properties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7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 transition, existing revaluation reserves are to go into retained earnings (reserves) or another appropriate category of equity</a:t>
            </a:r>
          </a:p>
          <a:p>
            <a:r>
              <a:rPr lang="en-GB" dirty="0" smtClean="0"/>
              <a:t>This treatment proving to be controversial – why?</a:t>
            </a:r>
          </a:p>
          <a:p>
            <a:r>
              <a:rPr lang="en-GB" dirty="0" smtClean="0"/>
              <a:t>Investment properties at fair value will also require deferred tax to be accounted for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differences: investment properties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14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1890</Words>
  <Application>Microsoft Office PowerPoint</Application>
  <PresentationFormat>On-screen Show (4:3)</PresentationFormat>
  <Paragraphs>176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Financial Reporting Mastercourse</vt:lpstr>
      <vt:lpstr>Introduction</vt:lpstr>
      <vt:lpstr>Why the need for change?</vt:lpstr>
      <vt:lpstr>Why the need for change?</vt:lpstr>
      <vt:lpstr>Why the need for change?</vt:lpstr>
      <vt:lpstr>Main differences in ‘old’ v ‘new’</vt:lpstr>
      <vt:lpstr>Main differences: fixed assets</vt:lpstr>
      <vt:lpstr>Main differences: investment properties</vt:lpstr>
      <vt:lpstr>Main differences: investment properties</vt:lpstr>
      <vt:lpstr>Main differences: leases</vt:lpstr>
      <vt:lpstr>Main differences: cash flow statement</vt:lpstr>
      <vt:lpstr>Main differences: employee benefits</vt:lpstr>
      <vt:lpstr>Main differences: prior period adjustments</vt:lpstr>
      <vt:lpstr>Main differences: revenue recognition</vt:lpstr>
      <vt:lpstr>Main differences: revenue recognition</vt:lpstr>
      <vt:lpstr>Main differences: revenue recognition</vt:lpstr>
      <vt:lpstr>Main differences: deferred tax</vt:lpstr>
      <vt:lpstr>Main differences: defined benefit pension plans</vt:lpstr>
      <vt:lpstr>Main differences: stock valuations</vt:lpstr>
      <vt:lpstr>Main differences: accounting policies</vt:lpstr>
      <vt:lpstr>Main differences: terminology</vt:lpstr>
      <vt:lpstr>Applying FRS 102 for the first time</vt:lpstr>
      <vt:lpstr>Applying FRS 102 for the first time</vt:lpstr>
      <vt:lpstr>Applying FRS 102 for the first time</vt:lpstr>
      <vt:lpstr>Applying FRS 102 for the first time</vt:lpstr>
      <vt:lpstr>Applying FRS 102 for the first time</vt:lpstr>
      <vt:lpstr>Applying FRS 102 for the first time</vt:lpstr>
      <vt:lpstr>Applying FRS 102 for the first time</vt:lpstr>
      <vt:lpstr>Micro-entities</vt:lpstr>
      <vt:lpstr>Micro-entities</vt:lpstr>
      <vt:lpstr>Micro-entities</vt:lpstr>
      <vt:lpstr>Micro-entities</vt:lpstr>
      <vt:lpstr>Micro-entities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Dudding</dc:creator>
  <cp:lastModifiedBy>Madeleine Steele</cp:lastModifiedBy>
  <cp:revision>53</cp:revision>
  <dcterms:created xsi:type="dcterms:W3CDTF">2012-06-11T09:01:15Z</dcterms:created>
  <dcterms:modified xsi:type="dcterms:W3CDTF">2014-10-07T15:27:33Z</dcterms:modified>
</cp:coreProperties>
</file>