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5"/>
  </p:notesMasterIdLst>
  <p:handoutMasterIdLst>
    <p:handoutMasterId r:id="rId136"/>
  </p:handoutMasterIdLst>
  <p:sldIdLst>
    <p:sldId id="256" r:id="rId2"/>
    <p:sldId id="390" r:id="rId3"/>
    <p:sldId id="376" r:id="rId4"/>
    <p:sldId id="375" r:id="rId5"/>
    <p:sldId id="270" r:id="rId6"/>
    <p:sldId id="336" r:id="rId7"/>
    <p:sldId id="337" r:id="rId8"/>
    <p:sldId id="338" r:id="rId9"/>
    <p:sldId id="377" r:id="rId10"/>
    <p:sldId id="342" r:id="rId11"/>
    <p:sldId id="343" r:id="rId12"/>
    <p:sldId id="393" r:id="rId13"/>
    <p:sldId id="344" r:id="rId14"/>
    <p:sldId id="346" r:id="rId15"/>
    <p:sldId id="347" r:id="rId16"/>
    <p:sldId id="348" r:id="rId17"/>
    <p:sldId id="350" r:id="rId18"/>
    <p:sldId id="353" r:id="rId19"/>
    <p:sldId id="352" r:id="rId20"/>
    <p:sldId id="351" r:id="rId21"/>
    <p:sldId id="394" r:id="rId22"/>
    <p:sldId id="355" r:id="rId23"/>
    <p:sldId id="356" r:id="rId24"/>
    <p:sldId id="357" r:id="rId25"/>
    <p:sldId id="358" r:id="rId26"/>
    <p:sldId id="361" r:id="rId27"/>
    <p:sldId id="362" r:id="rId28"/>
    <p:sldId id="367" r:id="rId29"/>
    <p:sldId id="286" r:id="rId30"/>
    <p:sldId id="265" r:id="rId31"/>
    <p:sldId id="288" r:id="rId32"/>
    <p:sldId id="289" r:id="rId33"/>
    <p:sldId id="299" r:id="rId34"/>
    <p:sldId id="290" r:id="rId35"/>
    <p:sldId id="340" r:id="rId36"/>
    <p:sldId id="341" r:id="rId37"/>
    <p:sldId id="291" r:id="rId38"/>
    <p:sldId id="292" r:id="rId39"/>
    <p:sldId id="293" r:id="rId40"/>
    <p:sldId id="294" r:id="rId41"/>
    <p:sldId id="295" r:id="rId42"/>
    <p:sldId id="296" r:id="rId43"/>
    <p:sldId id="297" r:id="rId44"/>
    <p:sldId id="298" r:id="rId45"/>
    <p:sldId id="429" r:id="rId46"/>
    <p:sldId id="391" r:id="rId47"/>
    <p:sldId id="408" r:id="rId48"/>
    <p:sldId id="409" r:id="rId49"/>
    <p:sldId id="374" r:id="rId50"/>
    <p:sldId id="300" r:id="rId51"/>
    <p:sldId id="264" r:id="rId52"/>
    <p:sldId id="407" r:id="rId53"/>
    <p:sldId id="321" r:id="rId54"/>
    <p:sldId id="324" r:id="rId55"/>
    <p:sldId id="326" r:id="rId56"/>
    <p:sldId id="325" r:id="rId57"/>
    <p:sldId id="410" r:id="rId58"/>
    <p:sldId id="369" r:id="rId59"/>
    <p:sldId id="349" r:id="rId60"/>
    <p:sldId id="279" r:id="rId61"/>
    <p:sldId id="328" r:id="rId62"/>
    <p:sldId id="329" r:id="rId63"/>
    <p:sldId id="330" r:id="rId64"/>
    <p:sldId id="327" r:id="rId65"/>
    <p:sldId id="333" r:id="rId66"/>
    <p:sldId id="334" r:id="rId67"/>
    <p:sldId id="385" r:id="rId68"/>
    <p:sldId id="370" r:id="rId69"/>
    <p:sldId id="373" r:id="rId70"/>
    <p:sldId id="383" r:id="rId71"/>
    <p:sldId id="384" r:id="rId72"/>
    <p:sldId id="322" r:id="rId73"/>
    <p:sldId id="397" r:id="rId74"/>
    <p:sldId id="310" r:id="rId75"/>
    <p:sldId id="398" r:id="rId76"/>
    <p:sldId id="303" r:id="rId77"/>
    <p:sldId id="304" r:id="rId78"/>
    <p:sldId id="305" r:id="rId79"/>
    <p:sldId id="306" r:id="rId80"/>
    <p:sldId id="307" r:id="rId81"/>
    <p:sldId id="308" r:id="rId82"/>
    <p:sldId id="309" r:id="rId83"/>
    <p:sldId id="311" r:id="rId84"/>
    <p:sldId id="312" r:id="rId85"/>
    <p:sldId id="313" r:id="rId86"/>
    <p:sldId id="314" r:id="rId87"/>
    <p:sldId id="315" r:id="rId88"/>
    <p:sldId id="316" r:id="rId89"/>
    <p:sldId id="317" r:id="rId90"/>
    <p:sldId id="318" r:id="rId91"/>
    <p:sldId id="319" r:id="rId92"/>
    <p:sldId id="399" r:id="rId93"/>
    <p:sldId id="400" r:id="rId94"/>
    <p:sldId id="380" r:id="rId95"/>
    <p:sldId id="381" r:id="rId96"/>
    <p:sldId id="396" r:id="rId97"/>
    <p:sldId id="379" r:id="rId98"/>
    <p:sldId id="387" r:id="rId99"/>
    <p:sldId id="388" r:id="rId100"/>
    <p:sldId id="402" r:id="rId101"/>
    <p:sldId id="378" r:id="rId102"/>
    <p:sldId id="272" r:id="rId103"/>
    <p:sldId id="401" r:id="rId104"/>
    <p:sldId id="274" r:id="rId105"/>
    <p:sldId id="275" r:id="rId106"/>
    <p:sldId id="276" r:id="rId107"/>
    <p:sldId id="403" r:id="rId108"/>
    <p:sldId id="411" r:id="rId109"/>
    <p:sldId id="412" r:id="rId110"/>
    <p:sldId id="413" r:id="rId111"/>
    <p:sldId id="414" r:id="rId112"/>
    <p:sldId id="415" r:id="rId113"/>
    <p:sldId id="423" r:id="rId114"/>
    <p:sldId id="422" r:id="rId115"/>
    <p:sldId id="424" r:id="rId116"/>
    <p:sldId id="425" r:id="rId117"/>
    <p:sldId id="426" r:id="rId118"/>
    <p:sldId id="427" r:id="rId119"/>
    <p:sldId id="277" r:id="rId120"/>
    <p:sldId id="278" r:id="rId121"/>
    <p:sldId id="280" r:id="rId122"/>
    <p:sldId id="281" r:id="rId123"/>
    <p:sldId id="282" r:id="rId124"/>
    <p:sldId id="416" r:id="rId125"/>
    <p:sldId id="417" r:id="rId126"/>
    <p:sldId id="404" r:id="rId127"/>
    <p:sldId id="405" r:id="rId128"/>
    <p:sldId id="406" r:id="rId129"/>
    <p:sldId id="419" r:id="rId130"/>
    <p:sldId id="418" r:id="rId131"/>
    <p:sldId id="420" r:id="rId132"/>
    <p:sldId id="335" r:id="rId133"/>
    <p:sldId id="431" r:id="rId134"/>
  </p:sldIdLst>
  <p:sldSz cx="9144000" cy="6858000" type="screen4x3"/>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B4E"/>
    <a:srgbClr val="0AA7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58" autoAdjust="0"/>
    <p:restoredTop sz="94662" autoAdjust="0"/>
  </p:normalViewPr>
  <p:slideViewPr>
    <p:cSldViewPr>
      <p:cViewPr varScale="1">
        <p:scale>
          <a:sx n="103" d="100"/>
          <a:sy n="103" d="100"/>
        </p:scale>
        <p:origin x="-312" y="-96"/>
      </p:cViewPr>
      <p:guideLst>
        <p:guide orient="horz" pos="960"/>
        <p:guide pos="1584"/>
      </p:guideLst>
    </p:cSldViewPr>
  </p:slideViewPr>
  <p:notesTextViewPr>
    <p:cViewPr>
      <p:scale>
        <a:sx n="100" d="100"/>
        <a:sy n="100" d="100"/>
      </p:scale>
      <p:origin x="0" y="0"/>
    </p:cViewPr>
  </p:notesTextViewPr>
  <p:sorterViewPr>
    <p:cViewPr>
      <p:scale>
        <a:sx n="80" d="100"/>
        <a:sy n="80" d="100"/>
      </p:scale>
      <p:origin x="0" y="2052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iagrams/_rels/data10.xml.rels><?xml version="1.0" encoding="UTF-8" standalone="yes"?>
<Relationships xmlns="http://schemas.openxmlformats.org/package/2006/relationships"><Relationship Id="rId2" Type="http://schemas.openxmlformats.org/officeDocument/2006/relationships/hyperlink" Target="http://www.charitysorp.org/" TargetMode="External"/><Relationship Id="rId1" Type="http://schemas.openxmlformats.org/officeDocument/2006/relationships/hyperlink" Target="http://www.charitycommission.gov.uk/media/95321/rs21text.pdf" TargetMode="External"/></Relationships>
</file>

<file path=ppt/diagrams/_rels/drawing10.xml.rels><?xml version="1.0" encoding="UTF-8" standalone="yes"?>
<Relationships xmlns="http://schemas.openxmlformats.org/package/2006/relationships"><Relationship Id="rId2" Type="http://schemas.openxmlformats.org/officeDocument/2006/relationships/hyperlink" Target="http://www.charitysorp.org/" TargetMode="External"/><Relationship Id="rId1" Type="http://schemas.openxmlformats.org/officeDocument/2006/relationships/hyperlink" Target="http://www.charitycommission.gov.uk/media/95321/rs21text.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2B14E0-36B6-41CB-9EAB-273DED392C09}"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GB"/>
        </a:p>
      </dgm:t>
    </dgm:pt>
    <dgm:pt modelId="{20D60636-FF3D-4835-8E3C-4EBAFCEA1E57}">
      <dgm:prSet phldrT="[Text]" custT="1"/>
      <dgm:spPr>
        <a:solidFill>
          <a:srgbClr val="00AB4E"/>
        </a:solidFill>
      </dgm:spPr>
      <dgm:t>
        <a:bodyPr/>
        <a:lstStyle/>
        <a:p>
          <a:r>
            <a:rPr lang="en-GB" sz="1800" baseline="0" dirty="0" smtClean="0"/>
            <a:t>We</a:t>
          </a:r>
          <a:r>
            <a:rPr lang="en-GB" sz="1800" dirty="0" smtClean="0"/>
            <a:t> still need a Charities SoRP then….!</a:t>
          </a:r>
          <a:endParaRPr lang="en-GB" sz="1800" dirty="0"/>
        </a:p>
      </dgm:t>
    </dgm:pt>
    <dgm:pt modelId="{150EEEA7-1522-4D13-B0CA-4944E0C02E16}" type="parTrans" cxnId="{AE6DCFD8-6336-4076-BCA6-0A3689ECF8B5}">
      <dgm:prSet/>
      <dgm:spPr/>
      <dgm:t>
        <a:bodyPr/>
        <a:lstStyle/>
        <a:p>
          <a:endParaRPr lang="en-GB"/>
        </a:p>
      </dgm:t>
    </dgm:pt>
    <dgm:pt modelId="{5F00B756-3DCE-474A-815A-81BCCD8E36C3}" type="sibTrans" cxnId="{AE6DCFD8-6336-4076-BCA6-0A3689ECF8B5}">
      <dgm:prSet/>
      <dgm:spPr/>
      <dgm:t>
        <a:bodyPr/>
        <a:lstStyle/>
        <a:p>
          <a:endParaRPr lang="en-GB"/>
        </a:p>
      </dgm:t>
    </dgm:pt>
    <dgm:pt modelId="{44BEB1B0-8BDD-4EA3-A3E7-7F7B225115B3}">
      <dgm:prSet phldrT="[Text]"/>
      <dgm:spPr/>
      <dgm:t>
        <a:bodyPr/>
        <a:lstStyle/>
        <a:p>
          <a:endParaRPr lang="en-GB" dirty="0"/>
        </a:p>
      </dgm:t>
    </dgm:pt>
    <dgm:pt modelId="{16E6A767-A576-47CC-B5B6-DB02C644B44A}" type="parTrans" cxnId="{202BE176-A4C8-4C14-ABFC-4DC5E8CCAF77}">
      <dgm:prSet/>
      <dgm:spPr/>
      <dgm:t>
        <a:bodyPr/>
        <a:lstStyle/>
        <a:p>
          <a:endParaRPr lang="en-GB"/>
        </a:p>
      </dgm:t>
    </dgm:pt>
    <dgm:pt modelId="{CA8F6606-6B48-4640-99A2-EB5EBA7A6B5F}" type="sibTrans" cxnId="{202BE176-A4C8-4C14-ABFC-4DC5E8CCAF77}">
      <dgm:prSet/>
      <dgm:spPr/>
      <dgm:t>
        <a:bodyPr/>
        <a:lstStyle/>
        <a:p>
          <a:endParaRPr lang="en-GB"/>
        </a:p>
      </dgm:t>
    </dgm:pt>
    <dgm:pt modelId="{384E763C-B74A-4D00-B5F5-7B8D2EF721A9}">
      <dgm:prSet phldrT="[Text]" phldr="1"/>
      <dgm:spPr/>
      <dgm:t>
        <a:bodyPr/>
        <a:lstStyle/>
        <a:p>
          <a:endParaRPr lang="en-GB" dirty="0"/>
        </a:p>
      </dgm:t>
    </dgm:pt>
    <dgm:pt modelId="{961B9060-E981-49CD-8525-19BA8C71C9ED}" type="parTrans" cxnId="{81084BA4-61AB-4366-8F2C-39D028D73A2D}">
      <dgm:prSet/>
      <dgm:spPr/>
      <dgm:t>
        <a:bodyPr/>
        <a:lstStyle/>
        <a:p>
          <a:endParaRPr lang="en-GB"/>
        </a:p>
      </dgm:t>
    </dgm:pt>
    <dgm:pt modelId="{DEC7F5A2-2A9F-4A70-A78B-FACF97105D42}" type="sibTrans" cxnId="{81084BA4-61AB-4366-8F2C-39D028D73A2D}">
      <dgm:prSet/>
      <dgm:spPr/>
      <dgm:t>
        <a:bodyPr/>
        <a:lstStyle/>
        <a:p>
          <a:endParaRPr lang="en-GB"/>
        </a:p>
      </dgm:t>
    </dgm:pt>
    <dgm:pt modelId="{9E16A69D-E319-47FB-BCDC-B2BF6F98DF63}">
      <dgm:prSet phldrT="[Text]" phldr="1"/>
      <dgm:spPr/>
      <dgm:t>
        <a:bodyPr/>
        <a:lstStyle/>
        <a:p>
          <a:endParaRPr lang="en-GB" dirty="0"/>
        </a:p>
      </dgm:t>
    </dgm:pt>
    <dgm:pt modelId="{4C93350B-FCB7-484D-888E-1F563C3CEA2A}" type="parTrans" cxnId="{A1D91FED-CDC8-4A47-B11F-CFDDEAABEC5D}">
      <dgm:prSet/>
      <dgm:spPr/>
      <dgm:t>
        <a:bodyPr/>
        <a:lstStyle/>
        <a:p>
          <a:endParaRPr lang="en-GB"/>
        </a:p>
      </dgm:t>
    </dgm:pt>
    <dgm:pt modelId="{9EC310C2-18F1-469E-A06E-02D78AEC84B7}" type="sibTrans" cxnId="{A1D91FED-CDC8-4A47-B11F-CFDDEAABEC5D}">
      <dgm:prSet/>
      <dgm:spPr/>
      <dgm:t>
        <a:bodyPr/>
        <a:lstStyle/>
        <a:p>
          <a:endParaRPr lang="en-GB"/>
        </a:p>
      </dgm:t>
    </dgm:pt>
    <dgm:pt modelId="{E99C330E-8E36-4239-827B-8AF10825C89C}">
      <dgm:prSet phldrT="[Text]"/>
      <dgm:spPr/>
      <dgm:t>
        <a:bodyPr/>
        <a:lstStyle/>
        <a:p>
          <a:endParaRPr lang="en-GB" dirty="0"/>
        </a:p>
      </dgm:t>
    </dgm:pt>
    <dgm:pt modelId="{1A93EFD5-DC9B-41D9-8922-91700844EB00}" type="parTrans" cxnId="{6532F4FA-6ADE-46E5-ADB4-EA92A10BD031}">
      <dgm:prSet/>
      <dgm:spPr/>
      <dgm:t>
        <a:bodyPr/>
        <a:lstStyle/>
        <a:p>
          <a:endParaRPr lang="en-GB"/>
        </a:p>
      </dgm:t>
    </dgm:pt>
    <dgm:pt modelId="{2F30E7FE-D3E8-4EBA-AB9C-0AE604A7F872}" type="sibTrans" cxnId="{6532F4FA-6ADE-46E5-ADB4-EA92A10BD031}">
      <dgm:prSet/>
      <dgm:spPr/>
      <dgm:t>
        <a:bodyPr/>
        <a:lstStyle/>
        <a:p>
          <a:endParaRPr lang="en-GB"/>
        </a:p>
      </dgm:t>
    </dgm:pt>
    <dgm:pt modelId="{AA6CE43B-8DBC-4C22-A75F-EEED823B7813}">
      <dgm:prSet phldrT="[Text]"/>
      <dgm:spPr>
        <a:solidFill>
          <a:srgbClr val="00AB4E"/>
        </a:solidFill>
      </dgm:spPr>
      <dgm:t>
        <a:bodyPr/>
        <a:lstStyle/>
        <a:p>
          <a:pPr rtl="0"/>
          <a:r>
            <a:rPr lang="en-GB" dirty="0" smtClean="0"/>
            <a:t>Ruled out by EU IAS Regulation</a:t>
          </a:r>
          <a:endParaRPr lang="en-GB" dirty="0"/>
        </a:p>
      </dgm:t>
    </dgm:pt>
    <dgm:pt modelId="{0E7B9E5C-CCD9-47C0-9F85-137D17CD615F}" type="parTrans" cxnId="{11F05191-ED53-4B6D-A347-8268698DB4CD}">
      <dgm:prSet/>
      <dgm:spPr/>
      <dgm:t>
        <a:bodyPr/>
        <a:lstStyle/>
        <a:p>
          <a:endParaRPr lang="en-GB"/>
        </a:p>
      </dgm:t>
    </dgm:pt>
    <dgm:pt modelId="{6814EC85-ADC3-42B3-8E37-2FCCDAC8442B}" type="sibTrans" cxnId="{11F05191-ED53-4B6D-A347-8268698DB4CD}">
      <dgm:prSet/>
      <dgm:spPr/>
      <dgm:t>
        <a:bodyPr/>
        <a:lstStyle/>
        <a:p>
          <a:endParaRPr lang="en-GB"/>
        </a:p>
      </dgm:t>
    </dgm:pt>
    <dgm:pt modelId="{F82CC66E-19ED-4608-9402-05AEEF782A12}">
      <dgm:prSet phldrT="[Text]"/>
      <dgm:spPr>
        <a:solidFill>
          <a:srgbClr val="0AA745"/>
        </a:solidFill>
      </dgm:spPr>
      <dgm:t>
        <a:bodyPr/>
        <a:lstStyle/>
        <a:p>
          <a:pPr rtl="0"/>
          <a:r>
            <a:rPr lang="en-GB" dirty="0" smtClean="0"/>
            <a:t>Ruled out for Company charities by the Companies Act 2006</a:t>
          </a:r>
          <a:endParaRPr lang="en-GB" dirty="0"/>
        </a:p>
      </dgm:t>
    </dgm:pt>
    <dgm:pt modelId="{982D8D09-0339-4AEC-8A06-D338B9DD0546}" type="parTrans" cxnId="{F5D989E6-6A90-4BD7-83B3-9F5B7AFB0113}">
      <dgm:prSet/>
      <dgm:spPr/>
      <dgm:t>
        <a:bodyPr/>
        <a:lstStyle/>
        <a:p>
          <a:endParaRPr lang="en-GB"/>
        </a:p>
      </dgm:t>
    </dgm:pt>
    <dgm:pt modelId="{989E1A33-A929-42E4-BE16-E9A5D94BBB78}" type="sibTrans" cxnId="{F5D989E6-6A90-4BD7-83B3-9F5B7AFB0113}">
      <dgm:prSet/>
      <dgm:spPr/>
      <dgm:t>
        <a:bodyPr/>
        <a:lstStyle/>
        <a:p>
          <a:endParaRPr lang="en-GB"/>
        </a:p>
      </dgm:t>
    </dgm:pt>
    <dgm:pt modelId="{ADE55D2A-AFE0-4BFE-815A-862FC2530D58}">
      <dgm:prSet phldrT="[Text]"/>
      <dgm:spPr>
        <a:solidFill>
          <a:srgbClr val="0AA745"/>
        </a:solidFill>
      </dgm:spPr>
      <dgm:t>
        <a:bodyPr/>
        <a:lstStyle/>
        <a:p>
          <a:pPr rtl="0"/>
          <a:r>
            <a:rPr lang="en-GB" dirty="0" smtClean="0"/>
            <a:t>Does not address non-exchange transactions</a:t>
          </a:r>
          <a:endParaRPr lang="en-GB" dirty="0"/>
        </a:p>
      </dgm:t>
    </dgm:pt>
    <dgm:pt modelId="{61A5F12B-2395-464B-AF2A-8B984260853D}" type="parTrans" cxnId="{573BC4B2-73C7-442D-B3CE-8644524F4E02}">
      <dgm:prSet/>
      <dgm:spPr/>
      <dgm:t>
        <a:bodyPr/>
        <a:lstStyle/>
        <a:p>
          <a:endParaRPr lang="en-GB"/>
        </a:p>
      </dgm:t>
    </dgm:pt>
    <dgm:pt modelId="{8A1F1EC6-7A4C-4B70-A9AA-3BC072B7C897}" type="sibTrans" cxnId="{573BC4B2-73C7-442D-B3CE-8644524F4E02}">
      <dgm:prSet/>
      <dgm:spPr/>
      <dgm:t>
        <a:bodyPr/>
        <a:lstStyle/>
        <a:p>
          <a:endParaRPr lang="en-GB"/>
        </a:p>
      </dgm:t>
    </dgm:pt>
    <dgm:pt modelId="{DE1CEB0B-B179-4430-9F49-205BE191815B}">
      <dgm:prSet phldrT="[Text]"/>
      <dgm:spPr>
        <a:solidFill>
          <a:srgbClr val="00AB4E"/>
        </a:solidFill>
      </dgm:spPr>
      <dgm:t>
        <a:bodyPr/>
        <a:lstStyle/>
        <a:p>
          <a:pPr rtl="0"/>
          <a:r>
            <a:rPr lang="en-GB" dirty="0" smtClean="0"/>
            <a:t>Developed for global capital markets</a:t>
          </a:r>
          <a:endParaRPr lang="en-GB" dirty="0"/>
        </a:p>
      </dgm:t>
    </dgm:pt>
    <dgm:pt modelId="{5ECE6500-1319-44F3-869E-ADFD16539775}" type="parTrans" cxnId="{E5ED27BF-9B5A-4D22-B71A-7FD9DAB72226}">
      <dgm:prSet/>
      <dgm:spPr/>
      <dgm:t>
        <a:bodyPr/>
        <a:lstStyle/>
        <a:p>
          <a:endParaRPr lang="en-GB"/>
        </a:p>
      </dgm:t>
    </dgm:pt>
    <dgm:pt modelId="{6B8E2EA7-4081-43D7-B504-1FE7F78A6C5D}" type="sibTrans" cxnId="{E5ED27BF-9B5A-4D22-B71A-7FD9DAB72226}">
      <dgm:prSet/>
      <dgm:spPr/>
      <dgm:t>
        <a:bodyPr/>
        <a:lstStyle/>
        <a:p>
          <a:endParaRPr lang="en-GB"/>
        </a:p>
      </dgm:t>
    </dgm:pt>
    <dgm:pt modelId="{38ECCA76-9525-4394-8A4D-E940B8EA1231}">
      <dgm:prSet phldrT="[Text]"/>
      <dgm:spPr>
        <a:solidFill>
          <a:srgbClr val="00AB4E"/>
        </a:solidFill>
      </dgm:spPr>
      <dgm:t>
        <a:bodyPr/>
        <a:lstStyle/>
        <a:p>
          <a:pPr rtl="0"/>
          <a:r>
            <a:rPr lang="en-GB" dirty="0" smtClean="0"/>
            <a:t>Does not address Trust accounting</a:t>
          </a:r>
          <a:endParaRPr lang="en-GB" dirty="0"/>
        </a:p>
      </dgm:t>
    </dgm:pt>
    <dgm:pt modelId="{B0CC2A4F-91C9-4357-BC6E-790278F49324}" type="parTrans" cxnId="{BFAFBC1A-2C24-492F-AE47-FEA80169E8F7}">
      <dgm:prSet/>
      <dgm:spPr/>
      <dgm:t>
        <a:bodyPr/>
        <a:lstStyle/>
        <a:p>
          <a:endParaRPr lang="en-GB"/>
        </a:p>
      </dgm:t>
    </dgm:pt>
    <dgm:pt modelId="{7BA75746-8CC5-4C9E-B3D9-3094519D97BD}" type="sibTrans" cxnId="{BFAFBC1A-2C24-492F-AE47-FEA80169E8F7}">
      <dgm:prSet/>
      <dgm:spPr/>
      <dgm:t>
        <a:bodyPr/>
        <a:lstStyle/>
        <a:p>
          <a:endParaRPr lang="en-GB"/>
        </a:p>
      </dgm:t>
    </dgm:pt>
    <dgm:pt modelId="{A18EF33C-4E03-45C7-9859-74187C8BB11D}">
      <dgm:prSet phldrT="[Text]"/>
      <dgm:spPr>
        <a:solidFill>
          <a:srgbClr val="0AA745"/>
        </a:solidFill>
      </dgm:spPr>
      <dgm:t>
        <a:bodyPr/>
        <a:lstStyle/>
        <a:p>
          <a:pPr rtl="0"/>
          <a:r>
            <a:rPr lang="en-GB" dirty="0" smtClean="0"/>
            <a:t>Too long too complex?  </a:t>
          </a:r>
          <a:endParaRPr lang="en-GB" dirty="0"/>
        </a:p>
      </dgm:t>
    </dgm:pt>
    <dgm:pt modelId="{157B77FD-DAC5-4DC9-8C2E-E7290B0F6F79}" type="parTrans" cxnId="{62EAEE1E-F71A-4EE8-9A0C-5D3C0CE9F4A0}">
      <dgm:prSet/>
      <dgm:spPr/>
    </dgm:pt>
    <dgm:pt modelId="{C81CE640-3763-4EAC-AEA7-5CF45C0A5F3A}" type="sibTrans" cxnId="{62EAEE1E-F71A-4EE8-9A0C-5D3C0CE9F4A0}">
      <dgm:prSet/>
      <dgm:spPr/>
    </dgm:pt>
    <dgm:pt modelId="{0EBF6230-D253-4F14-BD5F-070C26969F16}" type="pres">
      <dgm:prSet presAssocID="{382B14E0-36B6-41CB-9EAB-273DED392C09}" presName="Name0" presStyleCnt="0">
        <dgm:presLayoutVars>
          <dgm:chMax val="1"/>
          <dgm:chPref val="1"/>
          <dgm:dir/>
          <dgm:animOne val="branch"/>
          <dgm:animLvl val="lvl"/>
        </dgm:presLayoutVars>
      </dgm:prSet>
      <dgm:spPr/>
      <dgm:t>
        <a:bodyPr/>
        <a:lstStyle/>
        <a:p>
          <a:endParaRPr lang="en-GB"/>
        </a:p>
      </dgm:t>
    </dgm:pt>
    <dgm:pt modelId="{85E22C19-8CEB-4C6F-99F9-D34B51FF085F}" type="pres">
      <dgm:prSet presAssocID="{20D60636-FF3D-4835-8E3C-4EBAFCEA1E57}" presName="Parent" presStyleLbl="node0" presStyleIdx="0" presStyleCnt="1">
        <dgm:presLayoutVars>
          <dgm:chMax val="6"/>
          <dgm:chPref val="6"/>
        </dgm:presLayoutVars>
      </dgm:prSet>
      <dgm:spPr/>
      <dgm:t>
        <a:bodyPr/>
        <a:lstStyle/>
        <a:p>
          <a:endParaRPr lang="en-GB"/>
        </a:p>
      </dgm:t>
    </dgm:pt>
    <dgm:pt modelId="{7A7E1A8A-0624-48E4-92FE-774464BDD386}" type="pres">
      <dgm:prSet presAssocID="{AA6CE43B-8DBC-4C22-A75F-EEED823B7813}" presName="Accent1" presStyleCnt="0"/>
      <dgm:spPr/>
    </dgm:pt>
    <dgm:pt modelId="{483ACBBB-8656-42E9-A889-C2E7BF880AB1}" type="pres">
      <dgm:prSet presAssocID="{AA6CE43B-8DBC-4C22-A75F-EEED823B7813}" presName="Accent" presStyleLbl="bgShp" presStyleIdx="0" presStyleCnt="6"/>
      <dgm:spPr/>
    </dgm:pt>
    <dgm:pt modelId="{BD6A5A29-0B82-4B40-98C9-92C52C356CBB}" type="pres">
      <dgm:prSet presAssocID="{AA6CE43B-8DBC-4C22-A75F-EEED823B7813}" presName="Child1" presStyleLbl="node1" presStyleIdx="0" presStyleCnt="6">
        <dgm:presLayoutVars>
          <dgm:chMax val="0"/>
          <dgm:chPref val="0"/>
          <dgm:bulletEnabled val="1"/>
        </dgm:presLayoutVars>
      </dgm:prSet>
      <dgm:spPr/>
      <dgm:t>
        <a:bodyPr/>
        <a:lstStyle/>
        <a:p>
          <a:endParaRPr lang="en-GB"/>
        </a:p>
      </dgm:t>
    </dgm:pt>
    <dgm:pt modelId="{39863E05-593F-455D-BB51-52FA18CBD094}" type="pres">
      <dgm:prSet presAssocID="{F82CC66E-19ED-4608-9402-05AEEF782A12}" presName="Accent2" presStyleCnt="0"/>
      <dgm:spPr/>
    </dgm:pt>
    <dgm:pt modelId="{730239DA-4789-441C-BCFE-912FA01C039C}" type="pres">
      <dgm:prSet presAssocID="{F82CC66E-19ED-4608-9402-05AEEF782A12}" presName="Accent" presStyleLbl="bgShp" presStyleIdx="1" presStyleCnt="6"/>
      <dgm:spPr/>
    </dgm:pt>
    <dgm:pt modelId="{DB39A463-11F8-4AB9-94D1-FD8AE3635A62}" type="pres">
      <dgm:prSet presAssocID="{F82CC66E-19ED-4608-9402-05AEEF782A12}" presName="Child2" presStyleLbl="node1" presStyleIdx="1" presStyleCnt="6">
        <dgm:presLayoutVars>
          <dgm:chMax val="0"/>
          <dgm:chPref val="0"/>
          <dgm:bulletEnabled val="1"/>
        </dgm:presLayoutVars>
      </dgm:prSet>
      <dgm:spPr/>
      <dgm:t>
        <a:bodyPr/>
        <a:lstStyle/>
        <a:p>
          <a:endParaRPr lang="en-GB"/>
        </a:p>
      </dgm:t>
    </dgm:pt>
    <dgm:pt modelId="{2DCB13CF-7D9D-46E6-84C4-C60962715AAC}" type="pres">
      <dgm:prSet presAssocID="{ADE55D2A-AFE0-4BFE-815A-862FC2530D58}" presName="Accent3" presStyleCnt="0"/>
      <dgm:spPr/>
    </dgm:pt>
    <dgm:pt modelId="{6420B134-C5FA-4864-95F0-ED10111D0793}" type="pres">
      <dgm:prSet presAssocID="{ADE55D2A-AFE0-4BFE-815A-862FC2530D58}" presName="Accent" presStyleLbl="bgShp" presStyleIdx="2" presStyleCnt="6"/>
      <dgm:spPr/>
    </dgm:pt>
    <dgm:pt modelId="{D4A3424A-9893-4831-A484-1B5B4DB7DDCE}" type="pres">
      <dgm:prSet presAssocID="{ADE55D2A-AFE0-4BFE-815A-862FC2530D58}" presName="Child3" presStyleLbl="node1" presStyleIdx="2" presStyleCnt="6">
        <dgm:presLayoutVars>
          <dgm:chMax val="0"/>
          <dgm:chPref val="0"/>
          <dgm:bulletEnabled val="1"/>
        </dgm:presLayoutVars>
      </dgm:prSet>
      <dgm:spPr/>
      <dgm:t>
        <a:bodyPr/>
        <a:lstStyle/>
        <a:p>
          <a:endParaRPr lang="en-GB"/>
        </a:p>
      </dgm:t>
    </dgm:pt>
    <dgm:pt modelId="{311D3C06-0964-4CD2-897D-D873D85582CB}" type="pres">
      <dgm:prSet presAssocID="{DE1CEB0B-B179-4430-9F49-205BE191815B}" presName="Accent4" presStyleCnt="0"/>
      <dgm:spPr/>
    </dgm:pt>
    <dgm:pt modelId="{B20BCA90-0F43-4385-A8B8-7538FF3EBCD9}" type="pres">
      <dgm:prSet presAssocID="{DE1CEB0B-B179-4430-9F49-205BE191815B}" presName="Accent" presStyleLbl="bgShp" presStyleIdx="3" presStyleCnt="6"/>
      <dgm:spPr/>
    </dgm:pt>
    <dgm:pt modelId="{B8E1F79F-FD7A-4EDA-8BD3-4D7FF319AA0C}" type="pres">
      <dgm:prSet presAssocID="{DE1CEB0B-B179-4430-9F49-205BE191815B}" presName="Child4" presStyleLbl="node1" presStyleIdx="3" presStyleCnt="6">
        <dgm:presLayoutVars>
          <dgm:chMax val="0"/>
          <dgm:chPref val="0"/>
          <dgm:bulletEnabled val="1"/>
        </dgm:presLayoutVars>
      </dgm:prSet>
      <dgm:spPr/>
      <dgm:t>
        <a:bodyPr/>
        <a:lstStyle/>
        <a:p>
          <a:endParaRPr lang="en-GB"/>
        </a:p>
      </dgm:t>
    </dgm:pt>
    <dgm:pt modelId="{6EAD7565-234D-456D-9917-148E26A3FBD6}" type="pres">
      <dgm:prSet presAssocID="{38ECCA76-9525-4394-8A4D-E940B8EA1231}" presName="Accent5" presStyleCnt="0"/>
      <dgm:spPr/>
    </dgm:pt>
    <dgm:pt modelId="{1E4EE58B-49E1-4E00-A132-E2AFE4A3A029}" type="pres">
      <dgm:prSet presAssocID="{38ECCA76-9525-4394-8A4D-E940B8EA1231}" presName="Accent" presStyleLbl="bgShp" presStyleIdx="4" presStyleCnt="6"/>
      <dgm:spPr/>
    </dgm:pt>
    <dgm:pt modelId="{20FF0860-3DD6-49DF-A729-BBA3AAC3692E}" type="pres">
      <dgm:prSet presAssocID="{38ECCA76-9525-4394-8A4D-E940B8EA1231}" presName="Child5" presStyleLbl="node1" presStyleIdx="4" presStyleCnt="6">
        <dgm:presLayoutVars>
          <dgm:chMax val="0"/>
          <dgm:chPref val="0"/>
          <dgm:bulletEnabled val="1"/>
        </dgm:presLayoutVars>
      </dgm:prSet>
      <dgm:spPr/>
      <dgm:t>
        <a:bodyPr/>
        <a:lstStyle/>
        <a:p>
          <a:endParaRPr lang="en-GB"/>
        </a:p>
      </dgm:t>
    </dgm:pt>
    <dgm:pt modelId="{A29D3129-2884-45AB-9B44-957D3372EB9C}" type="pres">
      <dgm:prSet presAssocID="{A18EF33C-4E03-45C7-9859-74187C8BB11D}" presName="Accent6" presStyleCnt="0"/>
      <dgm:spPr/>
    </dgm:pt>
    <dgm:pt modelId="{DB9D08AE-5CC6-4C9E-9CF3-44925EB10933}" type="pres">
      <dgm:prSet presAssocID="{A18EF33C-4E03-45C7-9859-74187C8BB11D}" presName="Accent" presStyleLbl="bgShp" presStyleIdx="5" presStyleCnt="6"/>
      <dgm:spPr/>
    </dgm:pt>
    <dgm:pt modelId="{2F3741BC-4B40-443B-99F9-9DD5851EA7E9}" type="pres">
      <dgm:prSet presAssocID="{A18EF33C-4E03-45C7-9859-74187C8BB11D}" presName="Child6" presStyleLbl="node1" presStyleIdx="5" presStyleCnt="6">
        <dgm:presLayoutVars>
          <dgm:chMax val="0"/>
          <dgm:chPref val="0"/>
          <dgm:bulletEnabled val="1"/>
        </dgm:presLayoutVars>
      </dgm:prSet>
      <dgm:spPr/>
      <dgm:t>
        <a:bodyPr/>
        <a:lstStyle/>
        <a:p>
          <a:endParaRPr lang="en-GB"/>
        </a:p>
      </dgm:t>
    </dgm:pt>
  </dgm:ptLst>
  <dgm:cxnLst>
    <dgm:cxn modelId="{E5ED27BF-9B5A-4D22-B71A-7FD9DAB72226}" srcId="{20D60636-FF3D-4835-8E3C-4EBAFCEA1E57}" destId="{DE1CEB0B-B179-4430-9F49-205BE191815B}" srcOrd="3" destOrd="0" parTransId="{5ECE6500-1319-44F3-869E-ADFD16539775}" sibTransId="{6B8E2EA7-4081-43D7-B504-1FE7F78A6C5D}"/>
    <dgm:cxn modelId="{81084BA4-61AB-4366-8F2C-39D028D73A2D}" srcId="{44BEB1B0-8BDD-4EA3-A3E7-7F7B225115B3}" destId="{384E763C-B74A-4D00-B5F5-7B8D2EF721A9}" srcOrd="0" destOrd="0" parTransId="{961B9060-E981-49CD-8525-19BA8C71C9ED}" sibTransId="{DEC7F5A2-2A9F-4A70-A78B-FACF97105D42}"/>
    <dgm:cxn modelId="{62EAEE1E-F71A-4EE8-9A0C-5D3C0CE9F4A0}" srcId="{20D60636-FF3D-4835-8E3C-4EBAFCEA1E57}" destId="{A18EF33C-4E03-45C7-9859-74187C8BB11D}" srcOrd="5" destOrd="0" parTransId="{157B77FD-DAC5-4DC9-8C2E-E7290B0F6F79}" sibTransId="{C81CE640-3763-4EAC-AEA7-5CF45C0A5F3A}"/>
    <dgm:cxn modelId="{AE6DCFD8-6336-4076-BCA6-0A3689ECF8B5}" srcId="{382B14E0-36B6-41CB-9EAB-273DED392C09}" destId="{20D60636-FF3D-4835-8E3C-4EBAFCEA1E57}" srcOrd="0" destOrd="0" parTransId="{150EEEA7-1522-4D13-B0CA-4944E0C02E16}" sibTransId="{5F00B756-3DCE-474A-815A-81BCCD8E36C3}"/>
    <dgm:cxn modelId="{D4D1C28B-6CB5-438F-809D-4176FEAAA43C}" type="presOf" srcId="{F82CC66E-19ED-4608-9402-05AEEF782A12}" destId="{DB39A463-11F8-4AB9-94D1-FD8AE3635A62}" srcOrd="0" destOrd="0" presId="urn:microsoft.com/office/officeart/2011/layout/HexagonRadial"/>
    <dgm:cxn modelId="{A1D91FED-CDC8-4A47-B11F-CFDDEAABEC5D}" srcId="{44BEB1B0-8BDD-4EA3-A3E7-7F7B225115B3}" destId="{9E16A69D-E319-47FB-BCDC-B2BF6F98DF63}" srcOrd="1" destOrd="0" parTransId="{4C93350B-FCB7-484D-888E-1F563C3CEA2A}" sibTransId="{9EC310C2-18F1-469E-A06E-02D78AEC84B7}"/>
    <dgm:cxn modelId="{573BC4B2-73C7-442D-B3CE-8644524F4E02}" srcId="{20D60636-FF3D-4835-8E3C-4EBAFCEA1E57}" destId="{ADE55D2A-AFE0-4BFE-815A-862FC2530D58}" srcOrd="2" destOrd="0" parTransId="{61A5F12B-2395-464B-AF2A-8B984260853D}" sibTransId="{8A1F1EC6-7A4C-4B70-A9AA-3BC072B7C897}"/>
    <dgm:cxn modelId="{202BE176-A4C8-4C14-ABFC-4DC5E8CCAF77}" srcId="{382B14E0-36B6-41CB-9EAB-273DED392C09}" destId="{44BEB1B0-8BDD-4EA3-A3E7-7F7B225115B3}" srcOrd="1" destOrd="0" parTransId="{16E6A767-A576-47CC-B5B6-DB02C644B44A}" sibTransId="{CA8F6606-6B48-4640-99A2-EB5EBA7A6B5F}"/>
    <dgm:cxn modelId="{6532F4FA-6ADE-46E5-ADB4-EA92A10BD031}" srcId="{382B14E0-36B6-41CB-9EAB-273DED392C09}" destId="{E99C330E-8E36-4239-827B-8AF10825C89C}" srcOrd="2" destOrd="0" parTransId="{1A93EFD5-DC9B-41D9-8922-91700844EB00}" sibTransId="{2F30E7FE-D3E8-4EBA-AB9C-0AE604A7F872}"/>
    <dgm:cxn modelId="{669C312F-001A-4C1C-9697-CED1A68A9F77}" type="presOf" srcId="{DE1CEB0B-B179-4430-9F49-205BE191815B}" destId="{B8E1F79F-FD7A-4EDA-8BD3-4D7FF319AA0C}" srcOrd="0" destOrd="0" presId="urn:microsoft.com/office/officeart/2011/layout/HexagonRadial"/>
    <dgm:cxn modelId="{AE4080FD-6246-47F4-AFD1-B9CDDD6035C3}" type="presOf" srcId="{382B14E0-36B6-41CB-9EAB-273DED392C09}" destId="{0EBF6230-D253-4F14-BD5F-070C26969F16}" srcOrd="0" destOrd="0" presId="urn:microsoft.com/office/officeart/2011/layout/HexagonRadial"/>
    <dgm:cxn modelId="{F5D989E6-6A90-4BD7-83B3-9F5B7AFB0113}" srcId="{20D60636-FF3D-4835-8E3C-4EBAFCEA1E57}" destId="{F82CC66E-19ED-4608-9402-05AEEF782A12}" srcOrd="1" destOrd="0" parTransId="{982D8D09-0339-4AEC-8A06-D338B9DD0546}" sibTransId="{989E1A33-A929-42E4-BE16-E9A5D94BBB78}"/>
    <dgm:cxn modelId="{BFAFBC1A-2C24-492F-AE47-FEA80169E8F7}" srcId="{20D60636-FF3D-4835-8E3C-4EBAFCEA1E57}" destId="{38ECCA76-9525-4394-8A4D-E940B8EA1231}" srcOrd="4" destOrd="0" parTransId="{B0CC2A4F-91C9-4357-BC6E-790278F49324}" sibTransId="{7BA75746-8CC5-4C9E-B3D9-3094519D97BD}"/>
    <dgm:cxn modelId="{AEEE4050-3990-4BB2-B24D-62C416BF7457}" type="presOf" srcId="{A18EF33C-4E03-45C7-9859-74187C8BB11D}" destId="{2F3741BC-4B40-443B-99F9-9DD5851EA7E9}" srcOrd="0" destOrd="0" presId="urn:microsoft.com/office/officeart/2011/layout/HexagonRadial"/>
    <dgm:cxn modelId="{2164E35A-D196-469C-B84B-44C5B1E2B82F}" type="presOf" srcId="{38ECCA76-9525-4394-8A4D-E940B8EA1231}" destId="{20FF0860-3DD6-49DF-A729-BBA3AAC3692E}" srcOrd="0" destOrd="0" presId="urn:microsoft.com/office/officeart/2011/layout/HexagonRadial"/>
    <dgm:cxn modelId="{11F05191-ED53-4B6D-A347-8268698DB4CD}" srcId="{20D60636-FF3D-4835-8E3C-4EBAFCEA1E57}" destId="{AA6CE43B-8DBC-4C22-A75F-EEED823B7813}" srcOrd="0" destOrd="0" parTransId="{0E7B9E5C-CCD9-47C0-9F85-137D17CD615F}" sibTransId="{6814EC85-ADC3-42B3-8E37-2FCCDAC8442B}"/>
    <dgm:cxn modelId="{8CF445E9-3DD0-4F43-A5B2-D6C05DAE3136}" type="presOf" srcId="{AA6CE43B-8DBC-4C22-A75F-EEED823B7813}" destId="{BD6A5A29-0B82-4B40-98C9-92C52C356CBB}" srcOrd="0" destOrd="0" presId="urn:microsoft.com/office/officeart/2011/layout/HexagonRadial"/>
    <dgm:cxn modelId="{EFCE545A-371B-4783-93BF-5D5132F8A608}" type="presOf" srcId="{ADE55D2A-AFE0-4BFE-815A-862FC2530D58}" destId="{D4A3424A-9893-4831-A484-1B5B4DB7DDCE}" srcOrd="0" destOrd="0" presId="urn:microsoft.com/office/officeart/2011/layout/HexagonRadial"/>
    <dgm:cxn modelId="{C81D6483-08D9-4BB8-871F-F5ED095409B7}" type="presOf" srcId="{20D60636-FF3D-4835-8E3C-4EBAFCEA1E57}" destId="{85E22C19-8CEB-4C6F-99F9-D34B51FF085F}" srcOrd="0" destOrd="0" presId="urn:microsoft.com/office/officeart/2011/layout/HexagonRadial"/>
    <dgm:cxn modelId="{4A78C56F-F882-47DB-81C0-079E281BA7C5}" type="presParOf" srcId="{0EBF6230-D253-4F14-BD5F-070C26969F16}" destId="{85E22C19-8CEB-4C6F-99F9-D34B51FF085F}" srcOrd="0" destOrd="0" presId="urn:microsoft.com/office/officeart/2011/layout/HexagonRadial"/>
    <dgm:cxn modelId="{A83474D8-740B-49A7-8511-2F732AEEC263}" type="presParOf" srcId="{0EBF6230-D253-4F14-BD5F-070C26969F16}" destId="{7A7E1A8A-0624-48E4-92FE-774464BDD386}" srcOrd="1" destOrd="0" presId="urn:microsoft.com/office/officeart/2011/layout/HexagonRadial"/>
    <dgm:cxn modelId="{9CF7B9CB-ACD9-406D-9372-184CFA567154}" type="presParOf" srcId="{7A7E1A8A-0624-48E4-92FE-774464BDD386}" destId="{483ACBBB-8656-42E9-A889-C2E7BF880AB1}" srcOrd="0" destOrd="0" presId="urn:microsoft.com/office/officeart/2011/layout/HexagonRadial"/>
    <dgm:cxn modelId="{918527BB-10DF-4CC1-9E29-8DDDD3AFE905}" type="presParOf" srcId="{0EBF6230-D253-4F14-BD5F-070C26969F16}" destId="{BD6A5A29-0B82-4B40-98C9-92C52C356CBB}" srcOrd="2" destOrd="0" presId="urn:microsoft.com/office/officeart/2011/layout/HexagonRadial"/>
    <dgm:cxn modelId="{1F018892-FC4F-4195-A3BD-419E859A3E9B}" type="presParOf" srcId="{0EBF6230-D253-4F14-BD5F-070C26969F16}" destId="{39863E05-593F-455D-BB51-52FA18CBD094}" srcOrd="3" destOrd="0" presId="urn:microsoft.com/office/officeart/2011/layout/HexagonRadial"/>
    <dgm:cxn modelId="{539AEDEF-9C2D-4676-A911-B71EF63B718C}" type="presParOf" srcId="{39863E05-593F-455D-BB51-52FA18CBD094}" destId="{730239DA-4789-441C-BCFE-912FA01C039C}" srcOrd="0" destOrd="0" presId="urn:microsoft.com/office/officeart/2011/layout/HexagonRadial"/>
    <dgm:cxn modelId="{F375B907-AFCD-484F-8780-286DD13E4224}" type="presParOf" srcId="{0EBF6230-D253-4F14-BD5F-070C26969F16}" destId="{DB39A463-11F8-4AB9-94D1-FD8AE3635A62}" srcOrd="4" destOrd="0" presId="urn:microsoft.com/office/officeart/2011/layout/HexagonRadial"/>
    <dgm:cxn modelId="{6E937D9D-4ED0-4BAE-818C-A229C67223C3}" type="presParOf" srcId="{0EBF6230-D253-4F14-BD5F-070C26969F16}" destId="{2DCB13CF-7D9D-46E6-84C4-C60962715AAC}" srcOrd="5" destOrd="0" presId="urn:microsoft.com/office/officeart/2011/layout/HexagonRadial"/>
    <dgm:cxn modelId="{0910A403-1F99-4AF7-A179-2C99F8121899}" type="presParOf" srcId="{2DCB13CF-7D9D-46E6-84C4-C60962715AAC}" destId="{6420B134-C5FA-4864-95F0-ED10111D0793}" srcOrd="0" destOrd="0" presId="urn:microsoft.com/office/officeart/2011/layout/HexagonRadial"/>
    <dgm:cxn modelId="{E1D190D0-2606-4F57-B007-9B99A103EE31}" type="presParOf" srcId="{0EBF6230-D253-4F14-BD5F-070C26969F16}" destId="{D4A3424A-9893-4831-A484-1B5B4DB7DDCE}" srcOrd="6" destOrd="0" presId="urn:microsoft.com/office/officeart/2011/layout/HexagonRadial"/>
    <dgm:cxn modelId="{F547D89C-8843-42CF-A983-DEBB600F4336}" type="presParOf" srcId="{0EBF6230-D253-4F14-BD5F-070C26969F16}" destId="{311D3C06-0964-4CD2-897D-D873D85582CB}" srcOrd="7" destOrd="0" presId="urn:microsoft.com/office/officeart/2011/layout/HexagonRadial"/>
    <dgm:cxn modelId="{0AB2A2B7-C50F-4620-9DDF-3BBFB807CA72}" type="presParOf" srcId="{311D3C06-0964-4CD2-897D-D873D85582CB}" destId="{B20BCA90-0F43-4385-A8B8-7538FF3EBCD9}" srcOrd="0" destOrd="0" presId="urn:microsoft.com/office/officeart/2011/layout/HexagonRadial"/>
    <dgm:cxn modelId="{283F77D7-CAE1-46F7-A0B5-1E9A457E1C96}" type="presParOf" srcId="{0EBF6230-D253-4F14-BD5F-070C26969F16}" destId="{B8E1F79F-FD7A-4EDA-8BD3-4D7FF319AA0C}" srcOrd="8" destOrd="0" presId="urn:microsoft.com/office/officeart/2011/layout/HexagonRadial"/>
    <dgm:cxn modelId="{410B9FEA-43D1-46B0-AEBD-81261C75A7E9}" type="presParOf" srcId="{0EBF6230-D253-4F14-BD5F-070C26969F16}" destId="{6EAD7565-234D-456D-9917-148E26A3FBD6}" srcOrd="9" destOrd="0" presId="urn:microsoft.com/office/officeart/2011/layout/HexagonRadial"/>
    <dgm:cxn modelId="{AE6A3306-DD7F-41DE-92C5-28D88219603B}" type="presParOf" srcId="{6EAD7565-234D-456D-9917-148E26A3FBD6}" destId="{1E4EE58B-49E1-4E00-A132-E2AFE4A3A029}" srcOrd="0" destOrd="0" presId="urn:microsoft.com/office/officeart/2011/layout/HexagonRadial"/>
    <dgm:cxn modelId="{BD8123E8-7772-4A3F-A010-A26E8DE74F85}" type="presParOf" srcId="{0EBF6230-D253-4F14-BD5F-070C26969F16}" destId="{20FF0860-3DD6-49DF-A729-BBA3AAC3692E}" srcOrd="10" destOrd="0" presId="urn:microsoft.com/office/officeart/2011/layout/HexagonRadial"/>
    <dgm:cxn modelId="{BBB42100-11C5-4E17-93F5-EB0962C82C42}" type="presParOf" srcId="{0EBF6230-D253-4F14-BD5F-070C26969F16}" destId="{A29D3129-2884-45AB-9B44-957D3372EB9C}" srcOrd="11" destOrd="0" presId="urn:microsoft.com/office/officeart/2011/layout/HexagonRadial"/>
    <dgm:cxn modelId="{4121B949-8D5F-4C42-B723-C4D53BF12437}" type="presParOf" srcId="{A29D3129-2884-45AB-9B44-957D3372EB9C}" destId="{DB9D08AE-5CC6-4C9E-9CF3-44925EB10933}" srcOrd="0" destOrd="0" presId="urn:microsoft.com/office/officeart/2011/layout/HexagonRadial"/>
    <dgm:cxn modelId="{D7B52592-96BD-4DFA-AC45-6A86DA623EA4}" type="presParOf" srcId="{0EBF6230-D253-4F14-BD5F-070C26969F16}" destId="{2F3741BC-4B40-443B-99F9-9DD5851EA7E9}"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E2B3072-672D-40E9-9002-A788570E081E}"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GB"/>
        </a:p>
      </dgm:t>
    </dgm:pt>
    <dgm:pt modelId="{3E0A6438-4E2C-4C8C-A5F9-53A4F50FC08F}">
      <dgm:prSet custT="1"/>
      <dgm:spPr>
        <a:ln>
          <a:solidFill>
            <a:srgbClr val="0AA745"/>
          </a:solidFill>
        </a:ln>
      </dgm:spPr>
      <dgm:t>
        <a:bodyPr/>
        <a:lstStyle/>
        <a:p>
          <a:pPr rtl="0"/>
          <a:r>
            <a:rPr lang="en-GB" sz="2400" dirty="0" smtClean="0"/>
            <a:t>Informed by an extensive research undertaken in 2008/09 </a:t>
          </a:r>
          <a:r>
            <a:rPr lang="en-GB" sz="2400" dirty="0" smtClean="0">
              <a:hlinkClick xmlns:r="http://schemas.openxmlformats.org/officeDocument/2006/relationships" r:id="rId1"/>
            </a:rPr>
            <a:t>www.charitycommission.gov.uk/media/95321/rs21text.pdf</a:t>
          </a:r>
          <a:endParaRPr lang="en-GB" sz="2400" dirty="0"/>
        </a:p>
      </dgm:t>
    </dgm:pt>
    <dgm:pt modelId="{C232140B-F632-4737-916B-FFD61B998E61}" type="parTrans" cxnId="{A24AAA0C-A892-4317-887D-97F162F73B15}">
      <dgm:prSet/>
      <dgm:spPr/>
      <dgm:t>
        <a:bodyPr/>
        <a:lstStyle/>
        <a:p>
          <a:endParaRPr lang="en-GB"/>
        </a:p>
      </dgm:t>
    </dgm:pt>
    <dgm:pt modelId="{E835CC5F-32AE-40FD-B986-295D6884332E}" type="sibTrans" cxnId="{A24AAA0C-A892-4317-887D-97F162F73B15}">
      <dgm:prSet/>
      <dgm:spPr/>
      <dgm:t>
        <a:bodyPr/>
        <a:lstStyle/>
        <a:p>
          <a:endParaRPr lang="en-GB"/>
        </a:p>
      </dgm:t>
    </dgm:pt>
    <dgm:pt modelId="{7040B225-0C0E-484E-A7AA-1D8ED05D5D09}">
      <dgm:prSet custT="1"/>
      <dgm:spPr>
        <a:ln>
          <a:solidFill>
            <a:srgbClr val="00AB4E"/>
          </a:solidFill>
        </a:ln>
      </dgm:spPr>
      <dgm:t>
        <a:bodyPr/>
        <a:lstStyle/>
        <a:p>
          <a:pPr rtl="0"/>
          <a:r>
            <a:rPr lang="en-GB" sz="2400" dirty="0" smtClean="0"/>
            <a:t>The SORP consultation process launched on dedicated micro-site: </a:t>
          </a:r>
          <a:r>
            <a:rPr lang="en-GB" sz="2400" dirty="0" smtClean="0">
              <a:hlinkClick xmlns:r="http://schemas.openxmlformats.org/officeDocument/2006/relationships" r:id="rId2"/>
            </a:rPr>
            <a:t>www.charitysorp.org</a:t>
          </a:r>
          <a:endParaRPr lang="en-GB" sz="2400" dirty="0"/>
        </a:p>
      </dgm:t>
    </dgm:pt>
    <dgm:pt modelId="{9B336707-977B-4B58-A88B-5FA0DE0D95F0}" type="parTrans" cxnId="{A44C91DC-7183-4C00-8505-F908E3CF5A5C}">
      <dgm:prSet/>
      <dgm:spPr/>
      <dgm:t>
        <a:bodyPr/>
        <a:lstStyle/>
        <a:p>
          <a:endParaRPr lang="en-GB"/>
        </a:p>
      </dgm:t>
    </dgm:pt>
    <dgm:pt modelId="{78EA62DA-3B33-4C44-8B16-CEF847728EF2}" type="sibTrans" cxnId="{A44C91DC-7183-4C00-8505-F908E3CF5A5C}">
      <dgm:prSet/>
      <dgm:spPr/>
      <dgm:t>
        <a:bodyPr/>
        <a:lstStyle/>
        <a:p>
          <a:endParaRPr lang="en-GB"/>
        </a:p>
      </dgm:t>
    </dgm:pt>
    <dgm:pt modelId="{891097CF-F247-4729-A3E2-96F3F8EF3B43}">
      <dgm:prSet custT="1"/>
      <dgm:spPr>
        <a:ln>
          <a:solidFill>
            <a:srgbClr val="0AA745"/>
          </a:solidFill>
        </a:ln>
      </dgm:spPr>
      <dgm:t>
        <a:bodyPr/>
        <a:lstStyle/>
        <a:p>
          <a:pPr rtl="0"/>
          <a:r>
            <a:rPr lang="en-GB" sz="2400" dirty="0" smtClean="0"/>
            <a:t>26 events held across the UK and Republic of Ireland (attracted over 1600 participants)</a:t>
          </a:r>
          <a:endParaRPr lang="en-GB" sz="2400" dirty="0"/>
        </a:p>
      </dgm:t>
    </dgm:pt>
    <dgm:pt modelId="{CA91F814-E332-40EB-854C-649FC1BDEDC3}" type="parTrans" cxnId="{62408E6E-EF00-4009-9C01-6C0FBB41A3ED}">
      <dgm:prSet/>
      <dgm:spPr/>
      <dgm:t>
        <a:bodyPr/>
        <a:lstStyle/>
        <a:p>
          <a:endParaRPr lang="en-GB"/>
        </a:p>
      </dgm:t>
    </dgm:pt>
    <dgm:pt modelId="{36FAE362-318E-4CF5-ABD2-0CEA39C5C347}" type="sibTrans" cxnId="{62408E6E-EF00-4009-9C01-6C0FBB41A3ED}">
      <dgm:prSet/>
      <dgm:spPr/>
      <dgm:t>
        <a:bodyPr/>
        <a:lstStyle/>
        <a:p>
          <a:endParaRPr lang="en-GB"/>
        </a:p>
      </dgm:t>
    </dgm:pt>
    <dgm:pt modelId="{3FD2EEE1-BABA-4CEC-AD44-CD939E951B5F}">
      <dgm:prSet custT="1"/>
      <dgm:spPr>
        <a:ln>
          <a:solidFill>
            <a:srgbClr val="00AB4E"/>
          </a:solidFill>
        </a:ln>
      </dgm:spPr>
      <dgm:t>
        <a:bodyPr/>
        <a:lstStyle/>
        <a:p>
          <a:pPr rtl="0"/>
          <a:r>
            <a:rPr lang="en-GB" sz="2400" dirty="0" smtClean="0"/>
            <a:t>179 written responses</a:t>
          </a:r>
          <a:endParaRPr lang="en-GB" sz="2400" dirty="0"/>
        </a:p>
      </dgm:t>
    </dgm:pt>
    <dgm:pt modelId="{233DE506-A81D-43B6-A0F2-E84957A7AE23}" type="parTrans" cxnId="{E37384A6-5C3A-448A-8398-5384C35C2B6F}">
      <dgm:prSet/>
      <dgm:spPr/>
      <dgm:t>
        <a:bodyPr/>
        <a:lstStyle/>
        <a:p>
          <a:endParaRPr lang="en-GB"/>
        </a:p>
      </dgm:t>
    </dgm:pt>
    <dgm:pt modelId="{DA51714B-F7B3-477E-866A-9EEB28DE7E76}" type="sibTrans" cxnId="{E37384A6-5C3A-448A-8398-5384C35C2B6F}">
      <dgm:prSet/>
      <dgm:spPr/>
      <dgm:t>
        <a:bodyPr/>
        <a:lstStyle/>
        <a:p>
          <a:endParaRPr lang="en-GB"/>
        </a:p>
      </dgm:t>
    </dgm:pt>
    <dgm:pt modelId="{8B28ABEE-7565-4701-A42B-51309532623B}" type="pres">
      <dgm:prSet presAssocID="{7E2B3072-672D-40E9-9002-A788570E081E}" presName="linear" presStyleCnt="0">
        <dgm:presLayoutVars>
          <dgm:animLvl val="lvl"/>
          <dgm:resizeHandles val="exact"/>
        </dgm:presLayoutVars>
      </dgm:prSet>
      <dgm:spPr/>
      <dgm:t>
        <a:bodyPr/>
        <a:lstStyle/>
        <a:p>
          <a:endParaRPr lang="en-GB"/>
        </a:p>
      </dgm:t>
    </dgm:pt>
    <dgm:pt modelId="{C95E6AE9-D6D0-4A14-9CDD-5B02BBBCBB68}" type="pres">
      <dgm:prSet presAssocID="{3E0A6438-4E2C-4C8C-A5F9-53A4F50FC08F}" presName="parentText" presStyleLbl="node1" presStyleIdx="0" presStyleCnt="4" custScaleY="153992">
        <dgm:presLayoutVars>
          <dgm:chMax val="0"/>
          <dgm:bulletEnabled val="1"/>
        </dgm:presLayoutVars>
      </dgm:prSet>
      <dgm:spPr/>
      <dgm:t>
        <a:bodyPr/>
        <a:lstStyle/>
        <a:p>
          <a:endParaRPr lang="en-GB"/>
        </a:p>
      </dgm:t>
    </dgm:pt>
    <dgm:pt modelId="{4D2D7EE8-64A3-4822-BCCB-9C83CD7AF10F}" type="pres">
      <dgm:prSet presAssocID="{E835CC5F-32AE-40FD-B986-295D6884332E}" presName="spacer" presStyleCnt="0"/>
      <dgm:spPr/>
    </dgm:pt>
    <dgm:pt modelId="{2C73BB1E-73E3-4AB1-BD6A-ED684BF6B3BB}" type="pres">
      <dgm:prSet presAssocID="{7040B225-0C0E-484E-A7AA-1D8ED05D5D09}" presName="parentText" presStyleLbl="node1" presStyleIdx="1" presStyleCnt="4">
        <dgm:presLayoutVars>
          <dgm:chMax val="0"/>
          <dgm:bulletEnabled val="1"/>
        </dgm:presLayoutVars>
      </dgm:prSet>
      <dgm:spPr/>
      <dgm:t>
        <a:bodyPr/>
        <a:lstStyle/>
        <a:p>
          <a:endParaRPr lang="en-GB"/>
        </a:p>
      </dgm:t>
    </dgm:pt>
    <dgm:pt modelId="{69AE5FB3-F8B9-4100-8C6C-B6628F6D196D}" type="pres">
      <dgm:prSet presAssocID="{78EA62DA-3B33-4C44-8B16-CEF847728EF2}" presName="spacer" presStyleCnt="0"/>
      <dgm:spPr/>
    </dgm:pt>
    <dgm:pt modelId="{63934AEF-E793-4728-97A7-092B16837770}" type="pres">
      <dgm:prSet presAssocID="{891097CF-F247-4729-A3E2-96F3F8EF3B43}" presName="parentText" presStyleLbl="node1" presStyleIdx="2" presStyleCnt="4">
        <dgm:presLayoutVars>
          <dgm:chMax val="0"/>
          <dgm:bulletEnabled val="1"/>
        </dgm:presLayoutVars>
      </dgm:prSet>
      <dgm:spPr/>
      <dgm:t>
        <a:bodyPr/>
        <a:lstStyle/>
        <a:p>
          <a:endParaRPr lang="en-GB"/>
        </a:p>
      </dgm:t>
    </dgm:pt>
    <dgm:pt modelId="{EC11395F-03D1-4144-9697-71B773FC5DF6}" type="pres">
      <dgm:prSet presAssocID="{36FAE362-318E-4CF5-ABD2-0CEA39C5C347}" presName="spacer" presStyleCnt="0"/>
      <dgm:spPr/>
    </dgm:pt>
    <dgm:pt modelId="{6C690D61-2900-4B37-AD1A-C3032E9DD3FA}" type="pres">
      <dgm:prSet presAssocID="{3FD2EEE1-BABA-4CEC-AD44-CD939E951B5F}" presName="parentText" presStyleLbl="node1" presStyleIdx="3" presStyleCnt="4">
        <dgm:presLayoutVars>
          <dgm:chMax val="0"/>
          <dgm:bulletEnabled val="1"/>
        </dgm:presLayoutVars>
      </dgm:prSet>
      <dgm:spPr/>
      <dgm:t>
        <a:bodyPr/>
        <a:lstStyle/>
        <a:p>
          <a:endParaRPr lang="en-GB"/>
        </a:p>
      </dgm:t>
    </dgm:pt>
  </dgm:ptLst>
  <dgm:cxnLst>
    <dgm:cxn modelId="{A24AAA0C-A892-4317-887D-97F162F73B15}" srcId="{7E2B3072-672D-40E9-9002-A788570E081E}" destId="{3E0A6438-4E2C-4C8C-A5F9-53A4F50FC08F}" srcOrd="0" destOrd="0" parTransId="{C232140B-F632-4737-916B-FFD61B998E61}" sibTransId="{E835CC5F-32AE-40FD-B986-295D6884332E}"/>
    <dgm:cxn modelId="{C6620B66-1038-48DB-8382-4BD0B0C0FB79}" type="presOf" srcId="{891097CF-F247-4729-A3E2-96F3F8EF3B43}" destId="{63934AEF-E793-4728-97A7-092B16837770}" srcOrd="0" destOrd="0" presId="urn:microsoft.com/office/officeart/2005/8/layout/vList2"/>
    <dgm:cxn modelId="{E37384A6-5C3A-448A-8398-5384C35C2B6F}" srcId="{7E2B3072-672D-40E9-9002-A788570E081E}" destId="{3FD2EEE1-BABA-4CEC-AD44-CD939E951B5F}" srcOrd="3" destOrd="0" parTransId="{233DE506-A81D-43B6-A0F2-E84957A7AE23}" sibTransId="{DA51714B-F7B3-477E-866A-9EEB28DE7E76}"/>
    <dgm:cxn modelId="{080849F5-BC69-45F0-A548-CDB0E7B63702}" type="presOf" srcId="{3FD2EEE1-BABA-4CEC-AD44-CD939E951B5F}" destId="{6C690D61-2900-4B37-AD1A-C3032E9DD3FA}" srcOrd="0" destOrd="0" presId="urn:microsoft.com/office/officeart/2005/8/layout/vList2"/>
    <dgm:cxn modelId="{D02E25F7-7080-4385-BDC3-BAC1E6D88A3C}" type="presOf" srcId="{7040B225-0C0E-484E-A7AA-1D8ED05D5D09}" destId="{2C73BB1E-73E3-4AB1-BD6A-ED684BF6B3BB}" srcOrd="0" destOrd="0" presId="urn:microsoft.com/office/officeart/2005/8/layout/vList2"/>
    <dgm:cxn modelId="{2392F9B3-85C5-4AAF-9503-FF6C066F7E89}" type="presOf" srcId="{3E0A6438-4E2C-4C8C-A5F9-53A4F50FC08F}" destId="{C95E6AE9-D6D0-4A14-9CDD-5B02BBBCBB68}" srcOrd="0" destOrd="0" presId="urn:microsoft.com/office/officeart/2005/8/layout/vList2"/>
    <dgm:cxn modelId="{62408E6E-EF00-4009-9C01-6C0FBB41A3ED}" srcId="{7E2B3072-672D-40E9-9002-A788570E081E}" destId="{891097CF-F247-4729-A3E2-96F3F8EF3B43}" srcOrd="2" destOrd="0" parTransId="{CA91F814-E332-40EB-854C-649FC1BDEDC3}" sibTransId="{36FAE362-318E-4CF5-ABD2-0CEA39C5C347}"/>
    <dgm:cxn modelId="{083604BA-49E9-4131-921C-931A114F9E87}" type="presOf" srcId="{7E2B3072-672D-40E9-9002-A788570E081E}" destId="{8B28ABEE-7565-4701-A42B-51309532623B}" srcOrd="0" destOrd="0" presId="urn:microsoft.com/office/officeart/2005/8/layout/vList2"/>
    <dgm:cxn modelId="{A44C91DC-7183-4C00-8505-F908E3CF5A5C}" srcId="{7E2B3072-672D-40E9-9002-A788570E081E}" destId="{7040B225-0C0E-484E-A7AA-1D8ED05D5D09}" srcOrd="1" destOrd="0" parTransId="{9B336707-977B-4B58-A88B-5FA0DE0D95F0}" sibTransId="{78EA62DA-3B33-4C44-8B16-CEF847728EF2}"/>
    <dgm:cxn modelId="{36B132B5-C9CA-49B3-8BAF-987404B7DBA1}" type="presParOf" srcId="{8B28ABEE-7565-4701-A42B-51309532623B}" destId="{C95E6AE9-D6D0-4A14-9CDD-5B02BBBCBB68}" srcOrd="0" destOrd="0" presId="urn:microsoft.com/office/officeart/2005/8/layout/vList2"/>
    <dgm:cxn modelId="{A6DE7EC5-8932-4572-A9E4-D89C1A82F79C}" type="presParOf" srcId="{8B28ABEE-7565-4701-A42B-51309532623B}" destId="{4D2D7EE8-64A3-4822-BCCB-9C83CD7AF10F}" srcOrd="1" destOrd="0" presId="urn:microsoft.com/office/officeart/2005/8/layout/vList2"/>
    <dgm:cxn modelId="{0847D0DB-1244-4267-8FDF-7F33669D0E50}" type="presParOf" srcId="{8B28ABEE-7565-4701-A42B-51309532623B}" destId="{2C73BB1E-73E3-4AB1-BD6A-ED684BF6B3BB}" srcOrd="2" destOrd="0" presId="urn:microsoft.com/office/officeart/2005/8/layout/vList2"/>
    <dgm:cxn modelId="{11715234-157F-46CA-9083-DBD145F9D53E}" type="presParOf" srcId="{8B28ABEE-7565-4701-A42B-51309532623B}" destId="{69AE5FB3-F8B9-4100-8C6C-B6628F6D196D}" srcOrd="3" destOrd="0" presId="urn:microsoft.com/office/officeart/2005/8/layout/vList2"/>
    <dgm:cxn modelId="{67D89618-77CB-4EDB-B8F1-5B81CEEC637E}" type="presParOf" srcId="{8B28ABEE-7565-4701-A42B-51309532623B}" destId="{63934AEF-E793-4728-97A7-092B16837770}" srcOrd="4" destOrd="0" presId="urn:microsoft.com/office/officeart/2005/8/layout/vList2"/>
    <dgm:cxn modelId="{A5604F42-CC0A-42F3-9EFB-C9EE26EA915A}" type="presParOf" srcId="{8B28ABEE-7565-4701-A42B-51309532623B}" destId="{EC11395F-03D1-4144-9697-71B773FC5DF6}" srcOrd="5" destOrd="0" presId="urn:microsoft.com/office/officeart/2005/8/layout/vList2"/>
    <dgm:cxn modelId="{9AA3F1B4-B900-489D-8DD6-B924550FE8A5}" type="presParOf" srcId="{8B28ABEE-7565-4701-A42B-51309532623B}" destId="{6C690D61-2900-4B37-AD1A-C3032E9DD3F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A89459C-5370-47E9-BD11-E60FD93683AA}"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GB"/>
        </a:p>
      </dgm:t>
    </dgm:pt>
    <dgm:pt modelId="{9A79E944-9DF2-4DB8-9DF8-ECE69DAD0312}">
      <dgm:prSet custT="1"/>
      <dgm:spPr>
        <a:ln>
          <a:solidFill>
            <a:srgbClr val="0AA745"/>
          </a:solidFill>
        </a:ln>
      </dgm:spPr>
      <dgm:t>
        <a:bodyPr/>
        <a:lstStyle/>
        <a:p>
          <a:pPr rtl="0"/>
          <a:r>
            <a:rPr lang="en-GB" sz="2400" baseline="0" dirty="0" smtClean="0">
              <a:solidFill>
                <a:schemeClr val="tx1"/>
              </a:solidFill>
            </a:rPr>
            <a:t>92% supported the modular SORP</a:t>
          </a:r>
          <a:endParaRPr lang="en-GB" sz="2400" baseline="0" dirty="0">
            <a:solidFill>
              <a:schemeClr val="tx1"/>
            </a:solidFill>
          </a:endParaRPr>
        </a:p>
      </dgm:t>
    </dgm:pt>
    <dgm:pt modelId="{51741866-03D3-4B61-8601-977C18842977}" type="parTrans" cxnId="{330E5C8A-C999-4B32-91E1-A05D726E039F}">
      <dgm:prSet/>
      <dgm:spPr/>
      <dgm:t>
        <a:bodyPr/>
        <a:lstStyle/>
        <a:p>
          <a:endParaRPr lang="en-GB"/>
        </a:p>
      </dgm:t>
    </dgm:pt>
    <dgm:pt modelId="{6B4E4BC2-397A-426B-8738-3F54AB25518F}" type="sibTrans" cxnId="{330E5C8A-C999-4B32-91E1-A05D726E039F}">
      <dgm:prSet/>
      <dgm:spPr/>
      <dgm:t>
        <a:bodyPr/>
        <a:lstStyle/>
        <a:p>
          <a:endParaRPr lang="en-GB"/>
        </a:p>
      </dgm:t>
    </dgm:pt>
    <dgm:pt modelId="{8DC4347D-D77E-49DD-9B06-B93EC1DFA1C5}">
      <dgm:prSet custT="1"/>
      <dgm:spPr>
        <a:ln>
          <a:solidFill>
            <a:srgbClr val="00AB4E"/>
          </a:solidFill>
        </a:ln>
      </dgm:spPr>
      <dgm:t>
        <a:bodyPr/>
        <a:lstStyle/>
        <a:p>
          <a:pPr rtl="0"/>
          <a:r>
            <a:rPr lang="en-GB" sz="2400" baseline="0" dirty="0" smtClean="0">
              <a:solidFill>
                <a:schemeClr val="tx1"/>
              </a:solidFill>
            </a:rPr>
            <a:t>69% agreed new SORP better addressed needs of smaller charities</a:t>
          </a:r>
          <a:endParaRPr lang="en-GB" sz="2400" baseline="0" dirty="0">
            <a:solidFill>
              <a:schemeClr val="tx1"/>
            </a:solidFill>
          </a:endParaRPr>
        </a:p>
      </dgm:t>
    </dgm:pt>
    <dgm:pt modelId="{F2705C70-943D-4B79-AF07-99AFC27CB1A9}" type="parTrans" cxnId="{8515680D-7EDF-4C98-906F-F3A0037DD16D}">
      <dgm:prSet/>
      <dgm:spPr/>
      <dgm:t>
        <a:bodyPr/>
        <a:lstStyle/>
        <a:p>
          <a:endParaRPr lang="en-GB"/>
        </a:p>
      </dgm:t>
    </dgm:pt>
    <dgm:pt modelId="{685874E7-0875-4AD8-961D-60765C27C78E}" type="sibTrans" cxnId="{8515680D-7EDF-4C98-906F-F3A0037DD16D}">
      <dgm:prSet/>
      <dgm:spPr/>
      <dgm:t>
        <a:bodyPr/>
        <a:lstStyle/>
        <a:p>
          <a:endParaRPr lang="en-GB"/>
        </a:p>
      </dgm:t>
    </dgm:pt>
    <dgm:pt modelId="{68141746-F098-4C19-93DA-33E1F8A2F6AA}">
      <dgm:prSet custT="1"/>
      <dgm:spPr>
        <a:ln>
          <a:solidFill>
            <a:srgbClr val="0AA745"/>
          </a:solidFill>
        </a:ln>
      </dgm:spPr>
      <dgm:t>
        <a:bodyPr/>
        <a:lstStyle/>
        <a:p>
          <a:pPr rtl="0"/>
          <a:r>
            <a:rPr lang="en-GB" sz="2400" baseline="0" dirty="0" smtClean="0">
              <a:solidFill>
                <a:schemeClr val="tx1"/>
              </a:solidFill>
            </a:rPr>
            <a:t>73% supported use of terms ‘must’, ‘should’ and ‘may’</a:t>
          </a:r>
          <a:endParaRPr lang="en-GB" sz="2400" baseline="0" dirty="0">
            <a:solidFill>
              <a:schemeClr val="tx1"/>
            </a:solidFill>
          </a:endParaRPr>
        </a:p>
      </dgm:t>
    </dgm:pt>
    <dgm:pt modelId="{4CFAD514-8169-41B1-8DCE-83EA582E3361}" type="parTrans" cxnId="{949960F2-E8A0-47F6-83F4-71CCC910B8AF}">
      <dgm:prSet/>
      <dgm:spPr/>
      <dgm:t>
        <a:bodyPr/>
        <a:lstStyle/>
        <a:p>
          <a:endParaRPr lang="en-GB"/>
        </a:p>
      </dgm:t>
    </dgm:pt>
    <dgm:pt modelId="{D749E715-3063-4AF0-B227-3173D7A5F732}" type="sibTrans" cxnId="{949960F2-E8A0-47F6-83F4-71CCC910B8AF}">
      <dgm:prSet/>
      <dgm:spPr/>
      <dgm:t>
        <a:bodyPr/>
        <a:lstStyle/>
        <a:p>
          <a:endParaRPr lang="en-GB"/>
        </a:p>
      </dgm:t>
    </dgm:pt>
    <dgm:pt modelId="{8E0CC8CB-D4C2-4681-8C98-39A1D9666E26}">
      <dgm:prSet custT="1"/>
      <dgm:spPr>
        <a:ln>
          <a:solidFill>
            <a:srgbClr val="00AB4E"/>
          </a:solidFill>
        </a:ln>
      </dgm:spPr>
      <dgm:t>
        <a:bodyPr/>
        <a:lstStyle/>
        <a:p>
          <a:pPr rtl="0"/>
          <a:r>
            <a:rPr lang="en-GB" sz="2400" baseline="0" dirty="0" smtClean="0">
              <a:solidFill>
                <a:schemeClr val="tx1"/>
              </a:solidFill>
            </a:rPr>
            <a:t>67% agreed new SORP covered all relevant issues</a:t>
          </a:r>
          <a:endParaRPr lang="en-GB" sz="2400" baseline="0" dirty="0">
            <a:solidFill>
              <a:schemeClr val="tx1"/>
            </a:solidFill>
          </a:endParaRPr>
        </a:p>
      </dgm:t>
    </dgm:pt>
    <dgm:pt modelId="{10786A2D-2B96-49B7-8F91-90EEC2406946}" type="parTrans" cxnId="{B398D201-4055-4991-96B0-0983F866A22A}">
      <dgm:prSet/>
      <dgm:spPr/>
      <dgm:t>
        <a:bodyPr/>
        <a:lstStyle/>
        <a:p>
          <a:endParaRPr lang="en-GB"/>
        </a:p>
      </dgm:t>
    </dgm:pt>
    <dgm:pt modelId="{E3C983A5-2E9E-4EF2-AA5D-9EAB9AB96F78}" type="sibTrans" cxnId="{B398D201-4055-4991-96B0-0983F866A22A}">
      <dgm:prSet/>
      <dgm:spPr/>
      <dgm:t>
        <a:bodyPr/>
        <a:lstStyle/>
        <a:p>
          <a:endParaRPr lang="en-GB"/>
        </a:p>
      </dgm:t>
    </dgm:pt>
    <dgm:pt modelId="{9836C057-2D8A-421A-BCF0-A0BBE28EF402}">
      <dgm:prSet custT="1"/>
      <dgm:spPr>
        <a:ln>
          <a:solidFill>
            <a:srgbClr val="0AA745"/>
          </a:solidFill>
        </a:ln>
      </dgm:spPr>
      <dgm:t>
        <a:bodyPr/>
        <a:lstStyle/>
        <a:p>
          <a:pPr rtl="0"/>
          <a:r>
            <a:rPr lang="en-GB" sz="2400" baseline="0" dirty="0" smtClean="0">
              <a:solidFill>
                <a:schemeClr val="tx1"/>
              </a:solidFill>
            </a:rPr>
            <a:t>88% agreed that the SORP should fully support both FRSSE and FRS 102</a:t>
          </a:r>
          <a:endParaRPr lang="en-GB" sz="2400" baseline="0" dirty="0">
            <a:solidFill>
              <a:schemeClr val="tx1"/>
            </a:solidFill>
          </a:endParaRPr>
        </a:p>
      </dgm:t>
    </dgm:pt>
    <dgm:pt modelId="{2E9E0309-B94C-498B-B3EE-7E42F165A330}" type="parTrans" cxnId="{CAF7214C-C9DE-4AF7-AA8A-63F50B094024}">
      <dgm:prSet/>
      <dgm:spPr/>
      <dgm:t>
        <a:bodyPr/>
        <a:lstStyle/>
        <a:p>
          <a:endParaRPr lang="en-GB"/>
        </a:p>
      </dgm:t>
    </dgm:pt>
    <dgm:pt modelId="{3F1976BD-4E71-4AE0-9CF2-5BD9AF9E7C13}" type="sibTrans" cxnId="{CAF7214C-C9DE-4AF7-AA8A-63F50B094024}">
      <dgm:prSet/>
      <dgm:spPr/>
      <dgm:t>
        <a:bodyPr/>
        <a:lstStyle/>
        <a:p>
          <a:endParaRPr lang="en-GB"/>
        </a:p>
      </dgm:t>
    </dgm:pt>
    <dgm:pt modelId="{30E07887-B469-4315-9370-E86EB94C5BCC}">
      <dgm:prSet custT="1"/>
      <dgm:spPr>
        <a:ln>
          <a:solidFill>
            <a:srgbClr val="00AB4E"/>
          </a:solidFill>
        </a:ln>
      </dgm:spPr>
      <dgm:t>
        <a:bodyPr/>
        <a:lstStyle/>
        <a:p>
          <a:pPr rtl="0"/>
          <a:r>
            <a:rPr lang="en-GB" sz="2400" baseline="0" dirty="0" smtClean="0">
              <a:solidFill>
                <a:schemeClr val="tx1"/>
              </a:solidFill>
            </a:rPr>
            <a:t>93% agreed that income from government grants should be accounted for in same way as donations</a:t>
          </a:r>
          <a:endParaRPr lang="en-GB" sz="2400" baseline="0" dirty="0">
            <a:solidFill>
              <a:schemeClr val="tx1"/>
            </a:solidFill>
          </a:endParaRPr>
        </a:p>
      </dgm:t>
    </dgm:pt>
    <dgm:pt modelId="{B8A8A316-1120-44DB-8804-C98D3D95FEF2}" type="parTrans" cxnId="{E67D633A-7410-40C1-B666-50E4B76D066E}">
      <dgm:prSet/>
      <dgm:spPr/>
      <dgm:t>
        <a:bodyPr/>
        <a:lstStyle/>
        <a:p>
          <a:endParaRPr lang="en-GB"/>
        </a:p>
      </dgm:t>
    </dgm:pt>
    <dgm:pt modelId="{854A9EE8-287A-4E21-8458-E25E8DB76DD4}" type="sibTrans" cxnId="{E67D633A-7410-40C1-B666-50E4B76D066E}">
      <dgm:prSet/>
      <dgm:spPr/>
      <dgm:t>
        <a:bodyPr/>
        <a:lstStyle/>
        <a:p>
          <a:endParaRPr lang="en-GB"/>
        </a:p>
      </dgm:t>
    </dgm:pt>
    <dgm:pt modelId="{F4044CA2-9C14-4F7D-84DB-B6E82C4419A3}" type="pres">
      <dgm:prSet presAssocID="{1A89459C-5370-47E9-BD11-E60FD93683AA}" presName="linear" presStyleCnt="0">
        <dgm:presLayoutVars>
          <dgm:animLvl val="lvl"/>
          <dgm:resizeHandles val="exact"/>
        </dgm:presLayoutVars>
      </dgm:prSet>
      <dgm:spPr/>
      <dgm:t>
        <a:bodyPr/>
        <a:lstStyle/>
        <a:p>
          <a:endParaRPr lang="en-GB"/>
        </a:p>
      </dgm:t>
    </dgm:pt>
    <dgm:pt modelId="{43A0D4FD-2813-4903-8474-DBEB969E4BE4}" type="pres">
      <dgm:prSet presAssocID="{9A79E944-9DF2-4DB8-9DF8-ECE69DAD0312}" presName="parentText" presStyleLbl="node1" presStyleIdx="0" presStyleCnt="6">
        <dgm:presLayoutVars>
          <dgm:chMax val="0"/>
          <dgm:bulletEnabled val="1"/>
        </dgm:presLayoutVars>
      </dgm:prSet>
      <dgm:spPr/>
      <dgm:t>
        <a:bodyPr/>
        <a:lstStyle/>
        <a:p>
          <a:endParaRPr lang="en-GB"/>
        </a:p>
      </dgm:t>
    </dgm:pt>
    <dgm:pt modelId="{36E4BFF8-2C54-4B4E-959E-CC58D52496D6}" type="pres">
      <dgm:prSet presAssocID="{6B4E4BC2-397A-426B-8738-3F54AB25518F}" presName="spacer" presStyleCnt="0"/>
      <dgm:spPr/>
    </dgm:pt>
    <dgm:pt modelId="{FAEBA740-EA67-402A-AA9F-43FB365921CE}" type="pres">
      <dgm:prSet presAssocID="{8DC4347D-D77E-49DD-9B06-B93EC1DFA1C5}" presName="parentText" presStyleLbl="node1" presStyleIdx="1" presStyleCnt="6">
        <dgm:presLayoutVars>
          <dgm:chMax val="0"/>
          <dgm:bulletEnabled val="1"/>
        </dgm:presLayoutVars>
      </dgm:prSet>
      <dgm:spPr/>
      <dgm:t>
        <a:bodyPr/>
        <a:lstStyle/>
        <a:p>
          <a:endParaRPr lang="en-GB"/>
        </a:p>
      </dgm:t>
    </dgm:pt>
    <dgm:pt modelId="{9CEC62C3-11DD-49A8-AC12-E918BF4F2714}" type="pres">
      <dgm:prSet presAssocID="{685874E7-0875-4AD8-961D-60765C27C78E}" presName="spacer" presStyleCnt="0"/>
      <dgm:spPr/>
    </dgm:pt>
    <dgm:pt modelId="{E67D0E78-DD1B-4373-8993-E5D0E384A038}" type="pres">
      <dgm:prSet presAssocID="{68141746-F098-4C19-93DA-33E1F8A2F6AA}" presName="parentText" presStyleLbl="node1" presStyleIdx="2" presStyleCnt="6">
        <dgm:presLayoutVars>
          <dgm:chMax val="0"/>
          <dgm:bulletEnabled val="1"/>
        </dgm:presLayoutVars>
      </dgm:prSet>
      <dgm:spPr/>
      <dgm:t>
        <a:bodyPr/>
        <a:lstStyle/>
        <a:p>
          <a:endParaRPr lang="en-GB"/>
        </a:p>
      </dgm:t>
    </dgm:pt>
    <dgm:pt modelId="{5FF29DAB-F38B-429A-B1AD-734467070A52}" type="pres">
      <dgm:prSet presAssocID="{D749E715-3063-4AF0-B227-3173D7A5F732}" presName="spacer" presStyleCnt="0"/>
      <dgm:spPr/>
    </dgm:pt>
    <dgm:pt modelId="{F27CE2AA-4363-47A3-9749-F58BE0E5F176}" type="pres">
      <dgm:prSet presAssocID="{8E0CC8CB-D4C2-4681-8C98-39A1D9666E26}" presName="parentText" presStyleLbl="node1" presStyleIdx="3" presStyleCnt="6">
        <dgm:presLayoutVars>
          <dgm:chMax val="0"/>
          <dgm:bulletEnabled val="1"/>
        </dgm:presLayoutVars>
      </dgm:prSet>
      <dgm:spPr/>
      <dgm:t>
        <a:bodyPr/>
        <a:lstStyle/>
        <a:p>
          <a:endParaRPr lang="en-GB"/>
        </a:p>
      </dgm:t>
    </dgm:pt>
    <dgm:pt modelId="{5651AD47-12BD-4215-B9E7-A684E2866970}" type="pres">
      <dgm:prSet presAssocID="{E3C983A5-2E9E-4EF2-AA5D-9EAB9AB96F78}" presName="spacer" presStyleCnt="0"/>
      <dgm:spPr/>
    </dgm:pt>
    <dgm:pt modelId="{22C5B72B-1FF0-4A41-9AC6-B948C262D015}" type="pres">
      <dgm:prSet presAssocID="{9836C057-2D8A-421A-BCF0-A0BBE28EF402}" presName="parentText" presStyleLbl="node1" presStyleIdx="4" presStyleCnt="6" custLinFactY="-1762" custLinFactNeighborX="313" custLinFactNeighborY="-100000">
        <dgm:presLayoutVars>
          <dgm:chMax val="0"/>
          <dgm:bulletEnabled val="1"/>
        </dgm:presLayoutVars>
      </dgm:prSet>
      <dgm:spPr/>
      <dgm:t>
        <a:bodyPr/>
        <a:lstStyle/>
        <a:p>
          <a:endParaRPr lang="en-GB"/>
        </a:p>
      </dgm:t>
    </dgm:pt>
    <dgm:pt modelId="{F52A7B99-A38A-43C3-A2B0-C458177F15C1}" type="pres">
      <dgm:prSet presAssocID="{3F1976BD-4E71-4AE0-9CF2-5BD9AF9E7C13}" presName="spacer" presStyleCnt="0"/>
      <dgm:spPr/>
    </dgm:pt>
    <dgm:pt modelId="{609B8D4D-1A7E-41CB-BF61-B1E569100E30}" type="pres">
      <dgm:prSet presAssocID="{30E07887-B469-4315-9370-E86EB94C5BCC}" presName="parentText" presStyleLbl="node1" presStyleIdx="5" presStyleCnt="6">
        <dgm:presLayoutVars>
          <dgm:chMax val="0"/>
          <dgm:bulletEnabled val="1"/>
        </dgm:presLayoutVars>
      </dgm:prSet>
      <dgm:spPr/>
      <dgm:t>
        <a:bodyPr/>
        <a:lstStyle/>
        <a:p>
          <a:endParaRPr lang="en-GB"/>
        </a:p>
      </dgm:t>
    </dgm:pt>
  </dgm:ptLst>
  <dgm:cxnLst>
    <dgm:cxn modelId="{330E5C8A-C999-4B32-91E1-A05D726E039F}" srcId="{1A89459C-5370-47E9-BD11-E60FD93683AA}" destId="{9A79E944-9DF2-4DB8-9DF8-ECE69DAD0312}" srcOrd="0" destOrd="0" parTransId="{51741866-03D3-4B61-8601-977C18842977}" sibTransId="{6B4E4BC2-397A-426B-8738-3F54AB25518F}"/>
    <dgm:cxn modelId="{CAF7214C-C9DE-4AF7-AA8A-63F50B094024}" srcId="{1A89459C-5370-47E9-BD11-E60FD93683AA}" destId="{9836C057-2D8A-421A-BCF0-A0BBE28EF402}" srcOrd="4" destOrd="0" parTransId="{2E9E0309-B94C-498B-B3EE-7E42F165A330}" sibTransId="{3F1976BD-4E71-4AE0-9CF2-5BD9AF9E7C13}"/>
    <dgm:cxn modelId="{B398D201-4055-4991-96B0-0983F866A22A}" srcId="{1A89459C-5370-47E9-BD11-E60FD93683AA}" destId="{8E0CC8CB-D4C2-4681-8C98-39A1D9666E26}" srcOrd="3" destOrd="0" parTransId="{10786A2D-2B96-49B7-8F91-90EEC2406946}" sibTransId="{E3C983A5-2E9E-4EF2-AA5D-9EAB9AB96F78}"/>
    <dgm:cxn modelId="{FFBFA3E5-5BE6-439B-9AE7-DBAE5CEEFBBD}" type="presOf" srcId="{68141746-F098-4C19-93DA-33E1F8A2F6AA}" destId="{E67D0E78-DD1B-4373-8993-E5D0E384A038}" srcOrd="0" destOrd="0" presId="urn:microsoft.com/office/officeart/2005/8/layout/vList2"/>
    <dgm:cxn modelId="{E67D633A-7410-40C1-B666-50E4B76D066E}" srcId="{1A89459C-5370-47E9-BD11-E60FD93683AA}" destId="{30E07887-B469-4315-9370-E86EB94C5BCC}" srcOrd="5" destOrd="0" parTransId="{B8A8A316-1120-44DB-8804-C98D3D95FEF2}" sibTransId="{854A9EE8-287A-4E21-8458-E25E8DB76DD4}"/>
    <dgm:cxn modelId="{8515680D-7EDF-4C98-906F-F3A0037DD16D}" srcId="{1A89459C-5370-47E9-BD11-E60FD93683AA}" destId="{8DC4347D-D77E-49DD-9B06-B93EC1DFA1C5}" srcOrd="1" destOrd="0" parTransId="{F2705C70-943D-4B79-AF07-99AFC27CB1A9}" sibTransId="{685874E7-0875-4AD8-961D-60765C27C78E}"/>
    <dgm:cxn modelId="{0137795A-FCA2-4165-AB70-663C38C20BA4}" type="presOf" srcId="{30E07887-B469-4315-9370-E86EB94C5BCC}" destId="{609B8D4D-1A7E-41CB-BF61-B1E569100E30}" srcOrd="0" destOrd="0" presId="urn:microsoft.com/office/officeart/2005/8/layout/vList2"/>
    <dgm:cxn modelId="{807AE88F-CBCE-4A1D-9609-F413B97A72AF}" type="presOf" srcId="{9836C057-2D8A-421A-BCF0-A0BBE28EF402}" destId="{22C5B72B-1FF0-4A41-9AC6-B948C262D015}" srcOrd="0" destOrd="0" presId="urn:microsoft.com/office/officeart/2005/8/layout/vList2"/>
    <dgm:cxn modelId="{74B4B547-85D7-440F-B6AD-330C4EEC04D7}" type="presOf" srcId="{9A79E944-9DF2-4DB8-9DF8-ECE69DAD0312}" destId="{43A0D4FD-2813-4903-8474-DBEB969E4BE4}" srcOrd="0" destOrd="0" presId="urn:microsoft.com/office/officeart/2005/8/layout/vList2"/>
    <dgm:cxn modelId="{66196E10-9BFD-4AF0-9EE3-B1BA39B65E85}" type="presOf" srcId="{8DC4347D-D77E-49DD-9B06-B93EC1DFA1C5}" destId="{FAEBA740-EA67-402A-AA9F-43FB365921CE}" srcOrd="0" destOrd="0" presId="urn:microsoft.com/office/officeart/2005/8/layout/vList2"/>
    <dgm:cxn modelId="{0040DF37-79CA-4160-89BD-7C8E30737635}" type="presOf" srcId="{1A89459C-5370-47E9-BD11-E60FD93683AA}" destId="{F4044CA2-9C14-4F7D-84DB-B6E82C4419A3}" srcOrd="0" destOrd="0" presId="urn:microsoft.com/office/officeart/2005/8/layout/vList2"/>
    <dgm:cxn modelId="{F103A6D9-0430-41DA-B9E1-4DFCA12FC30F}" type="presOf" srcId="{8E0CC8CB-D4C2-4681-8C98-39A1D9666E26}" destId="{F27CE2AA-4363-47A3-9749-F58BE0E5F176}" srcOrd="0" destOrd="0" presId="urn:microsoft.com/office/officeart/2005/8/layout/vList2"/>
    <dgm:cxn modelId="{949960F2-E8A0-47F6-83F4-71CCC910B8AF}" srcId="{1A89459C-5370-47E9-BD11-E60FD93683AA}" destId="{68141746-F098-4C19-93DA-33E1F8A2F6AA}" srcOrd="2" destOrd="0" parTransId="{4CFAD514-8169-41B1-8DCE-83EA582E3361}" sibTransId="{D749E715-3063-4AF0-B227-3173D7A5F732}"/>
    <dgm:cxn modelId="{BE29452E-EACD-4578-8E3C-48DFE39EDC1B}" type="presParOf" srcId="{F4044CA2-9C14-4F7D-84DB-B6E82C4419A3}" destId="{43A0D4FD-2813-4903-8474-DBEB969E4BE4}" srcOrd="0" destOrd="0" presId="urn:microsoft.com/office/officeart/2005/8/layout/vList2"/>
    <dgm:cxn modelId="{113BDF6C-181C-4C18-91FD-4A23A4C91C64}" type="presParOf" srcId="{F4044CA2-9C14-4F7D-84DB-B6E82C4419A3}" destId="{36E4BFF8-2C54-4B4E-959E-CC58D52496D6}" srcOrd="1" destOrd="0" presId="urn:microsoft.com/office/officeart/2005/8/layout/vList2"/>
    <dgm:cxn modelId="{8F932F56-4878-4BF3-8CD4-4D21FCE630E6}" type="presParOf" srcId="{F4044CA2-9C14-4F7D-84DB-B6E82C4419A3}" destId="{FAEBA740-EA67-402A-AA9F-43FB365921CE}" srcOrd="2" destOrd="0" presId="urn:microsoft.com/office/officeart/2005/8/layout/vList2"/>
    <dgm:cxn modelId="{CFEE45DD-BDAB-4165-9874-E404A4B837FA}" type="presParOf" srcId="{F4044CA2-9C14-4F7D-84DB-B6E82C4419A3}" destId="{9CEC62C3-11DD-49A8-AC12-E918BF4F2714}" srcOrd="3" destOrd="0" presId="urn:microsoft.com/office/officeart/2005/8/layout/vList2"/>
    <dgm:cxn modelId="{1A63CF97-B77E-4AB7-9FB6-EA5E7AAD9576}" type="presParOf" srcId="{F4044CA2-9C14-4F7D-84DB-B6E82C4419A3}" destId="{E67D0E78-DD1B-4373-8993-E5D0E384A038}" srcOrd="4" destOrd="0" presId="urn:microsoft.com/office/officeart/2005/8/layout/vList2"/>
    <dgm:cxn modelId="{52B5C98A-2AED-43C3-B337-91FCD6A02ED6}" type="presParOf" srcId="{F4044CA2-9C14-4F7D-84DB-B6E82C4419A3}" destId="{5FF29DAB-F38B-429A-B1AD-734467070A52}" srcOrd="5" destOrd="0" presId="urn:microsoft.com/office/officeart/2005/8/layout/vList2"/>
    <dgm:cxn modelId="{750BA4DD-16D9-4D69-90B6-767DCEEEB9A3}" type="presParOf" srcId="{F4044CA2-9C14-4F7D-84DB-B6E82C4419A3}" destId="{F27CE2AA-4363-47A3-9749-F58BE0E5F176}" srcOrd="6" destOrd="0" presId="urn:microsoft.com/office/officeart/2005/8/layout/vList2"/>
    <dgm:cxn modelId="{0EEB00B2-964D-4ED2-9A23-F059F4A28167}" type="presParOf" srcId="{F4044CA2-9C14-4F7D-84DB-B6E82C4419A3}" destId="{5651AD47-12BD-4215-B9E7-A684E2866970}" srcOrd="7" destOrd="0" presId="urn:microsoft.com/office/officeart/2005/8/layout/vList2"/>
    <dgm:cxn modelId="{BA011766-1E44-48CF-A624-7741BDBD5FBB}" type="presParOf" srcId="{F4044CA2-9C14-4F7D-84DB-B6E82C4419A3}" destId="{22C5B72B-1FF0-4A41-9AC6-B948C262D015}" srcOrd="8" destOrd="0" presId="urn:microsoft.com/office/officeart/2005/8/layout/vList2"/>
    <dgm:cxn modelId="{65634A32-12E4-4628-8230-EB9D41475440}" type="presParOf" srcId="{F4044CA2-9C14-4F7D-84DB-B6E82C4419A3}" destId="{F52A7B99-A38A-43C3-A2B0-C458177F15C1}" srcOrd="9" destOrd="0" presId="urn:microsoft.com/office/officeart/2005/8/layout/vList2"/>
    <dgm:cxn modelId="{2DA8BB99-5C9A-429E-B819-528658AEF9A3}" type="presParOf" srcId="{F4044CA2-9C14-4F7D-84DB-B6E82C4419A3}" destId="{609B8D4D-1A7E-41CB-BF61-B1E569100E30}"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A61808E-FE33-4DCF-A821-CC2D779B70CA}"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GB"/>
        </a:p>
      </dgm:t>
    </dgm:pt>
    <dgm:pt modelId="{E281CF1C-84C1-4D75-9876-9AF64322DB1F}">
      <dgm:prSet custT="1"/>
      <dgm:spPr>
        <a:ln>
          <a:solidFill>
            <a:srgbClr val="0AA745"/>
          </a:solidFill>
        </a:ln>
      </dgm:spPr>
      <dgm:t>
        <a:bodyPr/>
        <a:lstStyle/>
        <a:p>
          <a:pPr rtl="0"/>
          <a:r>
            <a:rPr lang="en-GB" sz="2400" baseline="0" dirty="0" smtClean="0">
              <a:solidFill>
                <a:schemeClr val="tx1"/>
              </a:solidFill>
            </a:rPr>
            <a:t>Single column SoFA – 87% agreed with maintaining the current columnar SoFA</a:t>
          </a:r>
          <a:endParaRPr lang="en-GB" sz="2400" baseline="0" dirty="0">
            <a:solidFill>
              <a:schemeClr val="tx1"/>
            </a:solidFill>
          </a:endParaRPr>
        </a:p>
      </dgm:t>
    </dgm:pt>
    <dgm:pt modelId="{6FA4754A-633A-4EED-8E22-5FCB5326CA2B}" type="parTrans" cxnId="{DF6BD040-8943-4A33-B621-46635D59E303}">
      <dgm:prSet/>
      <dgm:spPr/>
      <dgm:t>
        <a:bodyPr/>
        <a:lstStyle/>
        <a:p>
          <a:endParaRPr lang="en-GB"/>
        </a:p>
      </dgm:t>
    </dgm:pt>
    <dgm:pt modelId="{5742A6C7-57B7-48EF-97DF-DCB299AF7253}" type="sibTrans" cxnId="{DF6BD040-8943-4A33-B621-46635D59E303}">
      <dgm:prSet/>
      <dgm:spPr/>
      <dgm:t>
        <a:bodyPr/>
        <a:lstStyle/>
        <a:p>
          <a:endParaRPr lang="en-GB"/>
        </a:p>
      </dgm:t>
    </dgm:pt>
    <dgm:pt modelId="{D170AA17-2096-474F-9E35-EEBD12466B68}">
      <dgm:prSet custT="1"/>
      <dgm:spPr>
        <a:ln>
          <a:solidFill>
            <a:srgbClr val="00AB4E"/>
          </a:solidFill>
        </a:ln>
      </dgm:spPr>
      <dgm:t>
        <a:bodyPr/>
        <a:lstStyle/>
        <a:p>
          <a:pPr rtl="0"/>
          <a:r>
            <a:rPr lang="en-GB" sz="2400" baseline="0" dirty="0" smtClean="0">
              <a:solidFill>
                <a:schemeClr val="tx1"/>
              </a:solidFill>
            </a:rPr>
            <a:t>Governance costs – 76% supported the new SoFA headings but some questioned loss of the governance heading</a:t>
          </a:r>
          <a:endParaRPr lang="en-GB" sz="2400" baseline="0" dirty="0">
            <a:solidFill>
              <a:schemeClr val="tx1"/>
            </a:solidFill>
          </a:endParaRPr>
        </a:p>
      </dgm:t>
    </dgm:pt>
    <dgm:pt modelId="{1D03D24B-D1D7-4A71-931F-CEC70EC50D9C}" type="parTrans" cxnId="{D2942D97-E17C-4FBA-8745-FDFC349280BB}">
      <dgm:prSet/>
      <dgm:spPr/>
      <dgm:t>
        <a:bodyPr/>
        <a:lstStyle/>
        <a:p>
          <a:endParaRPr lang="en-GB"/>
        </a:p>
      </dgm:t>
    </dgm:pt>
    <dgm:pt modelId="{6F7B34AC-8C4C-43B4-893D-D7E6A13FBA9A}" type="sibTrans" cxnId="{D2942D97-E17C-4FBA-8745-FDFC349280BB}">
      <dgm:prSet/>
      <dgm:spPr/>
      <dgm:t>
        <a:bodyPr/>
        <a:lstStyle/>
        <a:p>
          <a:endParaRPr lang="en-GB"/>
        </a:p>
      </dgm:t>
    </dgm:pt>
    <dgm:pt modelId="{9DEAAE8D-A34A-4180-9529-7983DDBF1131}">
      <dgm:prSet custT="1"/>
      <dgm:spPr>
        <a:ln>
          <a:solidFill>
            <a:srgbClr val="0AA745"/>
          </a:solidFill>
        </a:ln>
      </dgm:spPr>
      <dgm:t>
        <a:bodyPr/>
        <a:lstStyle/>
        <a:p>
          <a:pPr rtl="0"/>
          <a:r>
            <a:rPr lang="en-GB" sz="2400" baseline="0" dirty="0" smtClean="0">
              <a:solidFill>
                <a:schemeClr val="tx1"/>
              </a:solidFill>
            </a:rPr>
            <a:t>Analysis of cost of raising funds in the SoFA - less analysis provided on the face of the SoFA</a:t>
          </a:r>
          <a:endParaRPr lang="en-GB" sz="2400" baseline="0" dirty="0">
            <a:solidFill>
              <a:schemeClr val="tx1"/>
            </a:solidFill>
          </a:endParaRPr>
        </a:p>
      </dgm:t>
    </dgm:pt>
    <dgm:pt modelId="{38447D77-138E-4371-AFFD-8244925A0F3A}" type="parTrans" cxnId="{403A4459-733A-4B07-8384-00332845C19C}">
      <dgm:prSet/>
      <dgm:spPr/>
      <dgm:t>
        <a:bodyPr/>
        <a:lstStyle/>
        <a:p>
          <a:endParaRPr lang="en-GB"/>
        </a:p>
      </dgm:t>
    </dgm:pt>
    <dgm:pt modelId="{493A4506-F712-4720-A7D9-B4C2D13F65C8}" type="sibTrans" cxnId="{403A4459-733A-4B07-8384-00332845C19C}">
      <dgm:prSet/>
      <dgm:spPr/>
      <dgm:t>
        <a:bodyPr/>
        <a:lstStyle/>
        <a:p>
          <a:endParaRPr lang="en-GB"/>
        </a:p>
      </dgm:t>
    </dgm:pt>
    <dgm:pt modelId="{532EE63C-7DAA-45D0-8527-8C748F92819C}">
      <dgm:prSet custT="1"/>
      <dgm:spPr>
        <a:ln>
          <a:solidFill>
            <a:srgbClr val="00AB4E"/>
          </a:solidFill>
        </a:ln>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GB" sz="2400" baseline="0" dirty="0" smtClean="0">
              <a:solidFill>
                <a:schemeClr val="tx1"/>
              </a:solidFill>
            </a:rPr>
            <a:t>Incorporated charities being treated as branches - 62% agreed that incorporated charities could not be branches  </a:t>
          </a:r>
        </a:p>
        <a:p>
          <a:pPr rtl="0"/>
          <a:endParaRPr lang="en-GB" sz="2400" baseline="0" dirty="0">
            <a:solidFill>
              <a:schemeClr val="tx1"/>
            </a:solidFill>
          </a:endParaRPr>
        </a:p>
      </dgm:t>
    </dgm:pt>
    <dgm:pt modelId="{433A5FC0-92AD-4922-91B5-A6E7EA402584}" type="parTrans" cxnId="{E471DC40-09C4-4DBD-955E-D4B079EEC34B}">
      <dgm:prSet/>
      <dgm:spPr/>
      <dgm:t>
        <a:bodyPr/>
        <a:lstStyle/>
        <a:p>
          <a:endParaRPr lang="en-GB"/>
        </a:p>
      </dgm:t>
    </dgm:pt>
    <dgm:pt modelId="{B9D55F8E-48DB-4944-995D-56616D3E1658}" type="sibTrans" cxnId="{E471DC40-09C4-4DBD-955E-D4B079EEC34B}">
      <dgm:prSet/>
      <dgm:spPr/>
      <dgm:t>
        <a:bodyPr/>
        <a:lstStyle/>
        <a:p>
          <a:endParaRPr lang="en-GB"/>
        </a:p>
      </dgm:t>
    </dgm:pt>
    <dgm:pt modelId="{7C4E3EBA-89F1-453E-9829-4DEE0F42B520}" type="pres">
      <dgm:prSet presAssocID="{9A61808E-FE33-4DCF-A821-CC2D779B70CA}" presName="linear" presStyleCnt="0">
        <dgm:presLayoutVars>
          <dgm:animLvl val="lvl"/>
          <dgm:resizeHandles val="exact"/>
        </dgm:presLayoutVars>
      </dgm:prSet>
      <dgm:spPr/>
      <dgm:t>
        <a:bodyPr/>
        <a:lstStyle/>
        <a:p>
          <a:endParaRPr lang="en-GB"/>
        </a:p>
      </dgm:t>
    </dgm:pt>
    <dgm:pt modelId="{C16008C7-209D-4538-94C1-7EF1254503CE}" type="pres">
      <dgm:prSet presAssocID="{E281CF1C-84C1-4D75-9876-9AF64322DB1F}" presName="parentText" presStyleLbl="node1" presStyleIdx="0" presStyleCnt="4">
        <dgm:presLayoutVars>
          <dgm:chMax val="0"/>
          <dgm:bulletEnabled val="1"/>
        </dgm:presLayoutVars>
      </dgm:prSet>
      <dgm:spPr/>
      <dgm:t>
        <a:bodyPr/>
        <a:lstStyle/>
        <a:p>
          <a:endParaRPr lang="en-GB"/>
        </a:p>
      </dgm:t>
    </dgm:pt>
    <dgm:pt modelId="{875CA028-59A2-4A7A-8679-B1316F4604AE}" type="pres">
      <dgm:prSet presAssocID="{5742A6C7-57B7-48EF-97DF-DCB299AF7253}" presName="spacer" presStyleCnt="0"/>
      <dgm:spPr/>
    </dgm:pt>
    <dgm:pt modelId="{4F2501EC-E95A-4C0D-BF40-A875C55DA561}" type="pres">
      <dgm:prSet presAssocID="{D170AA17-2096-474F-9E35-EEBD12466B68}" presName="parentText" presStyleLbl="node1" presStyleIdx="1" presStyleCnt="4">
        <dgm:presLayoutVars>
          <dgm:chMax val="0"/>
          <dgm:bulletEnabled val="1"/>
        </dgm:presLayoutVars>
      </dgm:prSet>
      <dgm:spPr/>
      <dgm:t>
        <a:bodyPr/>
        <a:lstStyle/>
        <a:p>
          <a:endParaRPr lang="en-GB"/>
        </a:p>
      </dgm:t>
    </dgm:pt>
    <dgm:pt modelId="{4F18E920-4B19-4FF1-A522-66765DE6E3F2}" type="pres">
      <dgm:prSet presAssocID="{6F7B34AC-8C4C-43B4-893D-D7E6A13FBA9A}" presName="spacer" presStyleCnt="0"/>
      <dgm:spPr/>
    </dgm:pt>
    <dgm:pt modelId="{779E11F0-F5B4-45DA-A6AB-3AE2AF229D8D}" type="pres">
      <dgm:prSet presAssocID="{9DEAAE8D-A34A-4180-9529-7983DDBF1131}" presName="parentText" presStyleLbl="node1" presStyleIdx="2" presStyleCnt="4">
        <dgm:presLayoutVars>
          <dgm:chMax val="0"/>
          <dgm:bulletEnabled val="1"/>
        </dgm:presLayoutVars>
      </dgm:prSet>
      <dgm:spPr/>
      <dgm:t>
        <a:bodyPr/>
        <a:lstStyle/>
        <a:p>
          <a:endParaRPr lang="en-GB"/>
        </a:p>
      </dgm:t>
    </dgm:pt>
    <dgm:pt modelId="{DF822A1A-F066-4EFB-A60B-6D039750F5C4}" type="pres">
      <dgm:prSet presAssocID="{493A4506-F712-4720-A7D9-B4C2D13F65C8}" presName="spacer" presStyleCnt="0"/>
      <dgm:spPr/>
    </dgm:pt>
    <dgm:pt modelId="{05918021-86C7-48F6-BD1A-14DC24729FCF}" type="pres">
      <dgm:prSet presAssocID="{532EE63C-7DAA-45D0-8527-8C748F92819C}" presName="parentText" presStyleLbl="node1" presStyleIdx="3" presStyleCnt="4">
        <dgm:presLayoutVars>
          <dgm:chMax val="0"/>
          <dgm:bulletEnabled val="1"/>
        </dgm:presLayoutVars>
      </dgm:prSet>
      <dgm:spPr/>
      <dgm:t>
        <a:bodyPr/>
        <a:lstStyle/>
        <a:p>
          <a:endParaRPr lang="en-GB"/>
        </a:p>
      </dgm:t>
    </dgm:pt>
  </dgm:ptLst>
  <dgm:cxnLst>
    <dgm:cxn modelId="{D2942D97-E17C-4FBA-8745-FDFC349280BB}" srcId="{9A61808E-FE33-4DCF-A821-CC2D779B70CA}" destId="{D170AA17-2096-474F-9E35-EEBD12466B68}" srcOrd="1" destOrd="0" parTransId="{1D03D24B-D1D7-4A71-931F-CEC70EC50D9C}" sibTransId="{6F7B34AC-8C4C-43B4-893D-D7E6A13FBA9A}"/>
    <dgm:cxn modelId="{DF6BD040-8943-4A33-B621-46635D59E303}" srcId="{9A61808E-FE33-4DCF-A821-CC2D779B70CA}" destId="{E281CF1C-84C1-4D75-9876-9AF64322DB1F}" srcOrd="0" destOrd="0" parTransId="{6FA4754A-633A-4EED-8E22-5FCB5326CA2B}" sibTransId="{5742A6C7-57B7-48EF-97DF-DCB299AF7253}"/>
    <dgm:cxn modelId="{E471DC40-09C4-4DBD-955E-D4B079EEC34B}" srcId="{9A61808E-FE33-4DCF-A821-CC2D779B70CA}" destId="{532EE63C-7DAA-45D0-8527-8C748F92819C}" srcOrd="3" destOrd="0" parTransId="{433A5FC0-92AD-4922-91B5-A6E7EA402584}" sibTransId="{B9D55F8E-48DB-4944-995D-56616D3E1658}"/>
    <dgm:cxn modelId="{403A4459-733A-4B07-8384-00332845C19C}" srcId="{9A61808E-FE33-4DCF-A821-CC2D779B70CA}" destId="{9DEAAE8D-A34A-4180-9529-7983DDBF1131}" srcOrd="2" destOrd="0" parTransId="{38447D77-138E-4371-AFFD-8244925A0F3A}" sibTransId="{493A4506-F712-4720-A7D9-B4C2D13F65C8}"/>
    <dgm:cxn modelId="{14A14A1C-2399-4849-B9FC-EA6748256C28}" type="presOf" srcId="{9DEAAE8D-A34A-4180-9529-7983DDBF1131}" destId="{779E11F0-F5B4-45DA-A6AB-3AE2AF229D8D}" srcOrd="0" destOrd="0" presId="urn:microsoft.com/office/officeart/2005/8/layout/vList2"/>
    <dgm:cxn modelId="{E6AE7675-751F-45BD-A0A0-994B1D1E5030}" type="presOf" srcId="{9A61808E-FE33-4DCF-A821-CC2D779B70CA}" destId="{7C4E3EBA-89F1-453E-9829-4DEE0F42B520}" srcOrd="0" destOrd="0" presId="urn:microsoft.com/office/officeart/2005/8/layout/vList2"/>
    <dgm:cxn modelId="{05F64783-40EB-431E-B7CE-1D9D4675D287}" type="presOf" srcId="{D170AA17-2096-474F-9E35-EEBD12466B68}" destId="{4F2501EC-E95A-4C0D-BF40-A875C55DA561}" srcOrd="0" destOrd="0" presId="urn:microsoft.com/office/officeart/2005/8/layout/vList2"/>
    <dgm:cxn modelId="{8FD9D635-D69D-4AD9-9BD8-201EB2948476}" type="presOf" srcId="{E281CF1C-84C1-4D75-9876-9AF64322DB1F}" destId="{C16008C7-209D-4538-94C1-7EF1254503CE}" srcOrd="0" destOrd="0" presId="urn:microsoft.com/office/officeart/2005/8/layout/vList2"/>
    <dgm:cxn modelId="{12B76D0B-9FDC-4CD3-A649-B7CB1C30FD60}" type="presOf" srcId="{532EE63C-7DAA-45D0-8527-8C748F92819C}" destId="{05918021-86C7-48F6-BD1A-14DC24729FCF}" srcOrd="0" destOrd="0" presId="urn:microsoft.com/office/officeart/2005/8/layout/vList2"/>
    <dgm:cxn modelId="{E450052C-7459-4FC6-B287-0E6C3FA79D2B}" type="presParOf" srcId="{7C4E3EBA-89F1-453E-9829-4DEE0F42B520}" destId="{C16008C7-209D-4538-94C1-7EF1254503CE}" srcOrd="0" destOrd="0" presId="urn:microsoft.com/office/officeart/2005/8/layout/vList2"/>
    <dgm:cxn modelId="{7FA8F55E-BA02-4C42-8B61-73D447207BFE}" type="presParOf" srcId="{7C4E3EBA-89F1-453E-9829-4DEE0F42B520}" destId="{875CA028-59A2-4A7A-8679-B1316F4604AE}" srcOrd="1" destOrd="0" presId="urn:microsoft.com/office/officeart/2005/8/layout/vList2"/>
    <dgm:cxn modelId="{41D86062-BA0D-4404-8228-804A2B711724}" type="presParOf" srcId="{7C4E3EBA-89F1-453E-9829-4DEE0F42B520}" destId="{4F2501EC-E95A-4C0D-BF40-A875C55DA561}" srcOrd="2" destOrd="0" presId="urn:microsoft.com/office/officeart/2005/8/layout/vList2"/>
    <dgm:cxn modelId="{BDD251E9-A1EB-4FCB-B6C8-D955F96D7615}" type="presParOf" srcId="{7C4E3EBA-89F1-453E-9829-4DEE0F42B520}" destId="{4F18E920-4B19-4FF1-A522-66765DE6E3F2}" srcOrd="3" destOrd="0" presId="urn:microsoft.com/office/officeart/2005/8/layout/vList2"/>
    <dgm:cxn modelId="{BC00EBD4-F38B-4799-B376-66B92F941401}" type="presParOf" srcId="{7C4E3EBA-89F1-453E-9829-4DEE0F42B520}" destId="{779E11F0-F5B4-45DA-A6AB-3AE2AF229D8D}" srcOrd="4" destOrd="0" presId="urn:microsoft.com/office/officeart/2005/8/layout/vList2"/>
    <dgm:cxn modelId="{261DA4C1-2E65-479C-A874-D424B0A165B8}" type="presParOf" srcId="{7C4E3EBA-89F1-453E-9829-4DEE0F42B520}" destId="{DF822A1A-F066-4EFB-A60B-6D039750F5C4}" srcOrd="5" destOrd="0" presId="urn:microsoft.com/office/officeart/2005/8/layout/vList2"/>
    <dgm:cxn modelId="{8DEAD21D-B765-4272-9CE5-0A45E0CCAD93}" type="presParOf" srcId="{7C4E3EBA-89F1-453E-9829-4DEE0F42B520}" destId="{05918021-86C7-48F6-BD1A-14DC24729FC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B913BC8-60E3-4574-8B74-35657D1739C2}"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GB"/>
        </a:p>
      </dgm:t>
    </dgm:pt>
    <dgm:pt modelId="{6B7EA78D-96D6-4F2D-BA43-04CDFC8DDAE7}">
      <dgm:prSet/>
      <dgm:spPr>
        <a:ln>
          <a:solidFill>
            <a:srgbClr val="0AA745"/>
          </a:solidFill>
        </a:ln>
      </dgm:spPr>
      <dgm:t>
        <a:bodyPr/>
        <a:lstStyle/>
        <a:p>
          <a:pPr rtl="0"/>
          <a:r>
            <a:rPr lang="en-GB" baseline="0" dirty="0" smtClean="0">
              <a:solidFill>
                <a:schemeClr val="tx1"/>
              </a:solidFill>
            </a:rPr>
            <a:t>Disclosure of material fraud – caused concerns and some felt this issue was given unnecessary  prominence in the SORP</a:t>
          </a:r>
          <a:endParaRPr lang="en-GB" baseline="0" dirty="0">
            <a:solidFill>
              <a:schemeClr val="tx1"/>
            </a:solidFill>
          </a:endParaRPr>
        </a:p>
      </dgm:t>
    </dgm:pt>
    <dgm:pt modelId="{6AE64DC8-74ED-4878-8491-B4722AC18C80}" type="parTrans" cxnId="{7C2456E5-0A2B-48E6-B2B8-B28763F7EF0E}">
      <dgm:prSet/>
      <dgm:spPr/>
      <dgm:t>
        <a:bodyPr/>
        <a:lstStyle/>
        <a:p>
          <a:endParaRPr lang="en-GB"/>
        </a:p>
      </dgm:t>
    </dgm:pt>
    <dgm:pt modelId="{B1EECC55-575E-4725-A650-5B261D2CD1DB}" type="sibTrans" cxnId="{7C2456E5-0A2B-48E6-B2B8-B28763F7EF0E}">
      <dgm:prSet/>
      <dgm:spPr/>
      <dgm:t>
        <a:bodyPr/>
        <a:lstStyle/>
        <a:p>
          <a:endParaRPr lang="en-GB"/>
        </a:p>
      </dgm:t>
    </dgm:pt>
    <dgm:pt modelId="{521E1E3D-7B81-4EB4-B1C0-319C9267B7EE}">
      <dgm:prSet/>
      <dgm:spPr>
        <a:ln>
          <a:solidFill>
            <a:srgbClr val="00AB4E"/>
          </a:solidFill>
        </a:ln>
      </dgm:spPr>
      <dgm:t>
        <a:bodyPr/>
        <a:lstStyle/>
        <a:p>
          <a:pPr rtl="0"/>
          <a:r>
            <a:rPr lang="en-GB" baseline="0" dirty="0" smtClean="0">
              <a:solidFill>
                <a:schemeClr val="tx1"/>
              </a:solidFill>
            </a:rPr>
            <a:t>Disclosure of income from government –some respondents pressed for a separate disclosure of income from government sources</a:t>
          </a:r>
        </a:p>
      </dgm:t>
    </dgm:pt>
    <dgm:pt modelId="{B2ED121A-45FA-4F90-A0B2-16942DF37DAE}" type="parTrans" cxnId="{D8F41F4B-9238-41B7-989F-81C505C1BC9D}">
      <dgm:prSet/>
      <dgm:spPr/>
      <dgm:t>
        <a:bodyPr/>
        <a:lstStyle/>
        <a:p>
          <a:endParaRPr lang="en-GB"/>
        </a:p>
      </dgm:t>
    </dgm:pt>
    <dgm:pt modelId="{475F6004-75EF-424E-8D5E-DD3D7BE4EF72}" type="sibTrans" cxnId="{D8F41F4B-9238-41B7-989F-81C505C1BC9D}">
      <dgm:prSet/>
      <dgm:spPr/>
      <dgm:t>
        <a:bodyPr/>
        <a:lstStyle/>
        <a:p>
          <a:endParaRPr lang="en-GB"/>
        </a:p>
      </dgm:t>
    </dgm:pt>
    <dgm:pt modelId="{61C2D02B-1C8A-426E-A116-D8305EBEA6D2}">
      <dgm:prSet/>
      <dgm:spPr>
        <a:ln>
          <a:solidFill>
            <a:srgbClr val="0AA745"/>
          </a:solidFill>
        </a:ln>
      </dgm:spPr>
      <dgm:t>
        <a:bodyPr/>
        <a:lstStyle/>
        <a:p>
          <a:pPr rtl="0"/>
          <a:r>
            <a:rPr lang="en-GB" baseline="0" dirty="0" smtClean="0">
              <a:solidFill>
                <a:schemeClr val="tx1"/>
              </a:solidFill>
            </a:rPr>
            <a:t>Push back against mandating disclosure of institutional grants in a note to the accounts – now information can be provided by web-link </a:t>
          </a:r>
        </a:p>
      </dgm:t>
    </dgm:pt>
    <dgm:pt modelId="{BB2014F5-AFB3-4698-8E4A-2586EE937FF4}" type="parTrans" cxnId="{46716F62-681E-4108-91CC-0684136B326F}">
      <dgm:prSet/>
      <dgm:spPr/>
      <dgm:t>
        <a:bodyPr/>
        <a:lstStyle/>
        <a:p>
          <a:endParaRPr lang="en-GB"/>
        </a:p>
      </dgm:t>
    </dgm:pt>
    <dgm:pt modelId="{61C9FF5C-682A-4997-989A-3414BB239D08}" type="sibTrans" cxnId="{46716F62-681E-4108-91CC-0684136B326F}">
      <dgm:prSet/>
      <dgm:spPr/>
      <dgm:t>
        <a:bodyPr/>
        <a:lstStyle/>
        <a:p>
          <a:endParaRPr lang="en-GB"/>
        </a:p>
      </dgm:t>
    </dgm:pt>
    <dgm:pt modelId="{130A0147-9566-4143-A91B-7640782EDD3A}" type="pres">
      <dgm:prSet presAssocID="{7B913BC8-60E3-4574-8B74-35657D1739C2}" presName="linear" presStyleCnt="0">
        <dgm:presLayoutVars>
          <dgm:animLvl val="lvl"/>
          <dgm:resizeHandles val="exact"/>
        </dgm:presLayoutVars>
      </dgm:prSet>
      <dgm:spPr/>
      <dgm:t>
        <a:bodyPr/>
        <a:lstStyle/>
        <a:p>
          <a:endParaRPr lang="en-GB"/>
        </a:p>
      </dgm:t>
    </dgm:pt>
    <dgm:pt modelId="{ACD27B8F-E4BB-49A8-911E-FC454ACAB06B}" type="pres">
      <dgm:prSet presAssocID="{6B7EA78D-96D6-4F2D-BA43-04CDFC8DDAE7}" presName="parentText" presStyleLbl="node1" presStyleIdx="0" presStyleCnt="3">
        <dgm:presLayoutVars>
          <dgm:chMax val="0"/>
          <dgm:bulletEnabled val="1"/>
        </dgm:presLayoutVars>
      </dgm:prSet>
      <dgm:spPr/>
      <dgm:t>
        <a:bodyPr/>
        <a:lstStyle/>
        <a:p>
          <a:endParaRPr lang="en-GB"/>
        </a:p>
      </dgm:t>
    </dgm:pt>
    <dgm:pt modelId="{7279BB06-A06F-4E88-ADE1-3EB5F621144A}" type="pres">
      <dgm:prSet presAssocID="{B1EECC55-575E-4725-A650-5B261D2CD1DB}" presName="spacer" presStyleCnt="0"/>
      <dgm:spPr/>
    </dgm:pt>
    <dgm:pt modelId="{A5163E89-3CB1-4E10-BCE8-20B0ADE0AAC2}" type="pres">
      <dgm:prSet presAssocID="{521E1E3D-7B81-4EB4-B1C0-319C9267B7EE}" presName="parentText" presStyleLbl="node1" presStyleIdx="1" presStyleCnt="3">
        <dgm:presLayoutVars>
          <dgm:chMax val="0"/>
          <dgm:bulletEnabled val="1"/>
        </dgm:presLayoutVars>
      </dgm:prSet>
      <dgm:spPr/>
      <dgm:t>
        <a:bodyPr/>
        <a:lstStyle/>
        <a:p>
          <a:endParaRPr lang="en-GB"/>
        </a:p>
      </dgm:t>
    </dgm:pt>
    <dgm:pt modelId="{03014011-1D13-4F81-B0B6-0D14BECB8A22}" type="pres">
      <dgm:prSet presAssocID="{475F6004-75EF-424E-8D5E-DD3D7BE4EF72}" presName="spacer" presStyleCnt="0"/>
      <dgm:spPr/>
    </dgm:pt>
    <dgm:pt modelId="{52711FFB-0055-4129-9F31-5C97FA9CEF53}" type="pres">
      <dgm:prSet presAssocID="{61C2D02B-1C8A-426E-A116-D8305EBEA6D2}" presName="parentText" presStyleLbl="node1" presStyleIdx="2" presStyleCnt="3">
        <dgm:presLayoutVars>
          <dgm:chMax val="0"/>
          <dgm:bulletEnabled val="1"/>
        </dgm:presLayoutVars>
      </dgm:prSet>
      <dgm:spPr/>
      <dgm:t>
        <a:bodyPr/>
        <a:lstStyle/>
        <a:p>
          <a:endParaRPr lang="en-GB"/>
        </a:p>
      </dgm:t>
    </dgm:pt>
  </dgm:ptLst>
  <dgm:cxnLst>
    <dgm:cxn modelId="{75EB7AFE-5FF4-4A40-811C-A73AACD2F590}" type="presOf" srcId="{6B7EA78D-96D6-4F2D-BA43-04CDFC8DDAE7}" destId="{ACD27B8F-E4BB-49A8-911E-FC454ACAB06B}" srcOrd="0" destOrd="0" presId="urn:microsoft.com/office/officeart/2005/8/layout/vList2"/>
    <dgm:cxn modelId="{FC8A1593-FE63-415C-8423-60CF39F97B68}" type="presOf" srcId="{61C2D02B-1C8A-426E-A116-D8305EBEA6D2}" destId="{52711FFB-0055-4129-9F31-5C97FA9CEF53}" srcOrd="0" destOrd="0" presId="urn:microsoft.com/office/officeart/2005/8/layout/vList2"/>
    <dgm:cxn modelId="{F956CE70-7D11-43D3-A488-058365191853}" type="presOf" srcId="{7B913BC8-60E3-4574-8B74-35657D1739C2}" destId="{130A0147-9566-4143-A91B-7640782EDD3A}" srcOrd="0" destOrd="0" presId="urn:microsoft.com/office/officeart/2005/8/layout/vList2"/>
    <dgm:cxn modelId="{93D7BA53-BC97-495A-8E35-8398A7719920}" type="presOf" srcId="{521E1E3D-7B81-4EB4-B1C0-319C9267B7EE}" destId="{A5163E89-3CB1-4E10-BCE8-20B0ADE0AAC2}" srcOrd="0" destOrd="0" presId="urn:microsoft.com/office/officeart/2005/8/layout/vList2"/>
    <dgm:cxn modelId="{D8F41F4B-9238-41B7-989F-81C505C1BC9D}" srcId="{7B913BC8-60E3-4574-8B74-35657D1739C2}" destId="{521E1E3D-7B81-4EB4-B1C0-319C9267B7EE}" srcOrd="1" destOrd="0" parTransId="{B2ED121A-45FA-4F90-A0B2-16942DF37DAE}" sibTransId="{475F6004-75EF-424E-8D5E-DD3D7BE4EF72}"/>
    <dgm:cxn modelId="{7C2456E5-0A2B-48E6-B2B8-B28763F7EF0E}" srcId="{7B913BC8-60E3-4574-8B74-35657D1739C2}" destId="{6B7EA78D-96D6-4F2D-BA43-04CDFC8DDAE7}" srcOrd="0" destOrd="0" parTransId="{6AE64DC8-74ED-4878-8491-B4722AC18C80}" sibTransId="{B1EECC55-575E-4725-A650-5B261D2CD1DB}"/>
    <dgm:cxn modelId="{46716F62-681E-4108-91CC-0684136B326F}" srcId="{7B913BC8-60E3-4574-8B74-35657D1739C2}" destId="{61C2D02B-1C8A-426E-A116-D8305EBEA6D2}" srcOrd="2" destOrd="0" parTransId="{BB2014F5-AFB3-4698-8E4A-2586EE937FF4}" sibTransId="{61C9FF5C-682A-4997-989A-3414BB239D08}"/>
    <dgm:cxn modelId="{8F032BBF-6CF0-4E82-AB47-E089F494058C}" type="presParOf" srcId="{130A0147-9566-4143-A91B-7640782EDD3A}" destId="{ACD27B8F-E4BB-49A8-911E-FC454ACAB06B}" srcOrd="0" destOrd="0" presId="urn:microsoft.com/office/officeart/2005/8/layout/vList2"/>
    <dgm:cxn modelId="{E7176229-CE6B-4D77-B7B1-195DB78AD62A}" type="presParOf" srcId="{130A0147-9566-4143-A91B-7640782EDD3A}" destId="{7279BB06-A06F-4E88-ADE1-3EB5F621144A}" srcOrd="1" destOrd="0" presId="urn:microsoft.com/office/officeart/2005/8/layout/vList2"/>
    <dgm:cxn modelId="{7B9149F4-06E4-4D6B-BB36-37A81CCEE309}" type="presParOf" srcId="{130A0147-9566-4143-A91B-7640782EDD3A}" destId="{A5163E89-3CB1-4E10-BCE8-20B0ADE0AAC2}" srcOrd="2" destOrd="0" presId="urn:microsoft.com/office/officeart/2005/8/layout/vList2"/>
    <dgm:cxn modelId="{93342291-9E34-40F6-8A99-E25079BC39E5}" type="presParOf" srcId="{130A0147-9566-4143-A91B-7640782EDD3A}" destId="{03014011-1D13-4F81-B0B6-0D14BECB8A22}" srcOrd="3" destOrd="0" presId="urn:microsoft.com/office/officeart/2005/8/layout/vList2"/>
    <dgm:cxn modelId="{74688001-8673-4829-9DFD-B151C55A4C83}" type="presParOf" srcId="{130A0147-9566-4143-A91B-7640782EDD3A}" destId="{52711FFB-0055-4129-9F31-5C97FA9CEF5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8D096F3-CC24-4B12-9EC2-05CB992392AC}"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GB"/>
        </a:p>
      </dgm:t>
    </dgm:pt>
    <dgm:pt modelId="{30E42DB6-47D6-4401-8007-1E49C7A40256}">
      <dgm:prSet custT="1"/>
      <dgm:spPr>
        <a:ln>
          <a:solidFill>
            <a:srgbClr val="00AB4E"/>
          </a:solidFill>
        </a:ln>
      </dgm:spPr>
      <dgm:t>
        <a:bodyPr/>
        <a:lstStyle/>
        <a:p>
          <a:pPr rtl="0"/>
          <a:r>
            <a:rPr lang="en-GB" sz="2400" dirty="0" smtClean="0">
              <a:solidFill>
                <a:schemeClr val="tx1"/>
              </a:solidFill>
            </a:rPr>
            <a:t>Strategic Report - advice added on how medium/ large companies can modify their annual report to meet this requirement of company law</a:t>
          </a:r>
          <a:endParaRPr lang="en-GB" sz="2400" dirty="0">
            <a:solidFill>
              <a:schemeClr val="tx1"/>
            </a:solidFill>
          </a:endParaRPr>
        </a:p>
      </dgm:t>
    </dgm:pt>
    <dgm:pt modelId="{208A0483-7B2F-4DEA-B4B6-3ED8F6D93688}" type="parTrans" cxnId="{2513259F-4B8A-4CCA-820F-217DCAAAD8AE}">
      <dgm:prSet/>
      <dgm:spPr/>
      <dgm:t>
        <a:bodyPr/>
        <a:lstStyle/>
        <a:p>
          <a:endParaRPr lang="en-GB"/>
        </a:p>
      </dgm:t>
    </dgm:pt>
    <dgm:pt modelId="{2CEEF25E-B742-445D-BC58-FD6324B51DE2}" type="sibTrans" cxnId="{2513259F-4B8A-4CCA-820F-217DCAAAD8AE}">
      <dgm:prSet/>
      <dgm:spPr/>
      <dgm:t>
        <a:bodyPr/>
        <a:lstStyle/>
        <a:p>
          <a:endParaRPr lang="en-GB"/>
        </a:p>
      </dgm:t>
    </dgm:pt>
    <dgm:pt modelId="{A286D95E-EF2D-4D8C-9C39-1480E7B4E260}">
      <dgm:prSet custT="1"/>
      <dgm:spPr>
        <a:ln>
          <a:solidFill>
            <a:srgbClr val="0AA745"/>
          </a:solidFill>
        </a:ln>
      </dgm:spPr>
      <dgm:t>
        <a:bodyPr/>
        <a:lstStyle/>
        <a:p>
          <a:pPr rtl="0"/>
          <a:r>
            <a:rPr lang="en-GB" sz="2400" dirty="0" smtClean="0">
              <a:solidFill>
                <a:schemeClr val="tx1"/>
              </a:solidFill>
            </a:rPr>
            <a:t>Risk management - disclosures aligned to Strategic Report requirements</a:t>
          </a:r>
          <a:endParaRPr lang="en-GB" sz="2400" dirty="0">
            <a:solidFill>
              <a:schemeClr val="tx1"/>
            </a:solidFill>
          </a:endParaRPr>
        </a:p>
      </dgm:t>
    </dgm:pt>
    <dgm:pt modelId="{B579DAD4-BE9B-43B5-86C7-06B5334C73A6}" type="parTrans" cxnId="{E4C4E3C2-399D-48B6-AF48-B548951F088E}">
      <dgm:prSet/>
      <dgm:spPr/>
      <dgm:t>
        <a:bodyPr/>
        <a:lstStyle/>
        <a:p>
          <a:endParaRPr lang="en-GB"/>
        </a:p>
      </dgm:t>
    </dgm:pt>
    <dgm:pt modelId="{22E867EA-CF02-4873-9918-AD79D2F96BE6}" type="sibTrans" cxnId="{E4C4E3C2-399D-48B6-AF48-B548951F088E}">
      <dgm:prSet/>
      <dgm:spPr/>
      <dgm:t>
        <a:bodyPr/>
        <a:lstStyle/>
        <a:p>
          <a:endParaRPr lang="en-GB"/>
        </a:p>
      </dgm:t>
    </dgm:pt>
    <dgm:pt modelId="{6F56F8FB-6A28-431E-B6C9-BF80CE98775A}">
      <dgm:prSet custT="1"/>
      <dgm:spPr>
        <a:ln>
          <a:solidFill>
            <a:srgbClr val="00AB4E"/>
          </a:solidFill>
        </a:ln>
      </dgm:spPr>
      <dgm:t>
        <a:bodyPr/>
        <a:lstStyle/>
        <a:p>
          <a:pPr rtl="0"/>
          <a:r>
            <a:rPr lang="en-GB" sz="2400" dirty="0" smtClean="0">
              <a:solidFill>
                <a:schemeClr val="tx1"/>
              </a:solidFill>
            </a:rPr>
            <a:t>Going concern - uncertainties ‘should’ be disclosed</a:t>
          </a:r>
          <a:endParaRPr lang="en-GB" sz="2400" dirty="0">
            <a:solidFill>
              <a:schemeClr val="tx1"/>
            </a:solidFill>
          </a:endParaRPr>
        </a:p>
      </dgm:t>
    </dgm:pt>
    <dgm:pt modelId="{809EA503-B221-423F-9255-4B869FD1D917}" type="parTrans" cxnId="{3D11D361-7FD8-4323-8036-431CBF2CECD6}">
      <dgm:prSet/>
      <dgm:spPr/>
      <dgm:t>
        <a:bodyPr/>
        <a:lstStyle/>
        <a:p>
          <a:endParaRPr lang="en-GB"/>
        </a:p>
      </dgm:t>
    </dgm:pt>
    <dgm:pt modelId="{935A7E6F-FB1E-48C0-BBE7-EC624019586D}" type="sibTrans" cxnId="{3D11D361-7FD8-4323-8036-431CBF2CECD6}">
      <dgm:prSet/>
      <dgm:spPr/>
      <dgm:t>
        <a:bodyPr/>
        <a:lstStyle/>
        <a:p>
          <a:endParaRPr lang="en-GB"/>
        </a:p>
      </dgm:t>
    </dgm:pt>
    <dgm:pt modelId="{8FED9832-59CD-422D-8FE4-C8E77E7DB34D}">
      <dgm:prSet custT="1"/>
      <dgm:spPr>
        <a:ln>
          <a:solidFill>
            <a:srgbClr val="0AA745"/>
          </a:solidFill>
        </a:ln>
      </dgm:spPr>
      <dgm:t>
        <a:bodyPr/>
        <a:lstStyle/>
        <a:p>
          <a:pPr rtl="0"/>
          <a:r>
            <a:rPr lang="en-GB" sz="2400" dirty="0" smtClean="0">
              <a:solidFill>
                <a:schemeClr val="tx1"/>
              </a:solidFill>
            </a:rPr>
            <a:t>Reserves policy – a statement required if a charity has no reserves policy</a:t>
          </a:r>
          <a:endParaRPr lang="en-GB" sz="2400" dirty="0">
            <a:solidFill>
              <a:schemeClr val="tx1"/>
            </a:solidFill>
          </a:endParaRPr>
        </a:p>
      </dgm:t>
    </dgm:pt>
    <dgm:pt modelId="{AC4BB73B-D26A-48BA-BBB2-391E5EA8521E}" type="parTrans" cxnId="{223B63EB-3F11-4E0D-AD84-E215E209E803}">
      <dgm:prSet/>
      <dgm:spPr/>
      <dgm:t>
        <a:bodyPr/>
        <a:lstStyle/>
        <a:p>
          <a:endParaRPr lang="en-GB"/>
        </a:p>
      </dgm:t>
    </dgm:pt>
    <dgm:pt modelId="{EB58443B-9C26-4D84-8A91-A34ED96FD494}" type="sibTrans" cxnId="{223B63EB-3F11-4E0D-AD84-E215E209E803}">
      <dgm:prSet/>
      <dgm:spPr/>
      <dgm:t>
        <a:bodyPr/>
        <a:lstStyle/>
        <a:p>
          <a:endParaRPr lang="en-GB"/>
        </a:p>
      </dgm:t>
    </dgm:pt>
    <dgm:pt modelId="{A6A3EF6D-DA44-4A99-979C-9AC64A186004}">
      <dgm:prSet custT="1"/>
      <dgm:spPr>
        <a:ln>
          <a:solidFill>
            <a:srgbClr val="00AB4E"/>
          </a:solidFill>
        </a:ln>
      </dgm:spPr>
      <dgm:t>
        <a:bodyPr/>
        <a:lstStyle/>
        <a:p>
          <a:pPr rtl="0"/>
          <a:r>
            <a:rPr lang="en-GB" sz="2400" dirty="0" smtClean="0">
              <a:solidFill>
                <a:schemeClr val="tx1"/>
              </a:solidFill>
            </a:rPr>
            <a:t>Performance reporting -  a ‘nudge’ towards reporting ‘impact’ despite some sector concerns </a:t>
          </a:r>
          <a:endParaRPr lang="en-GB" sz="2400" dirty="0">
            <a:solidFill>
              <a:schemeClr val="tx1"/>
            </a:solidFill>
          </a:endParaRPr>
        </a:p>
      </dgm:t>
    </dgm:pt>
    <dgm:pt modelId="{78FDDA83-60C6-458E-A686-8FFA76D3E766}" type="parTrans" cxnId="{D5E7513F-290F-44C8-ADFE-CDDF7D17A6C5}">
      <dgm:prSet/>
      <dgm:spPr/>
      <dgm:t>
        <a:bodyPr/>
        <a:lstStyle/>
        <a:p>
          <a:endParaRPr lang="en-GB"/>
        </a:p>
      </dgm:t>
    </dgm:pt>
    <dgm:pt modelId="{D3018593-A7DD-489E-9F25-970D86183DDD}" type="sibTrans" cxnId="{D5E7513F-290F-44C8-ADFE-CDDF7D17A6C5}">
      <dgm:prSet/>
      <dgm:spPr/>
      <dgm:t>
        <a:bodyPr/>
        <a:lstStyle/>
        <a:p>
          <a:endParaRPr lang="en-GB"/>
        </a:p>
      </dgm:t>
    </dgm:pt>
    <dgm:pt modelId="{90E8A145-DB92-4566-8940-0B34B6448DB2}" type="pres">
      <dgm:prSet presAssocID="{38D096F3-CC24-4B12-9EC2-05CB992392AC}" presName="linear" presStyleCnt="0">
        <dgm:presLayoutVars>
          <dgm:animLvl val="lvl"/>
          <dgm:resizeHandles val="exact"/>
        </dgm:presLayoutVars>
      </dgm:prSet>
      <dgm:spPr/>
      <dgm:t>
        <a:bodyPr/>
        <a:lstStyle/>
        <a:p>
          <a:endParaRPr lang="en-GB"/>
        </a:p>
      </dgm:t>
    </dgm:pt>
    <dgm:pt modelId="{0796CCB0-EABC-47E8-AA98-FE132ECC4C57}" type="pres">
      <dgm:prSet presAssocID="{30E42DB6-47D6-4401-8007-1E49C7A40256}" presName="parentText" presStyleLbl="node1" presStyleIdx="0" presStyleCnt="5">
        <dgm:presLayoutVars>
          <dgm:chMax val="0"/>
          <dgm:bulletEnabled val="1"/>
        </dgm:presLayoutVars>
      </dgm:prSet>
      <dgm:spPr/>
      <dgm:t>
        <a:bodyPr/>
        <a:lstStyle/>
        <a:p>
          <a:endParaRPr lang="en-GB"/>
        </a:p>
      </dgm:t>
    </dgm:pt>
    <dgm:pt modelId="{B7201D05-F7E1-4627-9A1F-1B593E647BB4}" type="pres">
      <dgm:prSet presAssocID="{2CEEF25E-B742-445D-BC58-FD6324B51DE2}" presName="spacer" presStyleCnt="0"/>
      <dgm:spPr/>
    </dgm:pt>
    <dgm:pt modelId="{676F0627-2CA9-47CD-A961-B12CA50A5DDD}" type="pres">
      <dgm:prSet presAssocID="{A286D95E-EF2D-4D8C-9C39-1480E7B4E260}" presName="parentText" presStyleLbl="node1" presStyleIdx="1" presStyleCnt="5">
        <dgm:presLayoutVars>
          <dgm:chMax val="0"/>
          <dgm:bulletEnabled val="1"/>
        </dgm:presLayoutVars>
      </dgm:prSet>
      <dgm:spPr/>
      <dgm:t>
        <a:bodyPr/>
        <a:lstStyle/>
        <a:p>
          <a:endParaRPr lang="en-GB"/>
        </a:p>
      </dgm:t>
    </dgm:pt>
    <dgm:pt modelId="{DE3596FA-4BB6-4C2F-A919-8DCA01EACD20}" type="pres">
      <dgm:prSet presAssocID="{22E867EA-CF02-4873-9918-AD79D2F96BE6}" presName="spacer" presStyleCnt="0"/>
      <dgm:spPr/>
    </dgm:pt>
    <dgm:pt modelId="{31976F86-9726-40C8-9379-761EECC29924}" type="pres">
      <dgm:prSet presAssocID="{6F56F8FB-6A28-431E-B6C9-BF80CE98775A}" presName="parentText" presStyleLbl="node1" presStyleIdx="2" presStyleCnt="5">
        <dgm:presLayoutVars>
          <dgm:chMax val="0"/>
          <dgm:bulletEnabled val="1"/>
        </dgm:presLayoutVars>
      </dgm:prSet>
      <dgm:spPr/>
      <dgm:t>
        <a:bodyPr/>
        <a:lstStyle/>
        <a:p>
          <a:endParaRPr lang="en-GB"/>
        </a:p>
      </dgm:t>
    </dgm:pt>
    <dgm:pt modelId="{69EF3374-F531-4358-B165-3ADCBC606756}" type="pres">
      <dgm:prSet presAssocID="{935A7E6F-FB1E-48C0-BBE7-EC624019586D}" presName="spacer" presStyleCnt="0"/>
      <dgm:spPr/>
    </dgm:pt>
    <dgm:pt modelId="{B03DEA86-3661-44BC-8181-A7EAB0B940A4}" type="pres">
      <dgm:prSet presAssocID="{8FED9832-59CD-422D-8FE4-C8E77E7DB34D}" presName="parentText" presStyleLbl="node1" presStyleIdx="3" presStyleCnt="5">
        <dgm:presLayoutVars>
          <dgm:chMax val="0"/>
          <dgm:bulletEnabled val="1"/>
        </dgm:presLayoutVars>
      </dgm:prSet>
      <dgm:spPr/>
      <dgm:t>
        <a:bodyPr/>
        <a:lstStyle/>
        <a:p>
          <a:endParaRPr lang="en-GB"/>
        </a:p>
      </dgm:t>
    </dgm:pt>
    <dgm:pt modelId="{D8052C08-24FC-41E7-AD39-B1F389A3D142}" type="pres">
      <dgm:prSet presAssocID="{EB58443B-9C26-4D84-8A91-A34ED96FD494}" presName="spacer" presStyleCnt="0"/>
      <dgm:spPr/>
    </dgm:pt>
    <dgm:pt modelId="{28D64D58-9C26-47E8-BB0F-05FC441E02BA}" type="pres">
      <dgm:prSet presAssocID="{A6A3EF6D-DA44-4A99-979C-9AC64A186004}" presName="parentText" presStyleLbl="node1" presStyleIdx="4" presStyleCnt="5">
        <dgm:presLayoutVars>
          <dgm:chMax val="0"/>
          <dgm:bulletEnabled val="1"/>
        </dgm:presLayoutVars>
      </dgm:prSet>
      <dgm:spPr/>
      <dgm:t>
        <a:bodyPr/>
        <a:lstStyle/>
        <a:p>
          <a:endParaRPr lang="en-GB"/>
        </a:p>
      </dgm:t>
    </dgm:pt>
  </dgm:ptLst>
  <dgm:cxnLst>
    <dgm:cxn modelId="{223B63EB-3F11-4E0D-AD84-E215E209E803}" srcId="{38D096F3-CC24-4B12-9EC2-05CB992392AC}" destId="{8FED9832-59CD-422D-8FE4-C8E77E7DB34D}" srcOrd="3" destOrd="0" parTransId="{AC4BB73B-D26A-48BA-BBB2-391E5EA8521E}" sibTransId="{EB58443B-9C26-4D84-8A91-A34ED96FD494}"/>
    <dgm:cxn modelId="{F6A5A83A-CC1B-40A2-B470-AFAD2416D8BD}" type="presOf" srcId="{38D096F3-CC24-4B12-9EC2-05CB992392AC}" destId="{90E8A145-DB92-4566-8940-0B34B6448DB2}" srcOrd="0" destOrd="0" presId="urn:microsoft.com/office/officeart/2005/8/layout/vList2"/>
    <dgm:cxn modelId="{F3387EDD-551E-40E1-8FCB-3D4DB4F1E80D}" type="presOf" srcId="{6F56F8FB-6A28-431E-B6C9-BF80CE98775A}" destId="{31976F86-9726-40C8-9379-761EECC29924}" srcOrd="0" destOrd="0" presId="urn:microsoft.com/office/officeart/2005/8/layout/vList2"/>
    <dgm:cxn modelId="{32DE1D8E-386D-4377-96C3-518851A0FB92}" type="presOf" srcId="{A6A3EF6D-DA44-4A99-979C-9AC64A186004}" destId="{28D64D58-9C26-47E8-BB0F-05FC441E02BA}" srcOrd="0" destOrd="0" presId="urn:microsoft.com/office/officeart/2005/8/layout/vList2"/>
    <dgm:cxn modelId="{86F1ABA9-B811-4FB3-8EA2-6807F076BDA6}" type="presOf" srcId="{8FED9832-59CD-422D-8FE4-C8E77E7DB34D}" destId="{B03DEA86-3661-44BC-8181-A7EAB0B940A4}" srcOrd="0" destOrd="0" presId="urn:microsoft.com/office/officeart/2005/8/layout/vList2"/>
    <dgm:cxn modelId="{C121CFAA-B13E-47C6-B1A5-362F33A9AC22}" type="presOf" srcId="{A286D95E-EF2D-4D8C-9C39-1480E7B4E260}" destId="{676F0627-2CA9-47CD-A961-B12CA50A5DDD}" srcOrd="0" destOrd="0" presId="urn:microsoft.com/office/officeart/2005/8/layout/vList2"/>
    <dgm:cxn modelId="{D5E7513F-290F-44C8-ADFE-CDDF7D17A6C5}" srcId="{38D096F3-CC24-4B12-9EC2-05CB992392AC}" destId="{A6A3EF6D-DA44-4A99-979C-9AC64A186004}" srcOrd="4" destOrd="0" parTransId="{78FDDA83-60C6-458E-A686-8FFA76D3E766}" sibTransId="{D3018593-A7DD-489E-9F25-970D86183DDD}"/>
    <dgm:cxn modelId="{3D11D361-7FD8-4323-8036-431CBF2CECD6}" srcId="{38D096F3-CC24-4B12-9EC2-05CB992392AC}" destId="{6F56F8FB-6A28-431E-B6C9-BF80CE98775A}" srcOrd="2" destOrd="0" parTransId="{809EA503-B221-423F-9255-4B869FD1D917}" sibTransId="{935A7E6F-FB1E-48C0-BBE7-EC624019586D}"/>
    <dgm:cxn modelId="{E4C4E3C2-399D-48B6-AF48-B548951F088E}" srcId="{38D096F3-CC24-4B12-9EC2-05CB992392AC}" destId="{A286D95E-EF2D-4D8C-9C39-1480E7B4E260}" srcOrd="1" destOrd="0" parTransId="{B579DAD4-BE9B-43B5-86C7-06B5334C73A6}" sibTransId="{22E867EA-CF02-4873-9918-AD79D2F96BE6}"/>
    <dgm:cxn modelId="{2513259F-4B8A-4CCA-820F-217DCAAAD8AE}" srcId="{38D096F3-CC24-4B12-9EC2-05CB992392AC}" destId="{30E42DB6-47D6-4401-8007-1E49C7A40256}" srcOrd="0" destOrd="0" parTransId="{208A0483-7B2F-4DEA-B4B6-3ED8F6D93688}" sibTransId="{2CEEF25E-B742-445D-BC58-FD6324B51DE2}"/>
    <dgm:cxn modelId="{390CF754-43AA-4DBE-914E-52B7C17661A3}" type="presOf" srcId="{30E42DB6-47D6-4401-8007-1E49C7A40256}" destId="{0796CCB0-EABC-47E8-AA98-FE132ECC4C57}" srcOrd="0" destOrd="0" presId="urn:microsoft.com/office/officeart/2005/8/layout/vList2"/>
    <dgm:cxn modelId="{0EE8D7CF-BBD2-4E50-BFB8-309D7B849781}" type="presParOf" srcId="{90E8A145-DB92-4566-8940-0B34B6448DB2}" destId="{0796CCB0-EABC-47E8-AA98-FE132ECC4C57}" srcOrd="0" destOrd="0" presId="urn:microsoft.com/office/officeart/2005/8/layout/vList2"/>
    <dgm:cxn modelId="{C391497B-7698-4B7F-AD7E-284C13329178}" type="presParOf" srcId="{90E8A145-DB92-4566-8940-0B34B6448DB2}" destId="{B7201D05-F7E1-4627-9A1F-1B593E647BB4}" srcOrd="1" destOrd="0" presId="urn:microsoft.com/office/officeart/2005/8/layout/vList2"/>
    <dgm:cxn modelId="{DD4085CA-6028-4D98-A67A-6F22572EE16F}" type="presParOf" srcId="{90E8A145-DB92-4566-8940-0B34B6448DB2}" destId="{676F0627-2CA9-47CD-A961-B12CA50A5DDD}" srcOrd="2" destOrd="0" presId="urn:microsoft.com/office/officeart/2005/8/layout/vList2"/>
    <dgm:cxn modelId="{923773D8-7122-4FD9-BA49-ADA3DA197D58}" type="presParOf" srcId="{90E8A145-DB92-4566-8940-0B34B6448DB2}" destId="{DE3596FA-4BB6-4C2F-A919-8DCA01EACD20}" srcOrd="3" destOrd="0" presId="urn:microsoft.com/office/officeart/2005/8/layout/vList2"/>
    <dgm:cxn modelId="{602BA4CA-5305-44B8-8915-B2C882B0E632}" type="presParOf" srcId="{90E8A145-DB92-4566-8940-0B34B6448DB2}" destId="{31976F86-9726-40C8-9379-761EECC29924}" srcOrd="4" destOrd="0" presId="urn:microsoft.com/office/officeart/2005/8/layout/vList2"/>
    <dgm:cxn modelId="{EF9C8BA3-73C7-4415-BC4B-888CAA68AAB8}" type="presParOf" srcId="{90E8A145-DB92-4566-8940-0B34B6448DB2}" destId="{69EF3374-F531-4358-B165-3ADCBC606756}" srcOrd="5" destOrd="0" presId="urn:microsoft.com/office/officeart/2005/8/layout/vList2"/>
    <dgm:cxn modelId="{AC141D68-7FF9-4167-97A7-74AC1F15A401}" type="presParOf" srcId="{90E8A145-DB92-4566-8940-0B34B6448DB2}" destId="{B03DEA86-3661-44BC-8181-A7EAB0B940A4}" srcOrd="6" destOrd="0" presId="urn:microsoft.com/office/officeart/2005/8/layout/vList2"/>
    <dgm:cxn modelId="{29B86DAC-94A6-488D-8C35-B520CD9691E1}" type="presParOf" srcId="{90E8A145-DB92-4566-8940-0B34B6448DB2}" destId="{D8052C08-24FC-41E7-AD39-B1F389A3D142}" srcOrd="7" destOrd="0" presId="urn:microsoft.com/office/officeart/2005/8/layout/vList2"/>
    <dgm:cxn modelId="{F910E4D9-7A2E-4400-8A51-9315D64835E5}" type="presParOf" srcId="{90E8A145-DB92-4566-8940-0B34B6448DB2}" destId="{28D64D58-9C26-47E8-BB0F-05FC441E02B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4D9930F-582F-43DB-BA5C-4EADEAFEC2BE}"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GB"/>
        </a:p>
      </dgm:t>
    </dgm:pt>
    <dgm:pt modelId="{FC058E35-6CBA-49C9-8457-C4A0AF0A96C1}">
      <dgm:prSet custT="1"/>
      <dgm:spPr>
        <a:ln>
          <a:solidFill>
            <a:srgbClr val="0AA745"/>
          </a:solidFill>
        </a:ln>
      </dgm:spPr>
      <dgm:t>
        <a:bodyPr/>
        <a:lstStyle/>
        <a:p>
          <a:pPr rtl="0"/>
          <a:r>
            <a:rPr lang="en-GB" sz="2400" dirty="0" smtClean="0">
              <a:solidFill>
                <a:schemeClr val="tx1"/>
              </a:solidFill>
            </a:rPr>
            <a:t>Surprising only 37% supported the disclosure by larger charities of both pay and post held by the highest paid member of staff </a:t>
          </a:r>
          <a:endParaRPr lang="en-GB" sz="2400" dirty="0">
            <a:solidFill>
              <a:schemeClr val="tx1"/>
            </a:solidFill>
          </a:endParaRPr>
        </a:p>
      </dgm:t>
    </dgm:pt>
    <dgm:pt modelId="{AABB3B9B-332A-4159-B2AF-B3AEED3A499A}" type="parTrans" cxnId="{38BAC0EA-982E-4D6E-8D65-50801950B888}">
      <dgm:prSet/>
      <dgm:spPr/>
      <dgm:t>
        <a:bodyPr/>
        <a:lstStyle/>
        <a:p>
          <a:endParaRPr lang="en-GB"/>
        </a:p>
      </dgm:t>
    </dgm:pt>
    <dgm:pt modelId="{1728A996-9807-49B7-9B59-A2C5A2335958}" type="sibTrans" cxnId="{38BAC0EA-982E-4D6E-8D65-50801950B888}">
      <dgm:prSet/>
      <dgm:spPr/>
      <dgm:t>
        <a:bodyPr/>
        <a:lstStyle/>
        <a:p>
          <a:endParaRPr lang="en-GB"/>
        </a:p>
      </dgm:t>
    </dgm:pt>
    <dgm:pt modelId="{00F36A42-ECF2-490E-9C39-95F5A2FA147A}">
      <dgm:prSet custT="1"/>
      <dgm:spPr>
        <a:ln>
          <a:solidFill>
            <a:srgbClr val="00AB4E"/>
          </a:solidFill>
        </a:ln>
      </dgm:spPr>
      <dgm:t>
        <a:bodyPr/>
        <a:lstStyle/>
        <a:p>
          <a:pPr rtl="0"/>
          <a:r>
            <a:rPr lang="en-GB" sz="2400" dirty="0" smtClean="0">
              <a:solidFill>
                <a:schemeClr val="tx1"/>
              </a:solidFill>
            </a:rPr>
            <a:t>A number of respondents did however support the disclosure of remuneration policies by larger charities </a:t>
          </a:r>
          <a:endParaRPr lang="en-GB" sz="2400" dirty="0">
            <a:solidFill>
              <a:schemeClr val="tx1"/>
            </a:solidFill>
          </a:endParaRPr>
        </a:p>
      </dgm:t>
    </dgm:pt>
    <dgm:pt modelId="{9E4E057E-E148-45A2-954F-3174C73456F3}" type="parTrans" cxnId="{1E1E8868-FA99-472F-9242-EC49AED3D6A0}">
      <dgm:prSet/>
      <dgm:spPr/>
      <dgm:t>
        <a:bodyPr/>
        <a:lstStyle/>
        <a:p>
          <a:endParaRPr lang="en-GB"/>
        </a:p>
      </dgm:t>
    </dgm:pt>
    <dgm:pt modelId="{01CA14E9-5608-4A90-8E6E-0FFE4B75E49F}" type="sibTrans" cxnId="{1E1E8868-FA99-472F-9242-EC49AED3D6A0}">
      <dgm:prSet/>
      <dgm:spPr/>
      <dgm:t>
        <a:bodyPr/>
        <a:lstStyle/>
        <a:p>
          <a:endParaRPr lang="en-GB"/>
        </a:p>
      </dgm:t>
    </dgm:pt>
    <dgm:pt modelId="{CD4EDB75-9C3A-421B-B309-C8CD0632C445}">
      <dgm:prSet custT="1"/>
      <dgm:spPr>
        <a:ln>
          <a:solidFill>
            <a:srgbClr val="00AB4E"/>
          </a:solidFill>
        </a:ln>
      </dgm:spPr>
      <dgm:t>
        <a:bodyPr/>
        <a:lstStyle/>
        <a:p>
          <a:pPr rtl="0"/>
          <a:r>
            <a:rPr lang="en-GB" sz="2400" dirty="0" smtClean="0">
              <a:solidFill>
                <a:schemeClr val="tx1"/>
              </a:solidFill>
            </a:rPr>
            <a:t>Banding information on salaries extended to all charities  </a:t>
          </a:r>
          <a:endParaRPr lang="en-GB" sz="2400" dirty="0">
            <a:solidFill>
              <a:schemeClr val="tx1"/>
            </a:solidFill>
          </a:endParaRPr>
        </a:p>
      </dgm:t>
    </dgm:pt>
    <dgm:pt modelId="{2E743AF4-F1B5-4B6E-AC25-8D5047507885}" type="parTrans" cxnId="{4354955E-81AB-4FFB-9C80-6817D5641A40}">
      <dgm:prSet/>
      <dgm:spPr/>
      <dgm:t>
        <a:bodyPr/>
        <a:lstStyle/>
        <a:p>
          <a:endParaRPr lang="en-GB"/>
        </a:p>
      </dgm:t>
    </dgm:pt>
    <dgm:pt modelId="{BA1E811F-9C73-4491-9DE2-BCA8BACF9328}" type="sibTrans" cxnId="{4354955E-81AB-4FFB-9C80-6817D5641A40}">
      <dgm:prSet/>
      <dgm:spPr/>
      <dgm:t>
        <a:bodyPr/>
        <a:lstStyle/>
        <a:p>
          <a:endParaRPr lang="en-GB"/>
        </a:p>
      </dgm:t>
    </dgm:pt>
    <dgm:pt modelId="{E4FE6991-4390-457B-8B38-CA85DA52B8A0}">
      <dgm:prSet custT="1"/>
      <dgm:spPr>
        <a:ln>
          <a:solidFill>
            <a:srgbClr val="0AA745"/>
          </a:solidFill>
        </a:ln>
      </dgm:spPr>
      <dgm:t>
        <a:bodyPr/>
        <a:lstStyle/>
        <a:p>
          <a:pPr rtl="0"/>
          <a:r>
            <a:rPr lang="en-GB" sz="2400" dirty="0" smtClean="0">
              <a:solidFill>
                <a:schemeClr val="tx1"/>
              </a:solidFill>
            </a:rPr>
            <a:t>Disclosure of total employee benefits received by key management personnel (FRS 102 only)</a:t>
          </a:r>
          <a:endParaRPr lang="en-GB" sz="2400" dirty="0">
            <a:solidFill>
              <a:schemeClr val="tx1"/>
            </a:solidFill>
          </a:endParaRPr>
        </a:p>
      </dgm:t>
    </dgm:pt>
    <dgm:pt modelId="{3A71554E-14CE-457F-9CA5-0BC47A85EDAD}" type="parTrans" cxnId="{D068ADDD-A0A8-4EA0-BE31-511F3CE41199}">
      <dgm:prSet/>
      <dgm:spPr/>
      <dgm:t>
        <a:bodyPr/>
        <a:lstStyle/>
        <a:p>
          <a:endParaRPr lang="en-GB"/>
        </a:p>
      </dgm:t>
    </dgm:pt>
    <dgm:pt modelId="{0728F8BC-349D-4BC1-A4C0-07DA118F0093}" type="sibTrans" cxnId="{D068ADDD-A0A8-4EA0-BE31-511F3CE41199}">
      <dgm:prSet/>
      <dgm:spPr/>
      <dgm:t>
        <a:bodyPr/>
        <a:lstStyle/>
        <a:p>
          <a:endParaRPr lang="en-GB"/>
        </a:p>
      </dgm:t>
    </dgm:pt>
    <dgm:pt modelId="{45D0ADF7-C0E7-4103-97C4-69975944667C}">
      <dgm:prSet custT="1"/>
      <dgm:spPr>
        <a:ln>
          <a:solidFill>
            <a:srgbClr val="0AA745"/>
          </a:solidFill>
        </a:ln>
      </dgm:spPr>
      <dgm:t>
        <a:bodyPr/>
        <a:lstStyle/>
        <a:p>
          <a:pPr rtl="0"/>
          <a:r>
            <a:rPr lang="en-GB" sz="2400" dirty="0" smtClean="0">
              <a:solidFill>
                <a:schemeClr val="tx1"/>
              </a:solidFill>
            </a:rPr>
            <a:t>Remuneration policy - larger charities will be required to disclose their policies </a:t>
          </a:r>
          <a:endParaRPr lang="en-GB" sz="2400" dirty="0">
            <a:solidFill>
              <a:schemeClr val="tx1"/>
            </a:solidFill>
          </a:endParaRPr>
        </a:p>
      </dgm:t>
    </dgm:pt>
    <dgm:pt modelId="{49609993-B208-43E0-8AC3-7E37A51F0EA4}" type="parTrans" cxnId="{9FC1F81D-210D-49E3-9608-913F033F1739}">
      <dgm:prSet/>
      <dgm:spPr/>
    </dgm:pt>
    <dgm:pt modelId="{030E3092-A197-41F7-8006-ADD565C0B2DB}" type="sibTrans" cxnId="{9FC1F81D-210D-49E3-9608-913F033F1739}">
      <dgm:prSet/>
      <dgm:spPr/>
    </dgm:pt>
    <dgm:pt modelId="{0246A7D5-8B67-43E3-9CAF-50683DC69815}" type="pres">
      <dgm:prSet presAssocID="{E4D9930F-582F-43DB-BA5C-4EADEAFEC2BE}" presName="linear" presStyleCnt="0">
        <dgm:presLayoutVars>
          <dgm:animLvl val="lvl"/>
          <dgm:resizeHandles val="exact"/>
        </dgm:presLayoutVars>
      </dgm:prSet>
      <dgm:spPr/>
      <dgm:t>
        <a:bodyPr/>
        <a:lstStyle/>
        <a:p>
          <a:endParaRPr lang="en-GB"/>
        </a:p>
      </dgm:t>
    </dgm:pt>
    <dgm:pt modelId="{4AD90415-5358-45F0-8418-4381CFD7A726}" type="pres">
      <dgm:prSet presAssocID="{FC058E35-6CBA-49C9-8457-C4A0AF0A96C1}" presName="parentText" presStyleLbl="node1" presStyleIdx="0" presStyleCnt="5" custAng="0" custScaleY="95482">
        <dgm:presLayoutVars>
          <dgm:chMax val="0"/>
          <dgm:bulletEnabled val="1"/>
        </dgm:presLayoutVars>
      </dgm:prSet>
      <dgm:spPr/>
      <dgm:t>
        <a:bodyPr/>
        <a:lstStyle/>
        <a:p>
          <a:endParaRPr lang="en-GB"/>
        </a:p>
      </dgm:t>
    </dgm:pt>
    <dgm:pt modelId="{E42F6D5D-8693-43AF-8A49-FEC51A0EB393}" type="pres">
      <dgm:prSet presAssocID="{1728A996-9807-49B7-9B59-A2C5A2335958}" presName="spacer" presStyleCnt="0"/>
      <dgm:spPr/>
    </dgm:pt>
    <dgm:pt modelId="{F4E91EFD-F056-4AE8-8492-6BFA5102CEFD}" type="pres">
      <dgm:prSet presAssocID="{00F36A42-ECF2-490E-9C39-95F5A2FA147A}" presName="parentText" presStyleLbl="node1" presStyleIdx="1" presStyleCnt="5">
        <dgm:presLayoutVars>
          <dgm:chMax val="0"/>
          <dgm:bulletEnabled val="1"/>
        </dgm:presLayoutVars>
      </dgm:prSet>
      <dgm:spPr/>
      <dgm:t>
        <a:bodyPr/>
        <a:lstStyle/>
        <a:p>
          <a:endParaRPr lang="en-GB"/>
        </a:p>
      </dgm:t>
    </dgm:pt>
    <dgm:pt modelId="{6AC22520-0857-45EE-8C0F-9462E3307E9F}" type="pres">
      <dgm:prSet presAssocID="{01CA14E9-5608-4A90-8E6E-0FFE4B75E49F}" presName="spacer" presStyleCnt="0"/>
      <dgm:spPr/>
    </dgm:pt>
    <dgm:pt modelId="{AA59BDD9-2880-40E3-BE84-82A09B3F91D2}" type="pres">
      <dgm:prSet presAssocID="{E4FE6991-4390-457B-8B38-CA85DA52B8A0}" presName="parentText" presStyleLbl="node1" presStyleIdx="2" presStyleCnt="5">
        <dgm:presLayoutVars>
          <dgm:chMax val="0"/>
          <dgm:bulletEnabled val="1"/>
        </dgm:presLayoutVars>
      </dgm:prSet>
      <dgm:spPr/>
      <dgm:t>
        <a:bodyPr/>
        <a:lstStyle/>
        <a:p>
          <a:endParaRPr lang="en-GB"/>
        </a:p>
      </dgm:t>
    </dgm:pt>
    <dgm:pt modelId="{C43CC1EB-5267-47B6-A4B6-E67645B25575}" type="pres">
      <dgm:prSet presAssocID="{0728F8BC-349D-4BC1-A4C0-07DA118F0093}" presName="spacer" presStyleCnt="0"/>
      <dgm:spPr/>
    </dgm:pt>
    <dgm:pt modelId="{37685059-590B-4B0C-A6C7-4269E498AB61}" type="pres">
      <dgm:prSet presAssocID="{CD4EDB75-9C3A-421B-B309-C8CD0632C445}" presName="parentText" presStyleLbl="node1" presStyleIdx="3" presStyleCnt="5">
        <dgm:presLayoutVars>
          <dgm:chMax val="0"/>
          <dgm:bulletEnabled val="1"/>
        </dgm:presLayoutVars>
      </dgm:prSet>
      <dgm:spPr/>
      <dgm:t>
        <a:bodyPr/>
        <a:lstStyle/>
        <a:p>
          <a:endParaRPr lang="en-GB"/>
        </a:p>
      </dgm:t>
    </dgm:pt>
    <dgm:pt modelId="{ED14E116-2A90-4944-8E35-EBA96876EEA6}" type="pres">
      <dgm:prSet presAssocID="{BA1E811F-9C73-4491-9DE2-BCA8BACF9328}" presName="spacer" presStyleCnt="0"/>
      <dgm:spPr/>
    </dgm:pt>
    <dgm:pt modelId="{04F5562E-DD83-465A-898E-2DAA7EA9FB25}" type="pres">
      <dgm:prSet presAssocID="{45D0ADF7-C0E7-4103-97C4-69975944667C}" presName="parentText" presStyleLbl="node1" presStyleIdx="4" presStyleCnt="5">
        <dgm:presLayoutVars>
          <dgm:chMax val="0"/>
          <dgm:bulletEnabled val="1"/>
        </dgm:presLayoutVars>
      </dgm:prSet>
      <dgm:spPr/>
      <dgm:t>
        <a:bodyPr/>
        <a:lstStyle/>
        <a:p>
          <a:endParaRPr lang="en-GB"/>
        </a:p>
      </dgm:t>
    </dgm:pt>
  </dgm:ptLst>
  <dgm:cxnLst>
    <dgm:cxn modelId="{D068ADDD-A0A8-4EA0-BE31-511F3CE41199}" srcId="{E4D9930F-582F-43DB-BA5C-4EADEAFEC2BE}" destId="{E4FE6991-4390-457B-8B38-CA85DA52B8A0}" srcOrd="2" destOrd="0" parTransId="{3A71554E-14CE-457F-9CA5-0BC47A85EDAD}" sibTransId="{0728F8BC-349D-4BC1-A4C0-07DA118F0093}"/>
    <dgm:cxn modelId="{1E1E8868-FA99-472F-9242-EC49AED3D6A0}" srcId="{E4D9930F-582F-43DB-BA5C-4EADEAFEC2BE}" destId="{00F36A42-ECF2-490E-9C39-95F5A2FA147A}" srcOrd="1" destOrd="0" parTransId="{9E4E057E-E148-45A2-954F-3174C73456F3}" sibTransId="{01CA14E9-5608-4A90-8E6E-0FFE4B75E49F}"/>
    <dgm:cxn modelId="{DAED20BA-7FF8-4490-BE42-29A2E462190C}" type="presOf" srcId="{E4D9930F-582F-43DB-BA5C-4EADEAFEC2BE}" destId="{0246A7D5-8B67-43E3-9CAF-50683DC69815}" srcOrd="0" destOrd="0" presId="urn:microsoft.com/office/officeart/2005/8/layout/vList2"/>
    <dgm:cxn modelId="{F32D24AE-7F80-4F16-9134-D32CFE72C817}" type="presOf" srcId="{E4FE6991-4390-457B-8B38-CA85DA52B8A0}" destId="{AA59BDD9-2880-40E3-BE84-82A09B3F91D2}" srcOrd="0" destOrd="0" presId="urn:microsoft.com/office/officeart/2005/8/layout/vList2"/>
    <dgm:cxn modelId="{38BAC0EA-982E-4D6E-8D65-50801950B888}" srcId="{E4D9930F-582F-43DB-BA5C-4EADEAFEC2BE}" destId="{FC058E35-6CBA-49C9-8457-C4A0AF0A96C1}" srcOrd="0" destOrd="0" parTransId="{AABB3B9B-332A-4159-B2AF-B3AEED3A499A}" sibTransId="{1728A996-9807-49B7-9B59-A2C5A2335958}"/>
    <dgm:cxn modelId="{CE3C3AFC-BBCD-497D-986E-DE31C1C791D9}" type="presOf" srcId="{45D0ADF7-C0E7-4103-97C4-69975944667C}" destId="{04F5562E-DD83-465A-898E-2DAA7EA9FB25}" srcOrd="0" destOrd="0" presId="urn:microsoft.com/office/officeart/2005/8/layout/vList2"/>
    <dgm:cxn modelId="{D13F47CE-7B2A-42C1-8F40-A6EBDF71631D}" type="presOf" srcId="{FC058E35-6CBA-49C9-8457-C4A0AF0A96C1}" destId="{4AD90415-5358-45F0-8418-4381CFD7A726}" srcOrd="0" destOrd="0" presId="urn:microsoft.com/office/officeart/2005/8/layout/vList2"/>
    <dgm:cxn modelId="{9FC1F81D-210D-49E3-9608-913F033F1739}" srcId="{E4D9930F-582F-43DB-BA5C-4EADEAFEC2BE}" destId="{45D0ADF7-C0E7-4103-97C4-69975944667C}" srcOrd="4" destOrd="0" parTransId="{49609993-B208-43E0-8AC3-7E37A51F0EA4}" sibTransId="{030E3092-A197-41F7-8006-ADD565C0B2DB}"/>
    <dgm:cxn modelId="{4354955E-81AB-4FFB-9C80-6817D5641A40}" srcId="{E4D9930F-582F-43DB-BA5C-4EADEAFEC2BE}" destId="{CD4EDB75-9C3A-421B-B309-C8CD0632C445}" srcOrd="3" destOrd="0" parTransId="{2E743AF4-F1B5-4B6E-AC25-8D5047507885}" sibTransId="{BA1E811F-9C73-4491-9DE2-BCA8BACF9328}"/>
    <dgm:cxn modelId="{F65175B8-7191-4619-8EAF-274947A622A7}" type="presOf" srcId="{00F36A42-ECF2-490E-9C39-95F5A2FA147A}" destId="{F4E91EFD-F056-4AE8-8492-6BFA5102CEFD}" srcOrd="0" destOrd="0" presId="urn:microsoft.com/office/officeart/2005/8/layout/vList2"/>
    <dgm:cxn modelId="{95906882-4B33-47C8-ACE3-FDC33783AE3E}" type="presOf" srcId="{CD4EDB75-9C3A-421B-B309-C8CD0632C445}" destId="{37685059-590B-4B0C-A6C7-4269E498AB61}" srcOrd="0" destOrd="0" presId="urn:microsoft.com/office/officeart/2005/8/layout/vList2"/>
    <dgm:cxn modelId="{51D6CFB7-E26C-4FFA-B16B-1F8C8DBAB97B}" type="presParOf" srcId="{0246A7D5-8B67-43E3-9CAF-50683DC69815}" destId="{4AD90415-5358-45F0-8418-4381CFD7A726}" srcOrd="0" destOrd="0" presId="urn:microsoft.com/office/officeart/2005/8/layout/vList2"/>
    <dgm:cxn modelId="{10AA5F4C-FBB1-46D0-944E-D18762E4A6E9}" type="presParOf" srcId="{0246A7D5-8B67-43E3-9CAF-50683DC69815}" destId="{E42F6D5D-8693-43AF-8A49-FEC51A0EB393}" srcOrd="1" destOrd="0" presId="urn:microsoft.com/office/officeart/2005/8/layout/vList2"/>
    <dgm:cxn modelId="{0DB22E13-4B11-4FE7-8176-5B86D934047C}" type="presParOf" srcId="{0246A7D5-8B67-43E3-9CAF-50683DC69815}" destId="{F4E91EFD-F056-4AE8-8492-6BFA5102CEFD}" srcOrd="2" destOrd="0" presId="urn:microsoft.com/office/officeart/2005/8/layout/vList2"/>
    <dgm:cxn modelId="{7384D8EB-3A98-4E8A-BD18-3F9362798D8B}" type="presParOf" srcId="{0246A7D5-8B67-43E3-9CAF-50683DC69815}" destId="{6AC22520-0857-45EE-8C0F-9462E3307E9F}" srcOrd="3" destOrd="0" presId="urn:microsoft.com/office/officeart/2005/8/layout/vList2"/>
    <dgm:cxn modelId="{DCDF7C9A-9CDA-4764-8A0D-A39C78A47569}" type="presParOf" srcId="{0246A7D5-8B67-43E3-9CAF-50683DC69815}" destId="{AA59BDD9-2880-40E3-BE84-82A09B3F91D2}" srcOrd="4" destOrd="0" presId="urn:microsoft.com/office/officeart/2005/8/layout/vList2"/>
    <dgm:cxn modelId="{AB0D2FEF-9FE1-47F6-8BC0-0C5BD45F4D8C}" type="presParOf" srcId="{0246A7D5-8B67-43E3-9CAF-50683DC69815}" destId="{C43CC1EB-5267-47B6-A4B6-E67645B25575}" srcOrd="5" destOrd="0" presId="urn:microsoft.com/office/officeart/2005/8/layout/vList2"/>
    <dgm:cxn modelId="{0E189F60-1405-4196-BF55-07D995070731}" type="presParOf" srcId="{0246A7D5-8B67-43E3-9CAF-50683DC69815}" destId="{37685059-590B-4B0C-A6C7-4269E498AB61}" srcOrd="6" destOrd="0" presId="urn:microsoft.com/office/officeart/2005/8/layout/vList2"/>
    <dgm:cxn modelId="{4350D48D-25D6-401D-897E-FB825ED7DE92}" type="presParOf" srcId="{0246A7D5-8B67-43E3-9CAF-50683DC69815}" destId="{ED14E116-2A90-4944-8E35-EBA96876EEA6}" srcOrd="7" destOrd="0" presId="urn:microsoft.com/office/officeart/2005/8/layout/vList2"/>
    <dgm:cxn modelId="{CDE5CDC5-2DDF-48C2-8519-079A1E782721}" type="presParOf" srcId="{0246A7D5-8B67-43E3-9CAF-50683DC69815}" destId="{04F5562E-DD83-465A-898E-2DAA7EA9FB2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25AC397-8213-44AF-9C27-4BAF27B177EE}"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GB"/>
        </a:p>
      </dgm:t>
    </dgm:pt>
    <dgm:pt modelId="{5174EAA4-FA5F-4B28-BCE7-063A99F521D0}">
      <dgm:prSet/>
      <dgm:spPr>
        <a:ln>
          <a:solidFill>
            <a:srgbClr val="00AB4E"/>
          </a:solidFill>
        </a:ln>
      </dgm:spPr>
      <dgm:t>
        <a:bodyPr/>
        <a:lstStyle/>
        <a:p>
          <a:pPr rtl="0"/>
          <a:r>
            <a:rPr lang="en-GB" dirty="0" smtClean="0">
              <a:solidFill>
                <a:schemeClr val="tx1"/>
              </a:solidFill>
            </a:rPr>
            <a:t>Legacy recognition – respondents wanted clarity but flexibility -  further text added on use estimation techniques  </a:t>
          </a:r>
          <a:endParaRPr lang="en-GB" dirty="0">
            <a:solidFill>
              <a:schemeClr val="tx1"/>
            </a:solidFill>
          </a:endParaRPr>
        </a:p>
      </dgm:t>
    </dgm:pt>
    <dgm:pt modelId="{FDC0BF80-A398-48FB-8CEE-EACD399A4615}" type="parTrans" cxnId="{8375E329-64A1-4F3E-8CDC-FA6B9F763D75}">
      <dgm:prSet/>
      <dgm:spPr/>
      <dgm:t>
        <a:bodyPr/>
        <a:lstStyle/>
        <a:p>
          <a:endParaRPr lang="en-GB"/>
        </a:p>
      </dgm:t>
    </dgm:pt>
    <dgm:pt modelId="{066971E0-075B-47F7-A256-83675890A610}" type="sibTrans" cxnId="{8375E329-64A1-4F3E-8CDC-FA6B9F763D75}">
      <dgm:prSet/>
      <dgm:spPr/>
      <dgm:t>
        <a:bodyPr/>
        <a:lstStyle/>
        <a:p>
          <a:endParaRPr lang="en-GB"/>
        </a:p>
      </dgm:t>
    </dgm:pt>
    <dgm:pt modelId="{59B87EB8-0318-4178-B396-6EABDE585A1A}">
      <dgm:prSet/>
      <dgm:spPr>
        <a:ln>
          <a:solidFill>
            <a:srgbClr val="0AA745"/>
          </a:solidFill>
        </a:ln>
      </dgm:spPr>
      <dgm:t>
        <a:bodyPr/>
        <a:lstStyle/>
        <a:p>
          <a:pPr rtl="0"/>
          <a:r>
            <a:rPr lang="en-GB" dirty="0" smtClean="0">
              <a:solidFill>
                <a:schemeClr val="tx1"/>
              </a:solidFill>
            </a:rPr>
            <a:t>Defined Benefit Pension Scheme – if accounted for a multi-employers scheme then deficit funding agreements accrued as a liability (FRS 102)</a:t>
          </a:r>
          <a:endParaRPr lang="en-GB" dirty="0">
            <a:solidFill>
              <a:schemeClr val="tx1"/>
            </a:solidFill>
          </a:endParaRPr>
        </a:p>
      </dgm:t>
    </dgm:pt>
    <dgm:pt modelId="{732BE8E4-7C40-4B72-9E6F-0D2A21C6A3D0}" type="parTrans" cxnId="{FC1F397A-BA52-4903-9A07-FE6F82D1422E}">
      <dgm:prSet/>
      <dgm:spPr/>
      <dgm:t>
        <a:bodyPr/>
        <a:lstStyle/>
        <a:p>
          <a:endParaRPr lang="en-GB"/>
        </a:p>
      </dgm:t>
    </dgm:pt>
    <dgm:pt modelId="{EF7128D9-C4ED-4410-B481-E02A02D3E643}" type="sibTrans" cxnId="{FC1F397A-BA52-4903-9A07-FE6F82D1422E}">
      <dgm:prSet/>
      <dgm:spPr/>
      <dgm:t>
        <a:bodyPr/>
        <a:lstStyle/>
        <a:p>
          <a:endParaRPr lang="en-GB"/>
        </a:p>
      </dgm:t>
    </dgm:pt>
    <dgm:pt modelId="{716FC28A-B428-4B28-BF0A-45D878421E9C}">
      <dgm:prSet/>
      <dgm:spPr>
        <a:ln>
          <a:solidFill>
            <a:srgbClr val="00AB4E"/>
          </a:solidFill>
        </a:ln>
      </dgm:spPr>
      <dgm:t>
        <a:bodyPr/>
        <a:lstStyle/>
        <a:p>
          <a:pPr rtl="0"/>
          <a:r>
            <a:rPr lang="en-GB" dirty="0" smtClean="0">
              <a:solidFill>
                <a:schemeClr val="tx1"/>
              </a:solidFill>
            </a:rPr>
            <a:t>Guidance added on accounting for retail gift aid schemes </a:t>
          </a:r>
          <a:endParaRPr lang="en-GB" dirty="0">
            <a:solidFill>
              <a:schemeClr val="tx1"/>
            </a:solidFill>
          </a:endParaRPr>
        </a:p>
      </dgm:t>
    </dgm:pt>
    <dgm:pt modelId="{D0F0ECFD-8DA1-4EFA-93F5-14A7EC8AEEE9}" type="parTrans" cxnId="{A07BFA27-4C60-4DBA-AA45-D08E0DD31D6E}">
      <dgm:prSet/>
      <dgm:spPr/>
      <dgm:t>
        <a:bodyPr/>
        <a:lstStyle/>
        <a:p>
          <a:endParaRPr lang="en-GB"/>
        </a:p>
      </dgm:t>
    </dgm:pt>
    <dgm:pt modelId="{D59880FA-E8A0-4287-B330-FC2B66F5B280}" type="sibTrans" cxnId="{A07BFA27-4C60-4DBA-AA45-D08E0DD31D6E}">
      <dgm:prSet/>
      <dgm:spPr/>
      <dgm:t>
        <a:bodyPr/>
        <a:lstStyle/>
        <a:p>
          <a:endParaRPr lang="en-GB"/>
        </a:p>
      </dgm:t>
    </dgm:pt>
    <dgm:pt modelId="{AEAA1B07-6A08-4397-B796-937B78AB35CD}" type="pres">
      <dgm:prSet presAssocID="{925AC397-8213-44AF-9C27-4BAF27B177EE}" presName="linear" presStyleCnt="0">
        <dgm:presLayoutVars>
          <dgm:animLvl val="lvl"/>
          <dgm:resizeHandles val="exact"/>
        </dgm:presLayoutVars>
      </dgm:prSet>
      <dgm:spPr/>
      <dgm:t>
        <a:bodyPr/>
        <a:lstStyle/>
        <a:p>
          <a:endParaRPr lang="en-GB"/>
        </a:p>
      </dgm:t>
    </dgm:pt>
    <dgm:pt modelId="{97D2B2C2-5894-460D-8C3F-571ED4B739CD}" type="pres">
      <dgm:prSet presAssocID="{5174EAA4-FA5F-4B28-BCE7-063A99F521D0}" presName="parentText" presStyleLbl="node1" presStyleIdx="0" presStyleCnt="3" custLinFactNeighborY="-2675">
        <dgm:presLayoutVars>
          <dgm:chMax val="0"/>
          <dgm:bulletEnabled val="1"/>
        </dgm:presLayoutVars>
      </dgm:prSet>
      <dgm:spPr/>
      <dgm:t>
        <a:bodyPr/>
        <a:lstStyle/>
        <a:p>
          <a:endParaRPr lang="en-GB"/>
        </a:p>
      </dgm:t>
    </dgm:pt>
    <dgm:pt modelId="{9F12F80B-0FF9-47AF-8DDD-0D3BA3031D5E}" type="pres">
      <dgm:prSet presAssocID="{066971E0-075B-47F7-A256-83675890A610}" presName="spacer" presStyleCnt="0"/>
      <dgm:spPr/>
    </dgm:pt>
    <dgm:pt modelId="{CFE474B7-80FD-4EF5-9977-E87121696ABB}" type="pres">
      <dgm:prSet presAssocID="{59B87EB8-0318-4178-B396-6EABDE585A1A}" presName="parentText" presStyleLbl="node1" presStyleIdx="1" presStyleCnt="3">
        <dgm:presLayoutVars>
          <dgm:chMax val="0"/>
          <dgm:bulletEnabled val="1"/>
        </dgm:presLayoutVars>
      </dgm:prSet>
      <dgm:spPr/>
      <dgm:t>
        <a:bodyPr/>
        <a:lstStyle/>
        <a:p>
          <a:endParaRPr lang="en-GB"/>
        </a:p>
      </dgm:t>
    </dgm:pt>
    <dgm:pt modelId="{7E6FCA2B-3B10-4C39-BC4A-11734CCFAD77}" type="pres">
      <dgm:prSet presAssocID="{EF7128D9-C4ED-4410-B481-E02A02D3E643}" presName="spacer" presStyleCnt="0"/>
      <dgm:spPr/>
    </dgm:pt>
    <dgm:pt modelId="{D170ACCF-6AD9-49CF-931F-500BE72174A9}" type="pres">
      <dgm:prSet presAssocID="{716FC28A-B428-4B28-BF0A-45D878421E9C}" presName="parentText" presStyleLbl="node1" presStyleIdx="2" presStyleCnt="3" custLinFactNeighborX="-219" custLinFactNeighborY="-29326">
        <dgm:presLayoutVars>
          <dgm:chMax val="0"/>
          <dgm:bulletEnabled val="1"/>
        </dgm:presLayoutVars>
      </dgm:prSet>
      <dgm:spPr/>
      <dgm:t>
        <a:bodyPr/>
        <a:lstStyle/>
        <a:p>
          <a:endParaRPr lang="en-GB"/>
        </a:p>
      </dgm:t>
    </dgm:pt>
  </dgm:ptLst>
  <dgm:cxnLst>
    <dgm:cxn modelId="{1C4FDCDA-4646-416E-8005-85058F11244A}" type="presOf" srcId="{5174EAA4-FA5F-4B28-BCE7-063A99F521D0}" destId="{97D2B2C2-5894-460D-8C3F-571ED4B739CD}" srcOrd="0" destOrd="0" presId="urn:microsoft.com/office/officeart/2005/8/layout/vList2"/>
    <dgm:cxn modelId="{3A843086-5155-48CA-8FE2-E71AD733A544}" type="presOf" srcId="{925AC397-8213-44AF-9C27-4BAF27B177EE}" destId="{AEAA1B07-6A08-4397-B796-937B78AB35CD}" srcOrd="0" destOrd="0" presId="urn:microsoft.com/office/officeart/2005/8/layout/vList2"/>
    <dgm:cxn modelId="{155AEFBD-40F5-41A5-81AF-CE045246691C}" type="presOf" srcId="{716FC28A-B428-4B28-BF0A-45D878421E9C}" destId="{D170ACCF-6AD9-49CF-931F-500BE72174A9}" srcOrd="0" destOrd="0" presId="urn:microsoft.com/office/officeart/2005/8/layout/vList2"/>
    <dgm:cxn modelId="{8375E329-64A1-4F3E-8CDC-FA6B9F763D75}" srcId="{925AC397-8213-44AF-9C27-4BAF27B177EE}" destId="{5174EAA4-FA5F-4B28-BCE7-063A99F521D0}" srcOrd="0" destOrd="0" parTransId="{FDC0BF80-A398-48FB-8CEE-EACD399A4615}" sibTransId="{066971E0-075B-47F7-A256-83675890A610}"/>
    <dgm:cxn modelId="{A07BFA27-4C60-4DBA-AA45-D08E0DD31D6E}" srcId="{925AC397-8213-44AF-9C27-4BAF27B177EE}" destId="{716FC28A-B428-4B28-BF0A-45D878421E9C}" srcOrd="2" destOrd="0" parTransId="{D0F0ECFD-8DA1-4EFA-93F5-14A7EC8AEEE9}" sibTransId="{D59880FA-E8A0-4287-B330-FC2B66F5B280}"/>
    <dgm:cxn modelId="{FC1F397A-BA52-4903-9A07-FE6F82D1422E}" srcId="{925AC397-8213-44AF-9C27-4BAF27B177EE}" destId="{59B87EB8-0318-4178-B396-6EABDE585A1A}" srcOrd="1" destOrd="0" parTransId="{732BE8E4-7C40-4B72-9E6F-0D2A21C6A3D0}" sibTransId="{EF7128D9-C4ED-4410-B481-E02A02D3E643}"/>
    <dgm:cxn modelId="{BDA488C2-3AB1-4D16-B489-3B314A593F11}" type="presOf" srcId="{59B87EB8-0318-4178-B396-6EABDE585A1A}" destId="{CFE474B7-80FD-4EF5-9977-E87121696ABB}" srcOrd="0" destOrd="0" presId="urn:microsoft.com/office/officeart/2005/8/layout/vList2"/>
    <dgm:cxn modelId="{1020DA28-AF12-46E0-9D60-E676E71A805C}" type="presParOf" srcId="{AEAA1B07-6A08-4397-B796-937B78AB35CD}" destId="{97D2B2C2-5894-460D-8C3F-571ED4B739CD}" srcOrd="0" destOrd="0" presId="urn:microsoft.com/office/officeart/2005/8/layout/vList2"/>
    <dgm:cxn modelId="{45346FFB-76F4-4AF2-8BF4-7B8722204C4B}" type="presParOf" srcId="{AEAA1B07-6A08-4397-B796-937B78AB35CD}" destId="{9F12F80B-0FF9-47AF-8DDD-0D3BA3031D5E}" srcOrd="1" destOrd="0" presId="urn:microsoft.com/office/officeart/2005/8/layout/vList2"/>
    <dgm:cxn modelId="{F46583D7-669D-4A99-8FFB-0511354C92BC}" type="presParOf" srcId="{AEAA1B07-6A08-4397-B796-937B78AB35CD}" destId="{CFE474B7-80FD-4EF5-9977-E87121696ABB}" srcOrd="2" destOrd="0" presId="urn:microsoft.com/office/officeart/2005/8/layout/vList2"/>
    <dgm:cxn modelId="{C555093A-2F83-4311-A924-F809F0D7EE69}" type="presParOf" srcId="{AEAA1B07-6A08-4397-B796-937B78AB35CD}" destId="{7E6FCA2B-3B10-4C39-BC4A-11734CCFAD77}" srcOrd="3" destOrd="0" presId="urn:microsoft.com/office/officeart/2005/8/layout/vList2"/>
    <dgm:cxn modelId="{09C1FF5A-8073-46A5-AA94-8A3950B2452B}" type="presParOf" srcId="{AEAA1B07-6A08-4397-B796-937B78AB35CD}" destId="{D170ACCF-6AD9-49CF-931F-500BE72174A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8FCD215-A5F1-4F49-A610-0BC60491BE49}"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GB"/>
        </a:p>
      </dgm:t>
    </dgm:pt>
    <dgm:pt modelId="{B444B390-4284-4CC5-96F8-0C151925B066}">
      <dgm:prSet/>
      <dgm:spPr>
        <a:ln>
          <a:solidFill>
            <a:srgbClr val="0AA745"/>
          </a:solidFill>
        </a:ln>
      </dgm:spPr>
      <dgm:t>
        <a:bodyPr/>
        <a:lstStyle/>
        <a:p>
          <a:pPr rtl="0"/>
          <a:r>
            <a:rPr lang="en-GB" dirty="0" smtClean="0">
              <a:solidFill>
                <a:schemeClr val="tx1"/>
              </a:solidFill>
            </a:rPr>
            <a:t>Once seen as the no change option</a:t>
          </a:r>
          <a:endParaRPr lang="en-GB" dirty="0">
            <a:solidFill>
              <a:schemeClr val="tx1"/>
            </a:solidFill>
          </a:endParaRPr>
        </a:p>
      </dgm:t>
    </dgm:pt>
    <dgm:pt modelId="{BA1F8621-77E4-4CFB-9B3E-6EBB515B0158}" type="parTrans" cxnId="{8C1AD106-AE8F-41EE-85E0-51C6E2559E59}">
      <dgm:prSet/>
      <dgm:spPr/>
      <dgm:t>
        <a:bodyPr/>
        <a:lstStyle/>
        <a:p>
          <a:endParaRPr lang="en-GB"/>
        </a:p>
      </dgm:t>
    </dgm:pt>
    <dgm:pt modelId="{A8B42A3F-19BD-447E-9DDF-F40C82CF8F1A}" type="sibTrans" cxnId="{8C1AD106-AE8F-41EE-85E0-51C6E2559E59}">
      <dgm:prSet/>
      <dgm:spPr/>
      <dgm:t>
        <a:bodyPr/>
        <a:lstStyle/>
        <a:p>
          <a:endParaRPr lang="en-GB"/>
        </a:p>
      </dgm:t>
    </dgm:pt>
    <dgm:pt modelId="{C909886C-678F-4725-8B93-A47176BD5DD6}">
      <dgm:prSet/>
      <dgm:spPr>
        <a:ln>
          <a:solidFill>
            <a:srgbClr val="00AB4E"/>
          </a:solidFill>
        </a:ln>
      </dgm:spPr>
      <dgm:t>
        <a:bodyPr/>
        <a:lstStyle/>
        <a:p>
          <a:pPr rtl="0"/>
          <a:r>
            <a:rPr lang="en-GB" dirty="0" smtClean="0">
              <a:solidFill>
                <a:schemeClr val="tx1"/>
              </a:solidFill>
            </a:rPr>
            <a:t>But……  </a:t>
          </a:r>
          <a:endParaRPr lang="en-GB" dirty="0">
            <a:solidFill>
              <a:schemeClr val="tx1"/>
            </a:solidFill>
          </a:endParaRPr>
        </a:p>
      </dgm:t>
    </dgm:pt>
    <dgm:pt modelId="{D6A1E3C8-5715-4F6E-8899-6606684F759B}" type="parTrans" cxnId="{A308411D-6BBB-4796-9981-8BAC571B114F}">
      <dgm:prSet/>
      <dgm:spPr/>
      <dgm:t>
        <a:bodyPr/>
        <a:lstStyle/>
        <a:p>
          <a:endParaRPr lang="en-GB"/>
        </a:p>
      </dgm:t>
    </dgm:pt>
    <dgm:pt modelId="{F909111D-1747-4858-BAA6-E3AB65E24FF5}" type="sibTrans" cxnId="{A308411D-6BBB-4796-9981-8BAC571B114F}">
      <dgm:prSet/>
      <dgm:spPr/>
      <dgm:t>
        <a:bodyPr/>
        <a:lstStyle/>
        <a:p>
          <a:endParaRPr lang="en-GB"/>
        </a:p>
      </dgm:t>
    </dgm:pt>
    <dgm:pt modelId="{C59E6DE7-0E6F-4420-9A34-25AF8F494AC2}" type="pres">
      <dgm:prSet presAssocID="{B8FCD215-A5F1-4F49-A610-0BC60491BE49}" presName="linear" presStyleCnt="0">
        <dgm:presLayoutVars>
          <dgm:animLvl val="lvl"/>
          <dgm:resizeHandles val="exact"/>
        </dgm:presLayoutVars>
      </dgm:prSet>
      <dgm:spPr/>
      <dgm:t>
        <a:bodyPr/>
        <a:lstStyle/>
        <a:p>
          <a:endParaRPr lang="en-GB"/>
        </a:p>
      </dgm:t>
    </dgm:pt>
    <dgm:pt modelId="{62E9467C-C015-431B-82AE-990E807C425C}" type="pres">
      <dgm:prSet presAssocID="{B444B390-4284-4CC5-96F8-0C151925B066}" presName="parentText" presStyleLbl="node1" presStyleIdx="0" presStyleCnt="2">
        <dgm:presLayoutVars>
          <dgm:chMax val="0"/>
          <dgm:bulletEnabled val="1"/>
        </dgm:presLayoutVars>
      </dgm:prSet>
      <dgm:spPr/>
      <dgm:t>
        <a:bodyPr/>
        <a:lstStyle/>
        <a:p>
          <a:endParaRPr lang="en-GB"/>
        </a:p>
      </dgm:t>
    </dgm:pt>
    <dgm:pt modelId="{20F99ADB-6943-4A33-9207-457951CEF420}" type="pres">
      <dgm:prSet presAssocID="{A8B42A3F-19BD-447E-9DDF-F40C82CF8F1A}" presName="spacer" presStyleCnt="0"/>
      <dgm:spPr/>
    </dgm:pt>
    <dgm:pt modelId="{281CD36F-B222-463A-9EDE-3E0297DA3ECA}" type="pres">
      <dgm:prSet presAssocID="{C909886C-678F-4725-8B93-A47176BD5DD6}" presName="parentText" presStyleLbl="node1" presStyleIdx="1" presStyleCnt="2">
        <dgm:presLayoutVars>
          <dgm:chMax val="0"/>
          <dgm:bulletEnabled val="1"/>
        </dgm:presLayoutVars>
      </dgm:prSet>
      <dgm:spPr/>
      <dgm:t>
        <a:bodyPr/>
        <a:lstStyle/>
        <a:p>
          <a:endParaRPr lang="en-GB"/>
        </a:p>
      </dgm:t>
    </dgm:pt>
  </dgm:ptLst>
  <dgm:cxnLst>
    <dgm:cxn modelId="{5EB61E6D-B0D7-49EA-8462-D5B84569C4A6}" type="presOf" srcId="{B444B390-4284-4CC5-96F8-0C151925B066}" destId="{62E9467C-C015-431B-82AE-990E807C425C}" srcOrd="0" destOrd="0" presId="urn:microsoft.com/office/officeart/2005/8/layout/vList2"/>
    <dgm:cxn modelId="{AA7B3561-F4A0-4A46-8E16-674DA1A81127}" type="presOf" srcId="{B8FCD215-A5F1-4F49-A610-0BC60491BE49}" destId="{C59E6DE7-0E6F-4420-9A34-25AF8F494AC2}" srcOrd="0" destOrd="0" presId="urn:microsoft.com/office/officeart/2005/8/layout/vList2"/>
    <dgm:cxn modelId="{A71CEF47-553E-40BB-857F-8B6E083A0D4A}" type="presOf" srcId="{C909886C-678F-4725-8B93-A47176BD5DD6}" destId="{281CD36F-B222-463A-9EDE-3E0297DA3ECA}" srcOrd="0" destOrd="0" presId="urn:microsoft.com/office/officeart/2005/8/layout/vList2"/>
    <dgm:cxn modelId="{8C1AD106-AE8F-41EE-85E0-51C6E2559E59}" srcId="{B8FCD215-A5F1-4F49-A610-0BC60491BE49}" destId="{B444B390-4284-4CC5-96F8-0C151925B066}" srcOrd="0" destOrd="0" parTransId="{BA1F8621-77E4-4CFB-9B3E-6EBB515B0158}" sibTransId="{A8B42A3F-19BD-447E-9DDF-F40C82CF8F1A}"/>
    <dgm:cxn modelId="{A308411D-6BBB-4796-9981-8BAC571B114F}" srcId="{B8FCD215-A5F1-4F49-A610-0BC60491BE49}" destId="{C909886C-678F-4725-8B93-A47176BD5DD6}" srcOrd="1" destOrd="0" parTransId="{D6A1E3C8-5715-4F6E-8899-6606684F759B}" sibTransId="{F909111D-1747-4858-BAA6-E3AB65E24FF5}"/>
    <dgm:cxn modelId="{BB39D2CD-6C5D-458E-9B41-AB6227DDEC45}" type="presParOf" srcId="{C59E6DE7-0E6F-4420-9A34-25AF8F494AC2}" destId="{62E9467C-C015-431B-82AE-990E807C425C}" srcOrd="0" destOrd="0" presId="urn:microsoft.com/office/officeart/2005/8/layout/vList2"/>
    <dgm:cxn modelId="{29C5EFE6-F6D5-42C2-8DE7-6F5DFC338BC7}" type="presParOf" srcId="{C59E6DE7-0E6F-4420-9A34-25AF8F494AC2}" destId="{20F99ADB-6943-4A33-9207-457951CEF420}" srcOrd="1" destOrd="0" presId="urn:microsoft.com/office/officeart/2005/8/layout/vList2"/>
    <dgm:cxn modelId="{EDB85D3D-976A-413A-BA76-916E6DDFF111}" type="presParOf" srcId="{C59E6DE7-0E6F-4420-9A34-25AF8F494AC2}" destId="{281CD36F-B222-463A-9EDE-3E0297DA3EC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E36549D-448D-4FD6-9597-FCF2970C3618}"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GB"/>
        </a:p>
      </dgm:t>
    </dgm:pt>
    <dgm:pt modelId="{CC175C57-DCDE-46AF-B9A4-D3B7DFC79789}">
      <dgm:prSet/>
      <dgm:spPr>
        <a:ln>
          <a:solidFill>
            <a:srgbClr val="0AA745"/>
          </a:solidFill>
        </a:ln>
      </dgm:spPr>
      <dgm:t>
        <a:bodyPr/>
        <a:lstStyle/>
        <a:p>
          <a:pPr rtl="0"/>
          <a:r>
            <a:rPr lang="en-GB" dirty="0" smtClean="0">
              <a:solidFill>
                <a:schemeClr val="tx1"/>
              </a:solidFill>
            </a:rPr>
            <a:t>The FRSSE will be withdrawn within 12 months!</a:t>
          </a:r>
          <a:endParaRPr lang="en-GB" dirty="0">
            <a:solidFill>
              <a:schemeClr val="tx1"/>
            </a:solidFill>
          </a:endParaRPr>
        </a:p>
      </dgm:t>
    </dgm:pt>
    <dgm:pt modelId="{D98C31A0-1DB8-45D7-A74A-0754908B6371}" type="parTrans" cxnId="{54429D77-F587-4FA8-A57F-51A027B7A5B0}">
      <dgm:prSet/>
      <dgm:spPr/>
      <dgm:t>
        <a:bodyPr/>
        <a:lstStyle/>
        <a:p>
          <a:endParaRPr lang="en-GB"/>
        </a:p>
      </dgm:t>
    </dgm:pt>
    <dgm:pt modelId="{C9EDAF24-39B0-4D88-8CCF-585CA753F034}" type="sibTrans" cxnId="{54429D77-F587-4FA8-A57F-51A027B7A5B0}">
      <dgm:prSet/>
      <dgm:spPr/>
      <dgm:t>
        <a:bodyPr/>
        <a:lstStyle/>
        <a:p>
          <a:endParaRPr lang="en-GB"/>
        </a:p>
      </dgm:t>
    </dgm:pt>
    <dgm:pt modelId="{6D49613B-97DB-4D6F-9CAF-918796E96B4B}">
      <dgm:prSet/>
      <dgm:spPr>
        <a:ln>
          <a:solidFill>
            <a:srgbClr val="00AB4E"/>
          </a:solidFill>
        </a:ln>
      </dgm:spPr>
      <dgm:t>
        <a:bodyPr/>
        <a:lstStyle/>
        <a:p>
          <a:pPr rtl="0"/>
          <a:r>
            <a:rPr lang="en-GB" dirty="0" smtClean="0">
              <a:solidFill>
                <a:schemeClr val="tx1"/>
              </a:solidFill>
            </a:rPr>
            <a:t>Consultation had indicated that the SORP should reflect both the FRSSE and FRS 102</a:t>
          </a:r>
          <a:endParaRPr lang="en-GB" dirty="0">
            <a:solidFill>
              <a:schemeClr val="tx1"/>
            </a:solidFill>
          </a:endParaRPr>
        </a:p>
      </dgm:t>
    </dgm:pt>
    <dgm:pt modelId="{C074164F-B76F-47E5-B747-F9A7B76B6E17}" type="parTrans" cxnId="{32223C9D-A6EE-42F3-B4F6-B4D6C70F5F1C}">
      <dgm:prSet/>
      <dgm:spPr/>
      <dgm:t>
        <a:bodyPr/>
        <a:lstStyle/>
        <a:p>
          <a:endParaRPr lang="en-GB"/>
        </a:p>
      </dgm:t>
    </dgm:pt>
    <dgm:pt modelId="{8E855CCD-39BC-4F07-B370-128B386014B2}" type="sibTrans" cxnId="{32223C9D-A6EE-42F3-B4F6-B4D6C70F5F1C}">
      <dgm:prSet/>
      <dgm:spPr/>
      <dgm:t>
        <a:bodyPr/>
        <a:lstStyle/>
        <a:p>
          <a:endParaRPr lang="en-GB"/>
        </a:p>
      </dgm:t>
    </dgm:pt>
    <dgm:pt modelId="{77E53DC5-D593-4CCC-9278-F85F29D802E9}">
      <dgm:prSet/>
      <dgm:spPr>
        <a:ln>
          <a:solidFill>
            <a:srgbClr val="0AA745"/>
          </a:solidFill>
        </a:ln>
      </dgm:spPr>
      <dgm:t>
        <a:bodyPr/>
        <a:lstStyle/>
        <a:p>
          <a:pPr rtl="0"/>
          <a:r>
            <a:rPr lang="en-GB" dirty="0" smtClean="0">
              <a:solidFill>
                <a:schemeClr val="tx1"/>
              </a:solidFill>
            </a:rPr>
            <a:t>Although nearly every charity is qualified to use the FRSSE only an estimated 38% had previously cited it in their accounts. </a:t>
          </a:r>
          <a:endParaRPr lang="en-GB" dirty="0">
            <a:solidFill>
              <a:schemeClr val="tx1"/>
            </a:solidFill>
          </a:endParaRPr>
        </a:p>
      </dgm:t>
    </dgm:pt>
    <dgm:pt modelId="{9B4F2AAA-F560-48DC-8D40-6684AF1560FD}" type="parTrans" cxnId="{B0860641-3F6A-4D9C-8D13-25F2A56F0D52}">
      <dgm:prSet/>
      <dgm:spPr/>
      <dgm:t>
        <a:bodyPr/>
        <a:lstStyle/>
        <a:p>
          <a:endParaRPr lang="en-GB"/>
        </a:p>
      </dgm:t>
    </dgm:pt>
    <dgm:pt modelId="{BA299A5F-E192-4E67-A000-90B201065087}" type="sibTrans" cxnId="{B0860641-3F6A-4D9C-8D13-25F2A56F0D52}">
      <dgm:prSet/>
      <dgm:spPr/>
      <dgm:t>
        <a:bodyPr/>
        <a:lstStyle/>
        <a:p>
          <a:endParaRPr lang="en-GB"/>
        </a:p>
      </dgm:t>
    </dgm:pt>
    <dgm:pt modelId="{9EF293DF-7B10-4684-AFBD-34F2A67A3412}">
      <dgm:prSet/>
      <dgm:spPr>
        <a:ln>
          <a:solidFill>
            <a:srgbClr val="00AB4E"/>
          </a:solidFill>
        </a:ln>
      </dgm:spPr>
      <dgm:t>
        <a:bodyPr/>
        <a:lstStyle/>
        <a:p>
          <a:pPr rtl="0"/>
          <a:r>
            <a:rPr lang="en-GB" dirty="0" smtClean="0">
              <a:solidFill>
                <a:schemeClr val="tx1"/>
              </a:solidFill>
            </a:rPr>
            <a:t>The FRS 102 based SORP unaffected by changes anticipated to the FRSSE in the next year or two   </a:t>
          </a:r>
          <a:endParaRPr lang="en-GB" dirty="0">
            <a:solidFill>
              <a:schemeClr val="tx1"/>
            </a:solidFill>
          </a:endParaRPr>
        </a:p>
      </dgm:t>
    </dgm:pt>
    <dgm:pt modelId="{30E075F2-F391-465C-B426-D19F06ECC4ED}" type="parTrans" cxnId="{981A1576-2E7E-4238-88C5-96F6F8B6C7EE}">
      <dgm:prSet/>
      <dgm:spPr/>
      <dgm:t>
        <a:bodyPr/>
        <a:lstStyle/>
        <a:p>
          <a:endParaRPr lang="en-GB"/>
        </a:p>
      </dgm:t>
    </dgm:pt>
    <dgm:pt modelId="{2C7A5110-57E0-4EB8-948A-282A7128F6E2}" type="sibTrans" cxnId="{981A1576-2E7E-4238-88C5-96F6F8B6C7EE}">
      <dgm:prSet/>
      <dgm:spPr/>
      <dgm:t>
        <a:bodyPr/>
        <a:lstStyle/>
        <a:p>
          <a:endParaRPr lang="en-GB"/>
        </a:p>
      </dgm:t>
    </dgm:pt>
    <dgm:pt modelId="{C5653FC4-6C87-4AFB-9E1D-035692A5311F}" type="pres">
      <dgm:prSet presAssocID="{6E36549D-448D-4FD6-9597-FCF2970C3618}" presName="linear" presStyleCnt="0">
        <dgm:presLayoutVars>
          <dgm:animLvl val="lvl"/>
          <dgm:resizeHandles val="exact"/>
        </dgm:presLayoutVars>
      </dgm:prSet>
      <dgm:spPr/>
      <dgm:t>
        <a:bodyPr/>
        <a:lstStyle/>
        <a:p>
          <a:endParaRPr lang="en-GB"/>
        </a:p>
      </dgm:t>
    </dgm:pt>
    <dgm:pt modelId="{6632D99E-626E-448F-A7CE-E50EB3E1A716}" type="pres">
      <dgm:prSet presAssocID="{CC175C57-DCDE-46AF-B9A4-D3B7DFC79789}" presName="parentText" presStyleLbl="node1" presStyleIdx="0" presStyleCnt="4">
        <dgm:presLayoutVars>
          <dgm:chMax val="0"/>
          <dgm:bulletEnabled val="1"/>
        </dgm:presLayoutVars>
      </dgm:prSet>
      <dgm:spPr/>
      <dgm:t>
        <a:bodyPr/>
        <a:lstStyle/>
        <a:p>
          <a:endParaRPr lang="en-GB"/>
        </a:p>
      </dgm:t>
    </dgm:pt>
    <dgm:pt modelId="{7AA6CC31-8CBA-43AE-B34B-E3599E810ACD}" type="pres">
      <dgm:prSet presAssocID="{C9EDAF24-39B0-4D88-8CCF-585CA753F034}" presName="spacer" presStyleCnt="0"/>
      <dgm:spPr/>
    </dgm:pt>
    <dgm:pt modelId="{FDE47487-744B-46AC-B11A-0CF0B1036EED}" type="pres">
      <dgm:prSet presAssocID="{6D49613B-97DB-4D6F-9CAF-918796E96B4B}" presName="parentText" presStyleLbl="node1" presStyleIdx="1" presStyleCnt="4">
        <dgm:presLayoutVars>
          <dgm:chMax val="0"/>
          <dgm:bulletEnabled val="1"/>
        </dgm:presLayoutVars>
      </dgm:prSet>
      <dgm:spPr/>
      <dgm:t>
        <a:bodyPr/>
        <a:lstStyle/>
        <a:p>
          <a:endParaRPr lang="en-GB"/>
        </a:p>
      </dgm:t>
    </dgm:pt>
    <dgm:pt modelId="{D3149A13-12B7-4997-8B2D-6B9CE1B67037}" type="pres">
      <dgm:prSet presAssocID="{8E855CCD-39BC-4F07-B370-128B386014B2}" presName="spacer" presStyleCnt="0"/>
      <dgm:spPr/>
    </dgm:pt>
    <dgm:pt modelId="{B45B920F-AEDF-4549-9270-1A211124DBC2}" type="pres">
      <dgm:prSet presAssocID="{77E53DC5-D593-4CCC-9278-F85F29D802E9}" presName="parentText" presStyleLbl="node1" presStyleIdx="2" presStyleCnt="4">
        <dgm:presLayoutVars>
          <dgm:chMax val="0"/>
          <dgm:bulletEnabled val="1"/>
        </dgm:presLayoutVars>
      </dgm:prSet>
      <dgm:spPr/>
      <dgm:t>
        <a:bodyPr/>
        <a:lstStyle/>
        <a:p>
          <a:endParaRPr lang="en-GB"/>
        </a:p>
      </dgm:t>
    </dgm:pt>
    <dgm:pt modelId="{CB1C610D-0917-4E2D-A993-6B56DEAD333B}" type="pres">
      <dgm:prSet presAssocID="{BA299A5F-E192-4E67-A000-90B201065087}" presName="spacer" presStyleCnt="0"/>
      <dgm:spPr/>
    </dgm:pt>
    <dgm:pt modelId="{53EA7BFB-13E7-4288-B161-553EC6E540BC}" type="pres">
      <dgm:prSet presAssocID="{9EF293DF-7B10-4684-AFBD-34F2A67A3412}" presName="parentText" presStyleLbl="node1" presStyleIdx="3" presStyleCnt="4">
        <dgm:presLayoutVars>
          <dgm:chMax val="0"/>
          <dgm:bulletEnabled val="1"/>
        </dgm:presLayoutVars>
      </dgm:prSet>
      <dgm:spPr/>
      <dgm:t>
        <a:bodyPr/>
        <a:lstStyle/>
        <a:p>
          <a:endParaRPr lang="en-GB"/>
        </a:p>
      </dgm:t>
    </dgm:pt>
  </dgm:ptLst>
  <dgm:cxnLst>
    <dgm:cxn modelId="{4CEF47E3-C306-41BD-87B9-113150BD4540}" type="presOf" srcId="{6D49613B-97DB-4D6F-9CAF-918796E96B4B}" destId="{FDE47487-744B-46AC-B11A-0CF0B1036EED}" srcOrd="0" destOrd="0" presId="urn:microsoft.com/office/officeart/2005/8/layout/vList2"/>
    <dgm:cxn modelId="{CD9BFDAE-6C3D-4B13-A050-FC808E6DBD7E}" type="presOf" srcId="{CC175C57-DCDE-46AF-B9A4-D3B7DFC79789}" destId="{6632D99E-626E-448F-A7CE-E50EB3E1A716}" srcOrd="0" destOrd="0" presId="urn:microsoft.com/office/officeart/2005/8/layout/vList2"/>
    <dgm:cxn modelId="{32223C9D-A6EE-42F3-B4F6-B4D6C70F5F1C}" srcId="{6E36549D-448D-4FD6-9597-FCF2970C3618}" destId="{6D49613B-97DB-4D6F-9CAF-918796E96B4B}" srcOrd="1" destOrd="0" parTransId="{C074164F-B76F-47E5-B747-F9A7B76B6E17}" sibTransId="{8E855CCD-39BC-4F07-B370-128B386014B2}"/>
    <dgm:cxn modelId="{C59AF1BA-957A-4B23-9BAE-78FBED4568C2}" type="presOf" srcId="{6E36549D-448D-4FD6-9597-FCF2970C3618}" destId="{C5653FC4-6C87-4AFB-9E1D-035692A5311F}" srcOrd="0" destOrd="0" presId="urn:microsoft.com/office/officeart/2005/8/layout/vList2"/>
    <dgm:cxn modelId="{8A683D48-8CEB-4755-8583-9924554C5BA3}" type="presOf" srcId="{9EF293DF-7B10-4684-AFBD-34F2A67A3412}" destId="{53EA7BFB-13E7-4288-B161-553EC6E540BC}" srcOrd="0" destOrd="0" presId="urn:microsoft.com/office/officeart/2005/8/layout/vList2"/>
    <dgm:cxn modelId="{891B3B44-AF3D-45C5-AF44-7D3934264C87}" type="presOf" srcId="{77E53DC5-D593-4CCC-9278-F85F29D802E9}" destId="{B45B920F-AEDF-4549-9270-1A211124DBC2}" srcOrd="0" destOrd="0" presId="urn:microsoft.com/office/officeart/2005/8/layout/vList2"/>
    <dgm:cxn modelId="{981A1576-2E7E-4238-88C5-96F6F8B6C7EE}" srcId="{6E36549D-448D-4FD6-9597-FCF2970C3618}" destId="{9EF293DF-7B10-4684-AFBD-34F2A67A3412}" srcOrd="3" destOrd="0" parTransId="{30E075F2-F391-465C-B426-D19F06ECC4ED}" sibTransId="{2C7A5110-57E0-4EB8-948A-282A7128F6E2}"/>
    <dgm:cxn modelId="{B0860641-3F6A-4D9C-8D13-25F2A56F0D52}" srcId="{6E36549D-448D-4FD6-9597-FCF2970C3618}" destId="{77E53DC5-D593-4CCC-9278-F85F29D802E9}" srcOrd="2" destOrd="0" parTransId="{9B4F2AAA-F560-48DC-8D40-6684AF1560FD}" sibTransId="{BA299A5F-E192-4E67-A000-90B201065087}"/>
    <dgm:cxn modelId="{54429D77-F587-4FA8-A57F-51A027B7A5B0}" srcId="{6E36549D-448D-4FD6-9597-FCF2970C3618}" destId="{CC175C57-DCDE-46AF-B9A4-D3B7DFC79789}" srcOrd="0" destOrd="0" parTransId="{D98C31A0-1DB8-45D7-A74A-0754908B6371}" sibTransId="{C9EDAF24-39B0-4D88-8CCF-585CA753F034}"/>
    <dgm:cxn modelId="{C66B0833-8EBE-40C0-A61F-D8FAC1E8F6ED}" type="presParOf" srcId="{C5653FC4-6C87-4AFB-9E1D-035692A5311F}" destId="{6632D99E-626E-448F-A7CE-E50EB3E1A716}" srcOrd="0" destOrd="0" presId="urn:microsoft.com/office/officeart/2005/8/layout/vList2"/>
    <dgm:cxn modelId="{4FE31844-355E-41DA-A6B9-11103D673085}" type="presParOf" srcId="{C5653FC4-6C87-4AFB-9E1D-035692A5311F}" destId="{7AA6CC31-8CBA-43AE-B34B-E3599E810ACD}" srcOrd="1" destOrd="0" presId="urn:microsoft.com/office/officeart/2005/8/layout/vList2"/>
    <dgm:cxn modelId="{2CBB636D-749E-4009-AF0C-FA1FCF14B77A}" type="presParOf" srcId="{C5653FC4-6C87-4AFB-9E1D-035692A5311F}" destId="{FDE47487-744B-46AC-B11A-0CF0B1036EED}" srcOrd="2" destOrd="0" presId="urn:microsoft.com/office/officeart/2005/8/layout/vList2"/>
    <dgm:cxn modelId="{E4A1351C-374D-4896-B6A9-FDAF207A408F}" type="presParOf" srcId="{C5653FC4-6C87-4AFB-9E1D-035692A5311F}" destId="{D3149A13-12B7-4997-8B2D-6B9CE1B67037}" srcOrd="3" destOrd="0" presId="urn:microsoft.com/office/officeart/2005/8/layout/vList2"/>
    <dgm:cxn modelId="{9AFC480D-66D6-4F05-B6C4-B265AC7B67CF}" type="presParOf" srcId="{C5653FC4-6C87-4AFB-9E1D-035692A5311F}" destId="{B45B920F-AEDF-4549-9270-1A211124DBC2}" srcOrd="4" destOrd="0" presId="urn:microsoft.com/office/officeart/2005/8/layout/vList2"/>
    <dgm:cxn modelId="{3C5CF5AF-78F5-483A-AA81-FEAF44891FC4}" type="presParOf" srcId="{C5653FC4-6C87-4AFB-9E1D-035692A5311F}" destId="{CB1C610D-0917-4E2D-A993-6B56DEAD333B}" srcOrd="5" destOrd="0" presId="urn:microsoft.com/office/officeart/2005/8/layout/vList2"/>
    <dgm:cxn modelId="{A446FD06-99AC-41BB-88B5-3579152A640B}" type="presParOf" srcId="{C5653FC4-6C87-4AFB-9E1D-035692A5311F}" destId="{53EA7BFB-13E7-4288-B161-553EC6E540B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97FAEF6-D99B-4475-A900-C32DFD786320}"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GB"/>
        </a:p>
      </dgm:t>
    </dgm:pt>
    <dgm:pt modelId="{62B9E72C-83E0-4999-8963-0A03EB662D60}">
      <dgm:prSet custT="1"/>
      <dgm:spPr>
        <a:ln>
          <a:solidFill>
            <a:srgbClr val="0AA745"/>
          </a:solidFill>
        </a:ln>
      </dgm:spPr>
      <dgm:t>
        <a:bodyPr/>
        <a:lstStyle/>
        <a:p>
          <a:pPr rtl="0"/>
          <a:r>
            <a:rPr lang="en-GB" sz="2400" dirty="0" smtClean="0">
              <a:solidFill>
                <a:schemeClr val="tx1"/>
              </a:solidFill>
            </a:rPr>
            <a:t>Follow the FRSSE for the issues it addresses</a:t>
          </a:r>
          <a:endParaRPr lang="en-GB" sz="2400" dirty="0">
            <a:solidFill>
              <a:schemeClr val="tx1"/>
            </a:solidFill>
          </a:endParaRPr>
        </a:p>
      </dgm:t>
    </dgm:pt>
    <dgm:pt modelId="{672FC225-CDE5-44EA-9116-BF9778BF28EC}" type="parTrans" cxnId="{E88CC5D4-CD2B-4DF2-8086-FB2DC8381DBD}">
      <dgm:prSet/>
      <dgm:spPr/>
      <dgm:t>
        <a:bodyPr/>
        <a:lstStyle/>
        <a:p>
          <a:endParaRPr lang="en-GB"/>
        </a:p>
      </dgm:t>
    </dgm:pt>
    <dgm:pt modelId="{60F5BAF6-3DC4-4A85-B4E7-D5033A9651A1}" type="sibTrans" cxnId="{E88CC5D4-CD2B-4DF2-8086-FB2DC8381DBD}">
      <dgm:prSet/>
      <dgm:spPr/>
      <dgm:t>
        <a:bodyPr/>
        <a:lstStyle/>
        <a:p>
          <a:endParaRPr lang="en-GB"/>
        </a:p>
      </dgm:t>
    </dgm:pt>
    <dgm:pt modelId="{A444ACC3-59C6-43C0-AAA2-C042B071E70C}">
      <dgm:prSet custT="1"/>
      <dgm:spPr>
        <a:ln>
          <a:solidFill>
            <a:srgbClr val="00AB4E"/>
          </a:solidFill>
        </a:ln>
      </dgm:spPr>
      <dgm:t>
        <a:bodyPr/>
        <a:lstStyle/>
        <a:p>
          <a:pPr rtl="0"/>
          <a:r>
            <a:rPr lang="en-GB" sz="2400" dirty="0" smtClean="0">
              <a:solidFill>
                <a:schemeClr val="tx1"/>
              </a:solidFill>
            </a:rPr>
            <a:t>If FRSSE is silent, use existing accounting policies provide they meet accepted practice (old GAAP)</a:t>
          </a:r>
          <a:endParaRPr lang="en-GB" sz="2400" dirty="0">
            <a:solidFill>
              <a:schemeClr val="tx1"/>
            </a:solidFill>
          </a:endParaRPr>
        </a:p>
      </dgm:t>
    </dgm:pt>
    <dgm:pt modelId="{D09087B0-8BFA-474B-8362-50F120BB636E}" type="parTrans" cxnId="{6E01732B-F904-44B5-96C4-E68E08098500}">
      <dgm:prSet/>
      <dgm:spPr/>
      <dgm:t>
        <a:bodyPr/>
        <a:lstStyle/>
        <a:p>
          <a:endParaRPr lang="en-GB"/>
        </a:p>
      </dgm:t>
    </dgm:pt>
    <dgm:pt modelId="{C7EA454D-5ED6-48D4-A9EE-32B3A1C6477A}" type="sibTrans" cxnId="{6E01732B-F904-44B5-96C4-E68E08098500}">
      <dgm:prSet/>
      <dgm:spPr/>
      <dgm:t>
        <a:bodyPr/>
        <a:lstStyle/>
        <a:p>
          <a:endParaRPr lang="en-GB"/>
        </a:p>
      </dgm:t>
    </dgm:pt>
    <dgm:pt modelId="{412A9FB2-26D3-4C93-B6FA-1A66A629F59D}">
      <dgm:prSet custT="1"/>
      <dgm:spPr>
        <a:ln>
          <a:solidFill>
            <a:srgbClr val="0AA745"/>
          </a:solidFill>
        </a:ln>
      </dgm:spPr>
      <dgm:t>
        <a:bodyPr/>
        <a:lstStyle/>
        <a:p>
          <a:pPr rtl="0"/>
          <a:r>
            <a:rPr lang="en-GB" sz="2400" dirty="0" smtClean="0">
              <a:solidFill>
                <a:schemeClr val="tx1"/>
              </a:solidFill>
            </a:rPr>
            <a:t>For new transactions have regard to current practice </a:t>
          </a:r>
        </a:p>
        <a:p>
          <a:pPr rtl="0"/>
          <a:r>
            <a:rPr lang="en-GB" sz="2400" dirty="0" smtClean="0">
              <a:solidFill>
                <a:schemeClr val="tx1"/>
              </a:solidFill>
            </a:rPr>
            <a:t>(FRS 102)</a:t>
          </a:r>
          <a:endParaRPr lang="en-GB" sz="2400" dirty="0">
            <a:solidFill>
              <a:schemeClr val="tx1"/>
            </a:solidFill>
          </a:endParaRPr>
        </a:p>
      </dgm:t>
    </dgm:pt>
    <dgm:pt modelId="{4970B76D-13EB-4BC4-8E3A-7850860F32B9}" type="parTrans" cxnId="{B75EC830-47FF-4597-BD03-B0761BF07159}">
      <dgm:prSet/>
      <dgm:spPr/>
      <dgm:t>
        <a:bodyPr/>
        <a:lstStyle/>
        <a:p>
          <a:endParaRPr lang="en-GB"/>
        </a:p>
      </dgm:t>
    </dgm:pt>
    <dgm:pt modelId="{67071A12-ADB6-44F9-98A1-08D917C3DE9C}" type="sibTrans" cxnId="{B75EC830-47FF-4597-BD03-B0761BF07159}">
      <dgm:prSet/>
      <dgm:spPr/>
      <dgm:t>
        <a:bodyPr/>
        <a:lstStyle/>
        <a:p>
          <a:endParaRPr lang="en-GB"/>
        </a:p>
      </dgm:t>
    </dgm:pt>
    <dgm:pt modelId="{F9D4C8BC-11D8-4EA2-A827-A9B6709BC6AB}">
      <dgm:prSet custT="1"/>
      <dgm:spPr>
        <a:ln>
          <a:solidFill>
            <a:srgbClr val="0AA745"/>
          </a:solidFill>
        </a:ln>
      </dgm:spPr>
      <dgm:t>
        <a:bodyPr/>
        <a:lstStyle/>
        <a:p>
          <a:pPr rtl="0"/>
          <a:r>
            <a:rPr lang="en-GB" sz="2400" dirty="0" smtClean="0">
              <a:solidFill>
                <a:schemeClr val="tx1"/>
              </a:solidFill>
            </a:rPr>
            <a:t>Therefore was not really a stand alone standard….old GAAP!</a:t>
          </a:r>
          <a:endParaRPr lang="en-GB" sz="2400" dirty="0">
            <a:solidFill>
              <a:schemeClr val="tx1"/>
            </a:solidFill>
          </a:endParaRPr>
        </a:p>
      </dgm:t>
    </dgm:pt>
    <dgm:pt modelId="{24914964-2439-47DC-99FD-2274300F364B}" type="parTrans" cxnId="{615CC7F9-33D0-4CEA-BA59-3FA5E86EB762}">
      <dgm:prSet/>
      <dgm:spPr/>
      <dgm:t>
        <a:bodyPr/>
        <a:lstStyle/>
        <a:p>
          <a:endParaRPr lang="en-GB"/>
        </a:p>
      </dgm:t>
    </dgm:pt>
    <dgm:pt modelId="{B743B759-2E49-422A-813C-911C20D8F342}" type="sibTrans" cxnId="{615CC7F9-33D0-4CEA-BA59-3FA5E86EB762}">
      <dgm:prSet/>
      <dgm:spPr/>
      <dgm:t>
        <a:bodyPr/>
        <a:lstStyle/>
        <a:p>
          <a:endParaRPr lang="en-GB"/>
        </a:p>
      </dgm:t>
    </dgm:pt>
    <dgm:pt modelId="{C8A3594F-3BEA-47BC-A54B-4602A08E339C}">
      <dgm:prSet custT="1"/>
      <dgm:spPr>
        <a:ln>
          <a:solidFill>
            <a:srgbClr val="00AB4E"/>
          </a:solidFill>
        </a:ln>
      </dgm:spPr>
      <dgm:t>
        <a:bodyPr/>
        <a:lstStyle/>
        <a:p>
          <a:pPr rtl="0"/>
          <a:r>
            <a:rPr lang="en-GB" sz="2400" dirty="0" smtClean="0">
              <a:solidFill>
                <a:schemeClr val="tx1"/>
              </a:solidFill>
            </a:rPr>
            <a:t>The FRSSE SORP will require current practice (FRS 102) for sector specific issues</a:t>
          </a:r>
          <a:endParaRPr lang="en-GB" sz="2400" dirty="0">
            <a:solidFill>
              <a:schemeClr val="tx1"/>
            </a:solidFill>
          </a:endParaRPr>
        </a:p>
      </dgm:t>
    </dgm:pt>
    <dgm:pt modelId="{5728D37A-125D-471F-9906-6ED8026A2369}" type="parTrans" cxnId="{549462A3-ECA2-4C9F-871C-61229E6D21DF}">
      <dgm:prSet/>
      <dgm:spPr/>
      <dgm:t>
        <a:bodyPr/>
        <a:lstStyle/>
        <a:p>
          <a:endParaRPr lang="en-GB"/>
        </a:p>
      </dgm:t>
    </dgm:pt>
    <dgm:pt modelId="{BCC15E59-5C1D-4224-9365-805E0053C337}" type="sibTrans" cxnId="{549462A3-ECA2-4C9F-871C-61229E6D21DF}">
      <dgm:prSet/>
      <dgm:spPr/>
      <dgm:t>
        <a:bodyPr/>
        <a:lstStyle/>
        <a:p>
          <a:endParaRPr lang="en-GB"/>
        </a:p>
      </dgm:t>
    </dgm:pt>
    <dgm:pt modelId="{9BF4860E-246F-4F3D-B876-B58CF29A9332}" type="pres">
      <dgm:prSet presAssocID="{297FAEF6-D99B-4475-A900-C32DFD786320}" presName="linear" presStyleCnt="0">
        <dgm:presLayoutVars>
          <dgm:animLvl val="lvl"/>
          <dgm:resizeHandles val="exact"/>
        </dgm:presLayoutVars>
      </dgm:prSet>
      <dgm:spPr/>
      <dgm:t>
        <a:bodyPr/>
        <a:lstStyle/>
        <a:p>
          <a:endParaRPr lang="en-GB"/>
        </a:p>
      </dgm:t>
    </dgm:pt>
    <dgm:pt modelId="{BEF9BC64-570A-48BF-8B6E-EB12337E3072}" type="pres">
      <dgm:prSet presAssocID="{62B9E72C-83E0-4999-8963-0A03EB662D60}" presName="parentText" presStyleLbl="node1" presStyleIdx="0" presStyleCnt="5">
        <dgm:presLayoutVars>
          <dgm:chMax val="0"/>
          <dgm:bulletEnabled val="1"/>
        </dgm:presLayoutVars>
      </dgm:prSet>
      <dgm:spPr/>
      <dgm:t>
        <a:bodyPr/>
        <a:lstStyle/>
        <a:p>
          <a:endParaRPr lang="en-GB"/>
        </a:p>
      </dgm:t>
    </dgm:pt>
    <dgm:pt modelId="{D39D798B-38CC-4E97-87CA-5093E3A20860}" type="pres">
      <dgm:prSet presAssocID="{60F5BAF6-3DC4-4A85-B4E7-D5033A9651A1}" presName="spacer" presStyleCnt="0"/>
      <dgm:spPr/>
    </dgm:pt>
    <dgm:pt modelId="{0A77D1AE-B351-45A9-8EEE-C4E96149120E}" type="pres">
      <dgm:prSet presAssocID="{A444ACC3-59C6-43C0-AAA2-C042B071E70C}" presName="parentText" presStyleLbl="node1" presStyleIdx="1" presStyleCnt="5">
        <dgm:presLayoutVars>
          <dgm:chMax val="0"/>
          <dgm:bulletEnabled val="1"/>
        </dgm:presLayoutVars>
      </dgm:prSet>
      <dgm:spPr/>
      <dgm:t>
        <a:bodyPr/>
        <a:lstStyle/>
        <a:p>
          <a:endParaRPr lang="en-GB"/>
        </a:p>
      </dgm:t>
    </dgm:pt>
    <dgm:pt modelId="{A2DF0681-C7D9-43D5-9633-9993883C5A06}" type="pres">
      <dgm:prSet presAssocID="{C7EA454D-5ED6-48D4-A9EE-32B3A1C6477A}" presName="spacer" presStyleCnt="0"/>
      <dgm:spPr/>
    </dgm:pt>
    <dgm:pt modelId="{290D5E05-303B-4932-9CEF-5AE72A34FF6E}" type="pres">
      <dgm:prSet presAssocID="{412A9FB2-26D3-4C93-B6FA-1A66A629F59D}" presName="parentText" presStyleLbl="node1" presStyleIdx="2" presStyleCnt="5">
        <dgm:presLayoutVars>
          <dgm:chMax val="0"/>
          <dgm:bulletEnabled val="1"/>
        </dgm:presLayoutVars>
      </dgm:prSet>
      <dgm:spPr/>
      <dgm:t>
        <a:bodyPr/>
        <a:lstStyle/>
        <a:p>
          <a:endParaRPr lang="en-GB"/>
        </a:p>
      </dgm:t>
    </dgm:pt>
    <dgm:pt modelId="{8CFAF9CC-781F-400F-A9D9-914B7BEFAEAD}" type="pres">
      <dgm:prSet presAssocID="{67071A12-ADB6-44F9-98A1-08D917C3DE9C}" presName="spacer" presStyleCnt="0"/>
      <dgm:spPr/>
    </dgm:pt>
    <dgm:pt modelId="{81EA9B23-9C55-4086-8358-6FA2D943F3DC}" type="pres">
      <dgm:prSet presAssocID="{C8A3594F-3BEA-47BC-A54B-4602A08E339C}" presName="parentText" presStyleLbl="node1" presStyleIdx="3" presStyleCnt="5">
        <dgm:presLayoutVars>
          <dgm:chMax val="0"/>
          <dgm:bulletEnabled val="1"/>
        </dgm:presLayoutVars>
      </dgm:prSet>
      <dgm:spPr/>
      <dgm:t>
        <a:bodyPr/>
        <a:lstStyle/>
        <a:p>
          <a:endParaRPr lang="en-GB"/>
        </a:p>
      </dgm:t>
    </dgm:pt>
    <dgm:pt modelId="{346ED65C-9179-4CF9-BFE9-878FD07C9E2E}" type="pres">
      <dgm:prSet presAssocID="{BCC15E59-5C1D-4224-9365-805E0053C337}" presName="spacer" presStyleCnt="0"/>
      <dgm:spPr/>
    </dgm:pt>
    <dgm:pt modelId="{B5B58F63-F8D3-451E-9440-70586B84B31B}" type="pres">
      <dgm:prSet presAssocID="{F9D4C8BC-11D8-4EA2-A827-A9B6709BC6AB}" presName="parentText" presStyleLbl="node1" presStyleIdx="4" presStyleCnt="5" custLinFactNeighborX="-217" custLinFactNeighborY="49318">
        <dgm:presLayoutVars>
          <dgm:chMax val="0"/>
          <dgm:bulletEnabled val="1"/>
        </dgm:presLayoutVars>
      </dgm:prSet>
      <dgm:spPr/>
      <dgm:t>
        <a:bodyPr/>
        <a:lstStyle/>
        <a:p>
          <a:endParaRPr lang="en-GB"/>
        </a:p>
      </dgm:t>
    </dgm:pt>
  </dgm:ptLst>
  <dgm:cxnLst>
    <dgm:cxn modelId="{E88CC5D4-CD2B-4DF2-8086-FB2DC8381DBD}" srcId="{297FAEF6-D99B-4475-A900-C32DFD786320}" destId="{62B9E72C-83E0-4999-8963-0A03EB662D60}" srcOrd="0" destOrd="0" parTransId="{672FC225-CDE5-44EA-9116-BF9778BF28EC}" sibTransId="{60F5BAF6-3DC4-4A85-B4E7-D5033A9651A1}"/>
    <dgm:cxn modelId="{A019C2C0-B457-45D3-9978-8B4B30CDB081}" type="presOf" srcId="{297FAEF6-D99B-4475-A900-C32DFD786320}" destId="{9BF4860E-246F-4F3D-B876-B58CF29A9332}" srcOrd="0" destOrd="0" presId="urn:microsoft.com/office/officeart/2005/8/layout/vList2"/>
    <dgm:cxn modelId="{151588B1-BA99-41D7-96C5-23330972CCC2}" type="presOf" srcId="{F9D4C8BC-11D8-4EA2-A827-A9B6709BC6AB}" destId="{B5B58F63-F8D3-451E-9440-70586B84B31B}" srcOrd="0" destOrd="0" presId="urn:microsoft.com/office/officeart/2005/8/layout/vList2"/>
    <dgm:cxn modelId="{549462A3-ECA2-4C9F-871C-61229E6D21DF}" srcId="{297FAEF6-D99B-4475-A900-C32DFD786320}" destId="{C8A3594F-3BEA-47BC-A54B-4602A08E339C}" srcOrd="3" destOrd="0" parTransId="{5728D37A-125D-471F-9906-6ED8026A2369}" sibTransId="{BCC15E59-5C1D-4224-9365-805E0053C337}"/>
    <dgm:cxn modelId="{81769406-FDDC-466F-B781-D2534AFE6796}" type="presOf" srcId="{C8A3594F-3BEA-47BC-A54B-4602A08E339C}" destId="{81EA9B23-9C55-4086-8358-6FA2D943F3DC}" srcOrd="0" destOrd="0" presId="urn:microsoft.com/office/officeart/2005/8/layout/vList2"/>
    <dgm:cxn modelId="{6E01732B-F904-44B5-96C4-E68E08098500}" srcId="{297FAEF6-D99B-4475-A900-C32DFD786320}" destId="{A444ACC3-59C6-43C0-AAA2-C042B071E70C}" srcOrd="1" destOrd="0" parTransId="{D09087B0-8BFA-474B-8362-50F120BB636E}" sibTransId="{C7EA454D-5ED6-48D4-A9EE-32B3A1C6477A}"/>
    <dgm:cxn modelId="{B75EC830-47FF-4597-BD03-B0761BF07159}" srcId="{297FAEF6-D99B-4475-A900-C32DFD786320}" destId="{412A9FB2-26D3-4C93-B6FA-1A66A629F59D}" srcOrd="2" destOrd="0" parTransId="{4970B76D-13EB-4BC4-8E3A-7850860F32B9}" sibTransId="{67071A12-ADB6-44F9-98A1-08D917C3DE9C}"/>
    <dgm:cxn modelId="{0E716657-D36E-4F2B-A5E1-70086DD436E6}" type="presOf" srcId="{62B9E72C-83E0-4999-8963-0A03EB662D60}" destId="{BEF9BC64-570A-48BF-8B6E-EB12337E3072}" srcOrd="0" destOrd="0" presId="urn:microsoft.com/office/officeart/2005/8/layout/vList2"/>
    <dgm:cxn modelId="{615CC7F9-33D0-4CEA-BA59-3FA5E86EB762}" srcId="{297FAEF6-D99B-4475-A900-C32DFD786320}" destId="{F9D4C8BC-11D8-4EA2-A827-A9B6709BC6AB}" srcOrd="4" destOrd="0" parTransId="{24914964-2439-47DC-99FD-2274300F364B}" sibTransId="{B743B759-2E49-422A-813C-911C20D8F342}"/>
    <dgm:cxn modelId="{355624B6-9549-449C-82FD-DE859A6EE551}" type="presOf" srcId="{A444ACC3-59C6-43C0-AAA2-C042B071E70C}" destId="{0A77D1AE-B351-45A9-8EEE-C4E96149120E}" srcOrd="0" destOrd="0" presId="urn:microsoft.com/office/officeart/2005/8/layout/vList2"/>
    <dgm:cxn modelId="{306C3122-AE0C-4F3C-8D77-507513A7A10D}" type="presOf" srcId="{412A9FB2-26D3-4C93-B6FA-1A66A629F59D}" destId="{290D5E05-303B-4932-9CEF-5AE72A34FF6E}" srcOrd="0" destOrd="0" presId="urn:microsoft.com/office/officeart/2005/8/layout/vList2"/>
    <dgm:cxn modelId="{9BCD7E1F-737D-4DF8-8F58-EF36F759C456}" type="presParOf" srcId="{9BF4860E-246F-4F3D-B876-B58CF29A9332}" destId="{BEF9BC64-570A-48BF-8B6E-EB12337E3072}" srcOrd="0" destOrd="0" presId="urn:microsoft.com/office/officeart/2005/8/layout/vList2"/>
    <dgm:cxn modelId="{4AF55C25-5136-432D-8CDA-D71D95EB79B5}" type="presParOf" srcId="{9BF4860E-246F-4F3D-B876-B58CF29A9332}" destId="{D39D798B-38CC-4E97-87CA-5093E3A20860}" srcOrd="1" destOrd="0" presId="urn:microsoft.com/office/officeart/2005/8/layout/vList2"/>
    <dgm:cxn modelId="{2D19237C-E629-47F9-980E-A48E64FB37A7}" type="presParOf" srcId="{9BF4860E-246F-4F3D-B876-B58CF29A9332}" destId="{0A77D1AE-B351-45A9-8EEE-C4E96149120E}" srcOrd="2" destOrd="0" presId="urn:microsoft.com/office/officeart/2005/8/layout/vList2"/>
    <dgm:cxn modelId="{38DB52BE-5121-4CD9-9ED1-780B4C980D79}" type="presParOf" srcId="{9BF4860E-246F-4F3D-B876-B58CF29A9332}" destId="{A2DF0681-C7D9-43D5-9633-9993883C5A06}" srcOrd="3" destOrd="0" presId="urn:microsoft.com/office/officeart/2005/8/layout/vList2"/>
    <dgm:cxn modelId="{752E9FAC-AB66-453A-9F85-4F63434FDDFF}" type="presParOf" srcId="{9BF4860E-246F-4F3D-B876-B58CF29A9332}" destId="{290D5E05-303B-4932-9CEF-5AE72A34FF6E}" srcOrd="4" destOrd="0" presId="urn:microsoft.com/office/officeart/2005/8/layout/vList2"/>
    <dgm:cxn modelId="{AE66CE52-3D8F-4959-A8E7-1D4D51A6D3D6}" type="presParOf" srcId="{9BF4860E-246F-4F3D-B876-B58CF29A9332}" destId="{8CFAF9CC-781F-400F-A9D9-914B7BEFAEAD}" srcOrd="5" destOrd="0" presId="urn:microsoft.com/office/officeart/2005/8/layout/vList2"/>
    <dgm:cxn modelId="{ED9C1B3E-CB6D-45C7-A1B0-0BA73DB966B2}" type="presParOf" srcId="{9BF4860E-246F-4F3D-B876-B58CF29A9332}" destId="{81EA9B23-9C55-4086-8358-6FA2D943F3DC}" srcOrd="6" destOrd="0" presId="urn:microsoft.com/office/officeart/2005/8/layout/vList2"/>
    <dgm:cxn modelId="{53D926C6-CB87-4D49-949A-6B87FCAB94D7}" type="presParOf" srcId="{9BF4860E-246F-4F3D-B876-B58CF29A9332}" destId="{346ED65C-9179-4CF9-BFE9-878FD07C9E2E}" srcOrd="7" destOrd="0" presId="urn:microsoft.com/office/officeart/2005/8/layout/vList2"/>
    <dgm:cxn modelId="{57460B13-07AD-43F1-AB02-626B6E6330C0}" type="presParOf" srcId="{9BF4860E-246F-4F3D-B876-B58CF29A9332}" destId="{B5B58F63-F8D3-451E-9440-70586B84B31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CC6157-F46D-4790-B4AE-E114F5CA5C73}" type="doc">
      <dgm:prSet loTypeId="urn:microsoft.com/office/officeart/2005/8/layout/bProcess2" loCatId="process" qsTypeId="urn:microsoft.com/office/officeart/2005/8/quickstyle/simple1" qsCatId="simple" csTypeId="urn:microsoft.com/office/officeart/2005/8/colors/accent1_2" csCatId="accent1" phldr="1"/>
      <dgm:spPr/>
      <dgm:t>
        <a:bodyPr/>
        <a:lstStyle/>
        <a:p>
          <a:endParaRPr lang="en-GB"/>
        </a:p>
      </dgm:t>
    </dgm:pt>
    <dgm:pt modelId="{B7C468B4-9717-48D7-AF3F-AF20216877F7}">
      <dgm:prSet/>
      <dgm:spPr>
        <a:solidFill>
          <a:srgbClr val="00AB4E"/>
        </a:solidFill>
      </dgm:spPr>
      <dgm:t>
        <a:bodyPr/>
        <a:lstStyle/>
        <a:p>
          <a:pPr rtl="0"/>
          <a:r>
            <a:rPr lang="en-GB" dirty="0" smtClean="0"/>
            <a:t>2004 - Convergence with IFRS over 3-4 years</a:t>
          </a:r>
          <a:endParaRPr lang="en-GB" dirty="0"/>
        </a:p>
      </dgm:t>
    </dgm:pt>
    <dgm:pt modelId="{9BB4F522-0A74-4ED6-9CDD-6AD56C60B230}" type="parTrans" cxnId="{D377C323-1DA2-4478-A9B2-90AE352E7ADE}">
      <dgm:prSet/>
      <dgm:spPr/>
      <dgm:t>
        <a:bodyPr/>
        <a:lstStyle/>
        <a:p>
          <a:endParaRPr lang="en-GB"/>
        </a:p>
      </dgm:t>
    </dgm:pt>
    <dgm:pt modelId="{11EB04AA-6696-4178-B756-DCBBD72633F4}" type="sibTrans" cxnId="{D377C323-1DA2-4478-A9B2-90AE352E7ADE}">
      <dgm:prSet/>
      <dgm:spPr/>
      <dgm:t>
        <a:bodyPr/>
        <a:lstStyle/>
        <a:p>
          <a:endParaRPr lang="en-GB"/>
        </a:p>
      </dgm:t>
    </dgm:pt>
    <dgm:pt modelId="{FBC1A02A-B14A-4B98-98B6-82033BB707F6}">
      <dgm:prSet/>
      <dgm:spPr>
        <a:solidFill>
          <a:srgbClr val="0AA745"/>
        </a:solidFill>
      </dgm:spPr>
      <dgm:t>
        <a:bodyPr/>
        <a:lstStyle/>
        <a:p>
          <a:pPr rtl="0"/>
          <a:r>
            <a:rPr lang="en-GB" dirty="0" smtClean="0"/>
            <a:t>2006 - ‘Big Bang’ in 2009</a:t>
          </a:r>
          <a:endParaRPr lang="en-GB" dirty="0"/>
        </a:p>
      </dgm:t>
    </dgm:pt>
    <dgm:pt modelId="{5BA34FAD-4A95-4777-9903-3A4CD647CA08}" type="parTrans" cxnId="{89733D69-9E10-4FEA-8A78-8A759DFC4EF9}">
      <dgm:prSet/>
      <dgm:spPr/>
      <dgm:t>
        <a:bodyPr/>
        <a:lstStyle/>
        <a:p>
          <a:endParaRPr lang="en-GB"/>
        </a:p>
      </dgm:t>
    </dgm:pt>
    <dgm:pt modelId="{768E26ED-39B3-4BA5-9764-9807594279C4}" type="sibTrans" cxnId="{89733D69-9E10-4FEA-8A78-8A759DFC4EF9}">
      <dgm:prSet/>
      <dgm:spPr>
        <a:scene3d>
          <a:camera prst="orthographicFront">
            <a:rot lat="0" lon="0" rev="0"/>
          </a:camera>
          <a:lightRig rig="threePt" dir="t"/>
        </a:scene3d>
      </dgm:spPr>
      <dgm:t>
        <a:bodyPr/>
        <a:lstStyle/>
        <a:p>
          <a:endParaRPr lang="en-GB"/>
        </a:p>
      </dgm:t>
    </dgm:pt>
    <dgm:pt modelId="{EF966DB9-47D0-4DA8-95EF-4AAEA4AAA29B}">
      <dgm:prSet/>
      <dgm:spPr>
        <a:solidFill>
          <a:srgbClr val="0AA745"/>
        </a:solidFill>
      </dgm:spPr>
      <dgm:t>
        <a:bodyPr/>
        <a:lstStyle/>
        <a:p>
          <a:pPr rtl="0"/>
          <a:r>
            <a:rPr lang="en-GB" dirty="0" smtClean="0"/>
            <a:t>2007 -  Await outcome of SME standard</a:t>
          </a:r>
          <a:endParaRPr lang="en-GB" dirty="0"/>
        </a:p>
      </dgm:t>
    </dgm:pt>
    <dgm:pt modelId="{941196DF-F664-47E2-A9DD-51F613264525}" type="parTrans" cxnId="{07CF68AE-883D-475D-B25E-CF6D202BD5CE}">
      <dgm:prSet/>
      <dgm:spPr/>
      <dgm:t>
        <a:bodyPr/>
        <a:lstStyle/>
        <a:p>
          <a:endParaRPr lang="en-GB"/>
        </a:p>
      </dgm:t>
    </dgm:pt>
    <dgm:pt modelId="{1138E94F-2DBB-4CAC-B0F4-486CE8713572}" type="sibTrans" cxnId="{07CF68AE-883D-475D-B25E-CF6D202BD5CE}">
      <dgm:prSet/>
      <dgm:spPr/>
      <dgm:t>
        <a:bodyPr/>
        <a:lstStyle/>
        <a:p>
          <a:endParaRPr lang="en-GB"/>
        </a:p>
      </dgm:t>
    </dgm:pt>
    <dgm:pt modelId="{E9F6CC35-FBC4-44E0-8114-F3EC5E2A7D73}">
      <dgm:prSet/>
      <dgm:spPr>
        <a:solidFill>
          <a:srgbClr val="00AB4E"/>
        </a:solidFill>
      </dgm:spPr>
      <dgm:t>
        <a:bodyPr/>
        <a:lstStyle/>
        <a:p>
          <a:pPr rtl="0"/>
          <a:r>
            <a:rPr lang="en-GB" dirty="0" smtClean="0"/>
            <a:t>2009 – Policy proposals ‘Future of UK GAAP’</a:t>
          </a:r>
          <a:endParaRPr lang="en-GB" dirty="0"/>
        </a:p>
      </dgm:t>
    </dgm:pt>
    <dgm:pt modelId="{66C1510F-A304-4883-BAF5-74C180708E95}" type="parTrans" cxnId="{BBA82D90-C580-42BD-9FA0-9C02B8F6033A}">
      <dgm:prSet/>
      <dgm:spPr/>
      <dgm:t>
        <a:bodyPr/>
        <a:lstStyle/>
        <a:p>
          <a:endParaRPr lang="en-GB"/>
        </a:p>
      </dgm:t>
    </dgm:pt>
    <dgm:pt modelId="{227B35FD-68B5-4876-8EF6-6CF76CFD84F2}" type="sibTrans" cxnId="{BBA82D90-C580-42BD-9FA0-9C02B8F6033A}">
      <dgm:prSet/>
      <dgm:spPr/>
      <dgm:t>
        <a:bodyPr/>
        <a:lstStyle/>
        <a:p>
          <a:endParaRPr lang="en-GB"/>
        </a:p>
      </dgm:t>
    </dgm:pt>
    <dgm:pt modelId="{673F6B50-A51B-4BB8-844C-2F02AC5064B4}">
      <dgm:prSet/>
      <dgm:spPr>
        <a:solidFill>
          <a:srgbClr val="00AB4E"/>
        </a:solidFill>
      </dgm:spPr>
      <dgm:t>
        <a:bodyPr/>
        <a:lstStyle/>
        <a:p>
          <a:pPr rtl="0"/>
          <a:r>
            <a:rPr lang="en-GB" dirty="0" smtClean="0"/>
            <a:t>2010 – Consultation on FRSME (FRED 44) </a:t>
          </a:r>
          <a:endParaRPr lang="en-GB" dirty="0"/>
        </a:p>
      </dgm:t>
    </dgm:pt>
    <dgm:pt modelId="{AE60EC28-AFCF-456E-94FD-4A65FA2A9704}" type="parTrans" cxnId="{8085FA94-1F15-459F-8B05-191676496812}">
      <dgm:prSet/>
      <dgm:spPr/>
      <dgm:t>
        <a:bodyPr/>
        <a:lstStyle/>
        <a:p>
          <a:endParaRPr lang="en-GB"/>
        </a:p>
      </dgm:t>
    </dgm:pt>
    <dgm:pt modelId="{761D1793-5BF0-4A0C-AB32-FD912E4E8EB1}" type="sibTrans" cxnId="{8085FA94-1F15-459F-8B05-191676496812}">
      <dgm:prSet/>
      <dgm:spPr/>
      <dgm:t>
        <a:bodyPr/>
        <a:lstStyle/>
        <a:p>
          <a:endParaRPr lang="en-GB"/>
        </a:p>
      </dgm:t>
    </dgm:pt>
    <dgm:pt modelId="{3CF2D4AE-4A8F-4144-8F58-E358CC40F091}">
      <dgm:prSet custT="1"/>
      <dgm:spPr>
        <a:solidFill>
          <a:srgbClr val="0AA745"/>
        </a:solidFill>
      </dgm:spPr>
      <dgm:t>
        <a:bodyPr/>
        <a:lstStyle/>
        <a:p>
          <a:pPr rtl="0"/>
          <a:r>
            <a:rPr lang="en-GB" sz="700" dirty="0" smtClean="0"/>
            <a:t>2011 – Consultation on PBE Standard </a:t>
          </a:r>
          <a:r>
            <a:rPr lang="en-GB" sz="1000" baseline="0" dirty="0" smtClean="0"/>
            <a:t>(FRED 45)</a:t>
          </a:r>
          <a:endParaRPr lang="en-GB" sz="1000" baseline="0" dirty="0"/>
        </a:p>
      </dgm:t>
    </dgm:pt>
    <dgm:pt modelId="{2DF29B76-2B17-4EC8-A1A4-87D73048169B}" type="parTrans" cxnId="{3CD63E8A-0B9F-4560-B6F7-E9C3995D4845}">
      <dgm:prSet/>
      <dgm:spPr/>
      <dgm:t>
        <a:bodyPr/>
        <a:lstStyle/>
        <a:p>
          <a:endParaRPr lang="en-GB"/>
        </a:p>
      </dgm:t>
    </dgm:pt>
    <dgm:pt modelId="{8172D5C8-3A9C-41BA-BDAB-733678442546}" type="sibTrans" cxnId="{3CD63E8A-0B9F-4560-B6F7-E9C3995D4845}">
      <dgm:prSet/>
      <dgm:spPr/>
      <dgm:t>
        <a:bodyPr/>
        <a:lstStyle/>
        <a:p>
          <a:endParaRPr lang="en-GB"/>
        </a:p>
      </dgm:t>
    </dgm:pt>
    <dgm:pt modelId="{1308967C-6725-4CC9-90DF-7B98A00DDF4B}">
      <dgm:prSet custT="1"/>
      <dgm:spPr>
        <a:solidFill>
          <a:srgbClr val="0AA745"/>
        </a:solidFill>
      </dgm:spPr>
      <dgm:t>
        <a:bodyPr/>
        <a:lstStyle/>
        <a:p>
          <a:pPr rtl="0"/>
          <a:r>
            <a:rPr lang="en-GB" sz="700" dirty="0" smtClean="0"/>
            <a:t>2012 – Consultation on draft of FRS 102 </a:t>
          </a:r>
          <a:r>
            <a:rPr lang="en-GB" sz="1000" baseline="0" dirty="0" smtClean="0"/>
            <a:t>(FRED 48</a:t>
          </a:r>
          <a:r>
            <a:rPr lang="en-GB" sz="700" dirty="0" smtClean="0"/>
            <a:t>)</a:t>
          </a:r>
          <a:endParaRPr lang="en-GB" sz="700" dirty="0"/>
        </a:p>
      </dgm:t>
    </dgm:pt>
    <dgm:pt modelId="{B95F4971-4622-43B8-88B4-DCB835FA65BD}" type="parTrans" cxnId="{425ECB87-9472-40B1-98FF-78104A079D4C}">
      <dgm:prSet/>
      <dgm:spPr/>
      <dgm:t>
        <a:bodyPr/>
        <a:lstStyle/>
        <a:p>
          <a:endParaRPr lang="en-GB"/>
        </a:p>
      </dgm:t>
    </dgm:pt>
    <dgm:pt modelId="{D4547180-6482-4F9F-9A00-494EFAB8652C}" type="sibTrans" cxnId="{425ECB87-9472-40B1-98FF-78104A079D4C}">
      <dgm:prSet/>
      <dgm:spPr/>
      <dgm:t>
        <a:bodyPr/>
        <a:lstStyle/>
        <a:p>
          <a:endParaRPr lang="en-GB"/>
        </a:p>
      </dgm:t>
    </dgm:pt>
    <dgm:pt modelId="{D17E88EF-7A57-40CB-B234-D9E68EA55B42}">
      <dgm:prSet custT="1"/>
      <dgm:spPr>
        <a:solidFill>
          <a:srgbClr val="00AB4E"/>
        </a:solidFill>
      </dgm:spPr>
      <dgm:t>
        <a:bodyPr/>
        <a:lstStyle/>
        <a:p>
          <a:pPr rtl="0"/>
          <a:r>
            <a:rPr lang="en-GB" sz="700" dirty="0" smtClean="0"/>
            <a:t>2013 – New framework and </a:t>
          </a:r>
          <a:r>
            <a:rPr lang="en-GB" sz="1100" baseline="0" dirty="0" smtClean="0"/>
            <a:t>FRS 102 issued</a:t>
          </a:r>
          <a:endParaRPr lang="en-GB" sz="1100" baseline="0" dirty="0"/>
        </a:p>
      </dgm:t>
    </dgm:pt>
    <dgm:pt modelId="{1FC14D66-9266-4D0A-9A05-AF77EDDE316F}" type="parTrans" cxnId="{A8EA1526-EEFB-4BE3-9674-E4EB1740EA5C}">
      <dgm:prSet/>
      <dgm:spPr/>
      <dgm:t>
        <a:bodyPr/>
        <a:lstStyle/>
        <a:p>
          <a:endParaRPr lang="en-GB"/>
        </a:p>
      </dgm:t>
    </dgm:pt>
    <dgm:pt modelId="{5B00A410-FE51-49B2-B6E1-02365FA12E5A}" type="sibTrans" cxnId="{A8EA1526-EEFB-4BE3-9674-E4EB1740EA5C}">
      <dgm:prSet/>
      <dgm:spPr/>
      <dgm:t>
        <a:bodyPr/>
        <a:lstStyle/>
        <a:p>
          <a:endParaRPr lang="en-GB"/>
        </a:p>
      </dgm:t>
    </dgm:pt>
    <dgm:pt modelId="{E6ADE333-D441-4546-B181-E82F72D072BA}">
      <dgm:prSet custT="1"/>
      <dgm:spPr>
        <a:solidFill>
          <a:srgbClr val="00AB4E"/>
        </a:solidFill>
      </dgm:spPr>
      <dgm:t>
        <a:bodyPr/>
        <a:lstStyle/>
        <a:p>
          <a:pPr rtl="0"/>
          <a:r>
            <a:rPr lang="en-GB" sz="1200" baseline="0" dirty="0" smtClean="0"/>
            <a:t>2014</a:t>
          </a:r>
          <a:r>
            <a:rPr lang="en-GB" sz="1200" dirty="0" smtClean="0"/>
            <a:t> Charities SoRP</a:t>
          </a:r>
          <a:endParaRPr lang="en-GB" sz="1200" dirty="0"/>
        </a:p>
      </dgm:t>
    </dgm:pt>
    <dgm:pt modelId="{D07EAE17-7BE4-4FE7-A0C3-00C2C0DED858}" type="parTrans" cxnId="{9AB4F075-B391-4EFE-8879-89F027134090}">
      <dgm:prSet/>
      <dgm:spPr/>
      <dgm:t>
        <a:bodyPr/>
        <a:lstStyle/>
        <a:p>
          <a:endParaRPr lang="en-GB"/>
        </a:p>
      </dgm:t>
    </dgm:pt>
    <dgm:pt modelId="{B39250C3-66E7-46CD-96B8-4A752538755B}" type="sibTrans" cxnId="{9AB4F075-B391-4EFE-8879-89F027134090}">
      <dgm:prSet/>
      <dgm:spPr/>
      <dgm:t>
        <a:bodyPr/>
        <a:lstStyle/>
        <a:p>
          <a:endParaRPr lang="en-GB"/>
        </a:p>
      </dgm:t>
    </dgm:pt>
    <dgm:pt modelId="{607AACDE-7E7B-4842-90BC-8D03FEA7215F}">
      <dgm:prSet/>
      <dgm:spPr>
        <a:solidFill>
          <a:srgbClr val="0AA745"/>
        </a:solidFill>
      </dgm:spPr>
      <dgm:t>
        <a:bodyPr/>
        <a:lstStyle/>
        <a:p>
          <a:pPr rtl="0"/>
          <a:r>
            <a:rPr lang="en-GB" dirty="0" smtClean="0"/>
            <a:t>2015 New GAAP        (2016 gaap?) applies fapc 1/01/15</a:t>
          </a:r>
          <a:endParaRPr lang="en-GB" dirty="0"/>
        </a:p>
      </dgm:t>
    </dgm:pt>
    <dgm:pt modelId="{32594A0E-4F9A-4E01-881E-3DDF25E5AD4C}" type="parTrans" cxnId="{16BD388E-8CEA-400E-BA38-732840E5571F}">
      <dgm:prSet/>
      <dgm:spPr/>
      <dgm:t>
        <a:bodyPr/>
        <a:lstStyle/>
        <a:p>
          <a:endParaRPr lang="en-GB"/>
        </a:p>
      </dgm:t>
    </dgm:pt>
    <dgm:pt modelId="{52B96933-07B0-4E17-96E9-ED95E6E0B336}" type="sibTrans" cxnId="{16BD388E-8CEA-400E-BA38-732840E5571F}">
      <dgm:prSet/>
      <dgm:spPr/>
      <dgm:t>
        <a:bodyPr/>
        <a:lstStyle/>
        <a:p>
          <a:endParaRPr lang="en-GB"/>
        </a:p>
      </dgm:t>
    </dgm:pt>
    <dgm:pt modelId="{A4437DB6-C2C5-4618-93C3-4EE7BD71C91D}" type="pres">
      <dgm:prSet presAssocID="{18CC6157-F46D-4790-B4AE-E114F5CA5C73}" presName="diagram" presStyleCnt="0">
        <dgm:presLayoutVars>
          <dgm:dir/>
          <dgm:resizeHandles/>
        </dgm:presLayoutVars>
      </dgm:prSet>
      <dgm:spPr/>
      <dgm:t>
        <a:bodyPr/>
        <a:lstStyle/>
        <a:p>
          <a:endParaRPr lang="en-GB"/>
        </a:p>
      </dgm:t>
    </dgm:pt>
    <dgm:pt modelId="{DCA41DDB-2221-4002-A477-A9B8DB59D1B7}" type="pres">
      <dgm:prSet presAssocID="{B7C468B4-9717-48D7-AF3F-AF20216877F7}" presName="firstNode" presStyleLbl="node1" presStyleIdx="0" presStyleCnt="10" custScaleX="108136" custScaleY="86793">
        <dgm:presLayoutVars>
          <dgm:bulletEnabled val="1"/>
        </dgm:presLayoutVars>
      </dgm:prSet>
      <dgm:spPr/>
      <dgm:t>
        <a:bodyPr/>
        <a:lstStyle/>
        <a:p>
          <a:endParaRPr lang="en-GB"/>
        </a:p>
      </dgm:t>
    </dgm:pt>
    <dgm:pt modelId="{B8F37A7D-21FF-4146-8654-269662A598C2}" type="pres">
      <dgm:prSet presAssocID="{11EB04AA-6696-4178-B756-DCBBD72633F4}" presName="sibTrans" presStyleLbl="sibTrans2D1" presStyleIdx="0" presStyleCnt="9" custScaleX="197473" custScaleY="210093"/>
      <dgm:spPr/>
      <dgm:t>
        <a:bodyPr/>
        <a:lstStyle/>
        <a:p>
          <a:endParaRPr lang="en-GB"/>
        </a:p>
      </dgm:t>
    </dgm:pt>
    <dgm:pt modelId="{EC72E730-F058-4200-8247-5838090044A4}" type="pres">
      <dgm:prSet presAssocID="{FBC1A02A-B14A-4B98-98B6-82033BB707F6}" presName="middleNode" presStyleCnt="0"/>
      <dgm:spPr/>
    </dgm:pt>
    <dgm:pt modelId="{391B1DFE-9351-40E8-BCA4-A11CB94A1D1D}" type="pres">
      <dgm:prSet presAssocID="{FBC1A02A-B14A-4B98-98B6-82033BB707F6}" presName="padding" presStyleLbl="node1" presStyleIdx="0" presStyleCnt="10"/>
      <dgm:spPr/>
    </dgm:pt>
    <dgm:pt modelId="{CBC49C87-84EB-4CE1-A75F-373D434A0048}" type="pres">
      <dgm:prSet presAssocID="{FBC1A02A-B14A-4B98-98B6-82033BB707F6}" presName="shape" presStyleLbl="node1" presStyleIdx="1" presStyleCnt="10" custScaleX="117984" custScaleY="94808">
        <dgm:presLayoutVars>
          <dgm:bulletEnabled val="1"/>
        </dgm:presLayoutVars>
      </dgm:prSet>
      <dgm:spPr/>
      <dgm:t>
        <a:bodyPr/>
        <a:lstStyle/>
        <a:p>
          <a:endParaRPr lang="en-GB"/>
        </a:p>
      </dgm:t>
    </dgm:pt>
    <dgm:pt modelId="{564D66BE-95E7-47E9-B45C-2E1C32539F6F}" type="pres">
      <dgm:prSet presAssocID="{768E26ED-39B3-4BA5-9764-9807594279C4}" presName="sibTrans" presStyleLbl="sibTrans2D1" presStyleIdx="1" presStyleCnt="9" custScaleX="215228" custScaleY="214957" custLinFactNeighborX="-50" custLinFactNeighborY="25728"/>
      <dgm:spPr/>
      <dgm:t>
        <a:bodyPr/>
        <a:lstStyle/>
        <a:p>
          <a:endParaRPr lang="en-GB"/>
        </a:p>
      </dgm:t>
    </dgm:pt>
    <dgm:pt modelId="{0791F6BE-8E39-46C2-A3D5-A00DC31FBC4D}" type="pres">
      <dgm:prSet presAssocID="{EF966DB9-47D0-4DA8-95EF-4AAEA4AAA29B}" presName="middleNode" presStyleCnt="0"/>
      <dgm:spPr/>
    </dgm:pt>
    <dgm:pt modelId="{3CE8D0A5-2359-4E21-A075-B95A7010F65F}" type="pres">
      <dgm:prSet presAssocID="{EF966DB9-47D0-4DA8-95EF-4AAEA4AAA29B}" presName="padding" presStyleLbl="node1" presStyleIdx="1" presStyleCnt="10"/>
      <dgm:spPr/>
    </dgm:pt>
    <dgm:pt modelId="{147444E1-9A16-4FDD-9BF3-CB961FED0EF3}" type="pres">
      <dgm:prSet presAssocID="{EF966DB9-47D0-4DA8-95EF-4AAEA4AAA29B}" presName="shape" presStyleLbl="node1" presStyleIdx="2" presStyleCnt="10" custScaleX="138967" custScaleY="100160">
        <dgm:presLayoutVars>
          <dgm:bulletEnabled val="1"/>
        </dgm:presLayoutVars>
      </dgm:prSet>
      <dgm:spPr/>
      <dgm:t>
        <a:bodyPr/>
        <a:lstStyle/>
        <a:p>
          <a:endParaRPr lang="en-GB"/>
        </a:p>
      </dgm:t>
    </dgm:pt>
    <dgm:pt modelId="{6C115B3F-CA3D-4E5E-AC1A-71EC3A19847C}" type="pres">
      <dgm:prSet presAssocID="{1138E94F-2DBB-4CAC-B0F4-486CE8713572}" presName="sibTrans" presStyleLbl="sibTrans2D1" presStyleIdx="2" presStyleCnt="9"/>
      <dgm:spPr/>
      <dgm:t>
        <a:bodyPr/>
        <a:lstStyle/>
        <a:p>
          <a:endParaRPr lang="en-GB"/>
        </a:p>
      </dgm:t>
    </dgm:pt>
    <dgm:pt modelId="{CAAF59B2-0004-431E-B3C2-E2E6E92AFDB8}" type="pres">
      <dgm:prSet presAssocID="{E9F6CC35-FBC4-44E0-8114-F3EC5E2A7D73}" presName="middleNode" presStyleCnt="0"/>
      <dgm:spPr/>
    </dgm:pt>
    <dgm:pt modelId="{F6F121CF-6317-4A0D-9016-69FBE0B57F05}" type="pres">
      <dgm:prSet presAssocID="{E9F6CC35-FBC4-44E0-8114-F3EC5E2A7D73}" presName="padding" presStyleLbl="node1" presStyleIdx="2" presStyleCnt="10"/>
      <dgm:spPr/>
    </dgm:pt>
    <dgm:pt modelId="{674EC2A4-DA88-4999-AC47-3EE4D4DFE8BA}" type="pres">
      <dgm:prSet presAssocID="{E9F6CC35-FBC4-44E0-8114-F3EC5E2A7D73}" presName="shape" presStyleLbl="node1" presStyleIdx="3" presStyleCnt="10">
        <dgm:presLayoutVars>
          <dgm:bulletEnabled val="1"/>
        </dgm:presLayoutVars>
      </dgm:prSet>
      <dgm:spPr/>
      <dgm:t>
        <a:bodyPr/>
        <a:lstStyle/>
        <a:p>
          <a:endParaRPr lang="en-GB"/>
        </a:p>
      </dgm:t>
    </dgm:pt>
    <dgm:pt modelId="{3CB27399-9EE1-4039-B7D3-1F93F107AE93}" type="pres">
      <dgm:prSet presAssocID="{227B35FD-68B5-4876-8EF6-6CF76CFD84F2}" presName="sibTrans" presStyleLbl="sibTrans2D1" presStyleIdx="3" presStyleCnt="9"/>
      <dgm:spPr/>
      <dgm:t>
        <a:bodyPr/>
        <a:lstStyle/>
        <a:p>
          <a:endParaRPr lang="en-GB"/>
        </a:p>
      </dgm:t>
    </dgm:pt>
    <dgm:pt modelId="{66B47A88-E06C-4B1E-A681-E3E17FD5ECDB}" type="pres">
      <dgm:prSet presAssocID="{673F6B50-A51B-4BB8-844C-2F02AC5064B4}" presName="middleNode" presStyleCnt="0"/>
      <dgm:spPr/>
    </dgm:pt>
    <dgm:pt modelId="{4FEFDD70-AFE3-4F82-A6F7-E1AD3ADB9AA6}" type="pres">
      <dgm:prSet presAssocID="{673F6B50-A51B-4BB8-844C-2F02AC5064B4}" presName="padding" presStyleLbl="node1" presStyleIdx="3" presStyleCnt="10"/>
      <dgm:spPr/>
    </dgm:pt>
    <dgm:pt modelId="{DF1E81CF-35C0-4247-A773-6D747FFF78A2}" type="pres">
      <dgm:prSet presAssocID="{673F6B50-A51B-4BB8-844C-2F02AC5064B4}" presName="shape" presStyleLbl="node1" presStyleIdx="4" presStyleCnt="10" custScaleX="148863" custScaleY="121406">
        <dgm:presLayoutVars>
          <dgm:bulletEnabled val="1"/>
        </dgm:presLayoutVars>
      </dgm:prSet>
      <dgm:spPr/>
      <dgm:t>
        <a:bodyPr/>
        <a:lstStyle/>
        <a:p>
          <a:endParaRPr lang="en-GB"/>
        </a:p>
      </dgm:t>
    </dgm:pt>
    <dgm:pt modelId="{3924FEAF-CB56-402E-A268-B599ABB858A7}" type="pres">
      <dgm:prSet presAssocID="{761D1793-5BF0-4A0C-AB32-FD912E4E8EB1}" presName="sibTrans" presStyleLbl="sibTrans2D1" presStyleIdx="4" presStyleCnt="9"/>
      <dgm:spPr/>
      <dgm:t>
        <a:bodyPr/>
        <a:lstStyle/>
        <a:p>
          <a:endParaRPr lang="en-GB"/>
        </a:p>
      </dgm:t>
    </dgm:pt>
    <dgm:pt modelId="{51BE740A-7DFF-4EC1-8594-5ACF67918C7B}" type="pres">
      <dgm:prSet presAssocID="{3CF2D4AE-4A8F-4144-8F58-E358CC40F091}" presName="middleNode" presStyleCnt="0"/>
      <dgm:spPr/>
    </dgm:pt>
    <dgm:pt modelId="{0613920B-1D4B-495F-9692-D8FD070F6E30}" type="pres">
      <dgm:prSet presAssocID="{3CF2D4AE-4A8F-4144-8F58-E358CC40F091}" presName="padding" presStyleLbl="node1" presStyleIdx="4" presStyleCnt="10"/>
      <dgm:spPr/>
    </dgm:pt>
    <dgm:pt modelId="{22A27367-2E92-442A-9DC9-C65734AA4505}" type="pres">
      <dgm:prSet presAssocID="{3CF2D4AE-4A8F-4144-8F58-E358CC40F091}" presName="shape" presStyleLbl="node1" presStyleIdx="5" presStyleCnt="10" custScaleX="160672" custScaleY="132217">
        <dgm:presLayoutVars>
          <dgm:bulletEnabled val="1"/>
        </dgm:presLayoutVars>
      </dgm:prSet>
      <dgm:spPr/>
      <dgm:t>
        <a:bodyPr/>
        <a:lstStyle/>
        <a:p>
          <a:endParaRPr lang="en-GB"/>
        </a:p>
      </dgm:t>
    </dgm:pt>
    <dgm:pt modelId="{9275F375-2480-463D-9226-CE2F75CB90D9}" type="pres">
      <dgm:prSet presAssocID="{8172D5C8-3A9C-41BA-BDAB-733678442546}" presName="sibTrans" presStyleLbl="sibTrans2D1" presStyleIdx="5" presStyleCnt="9" custScaleX="179368" custScaleY="158633"/>
      <dgm:spPr/>
      <dgm:t>
        <a:bodyPr/>
        <a:lstStyle/>
        <a:p>
          <a:endParaRPr lang="en-GB"/>
        </a:p>
      </dgm:t>
    </dgm:pt>
    <dgm:pt modelId="{F1CCFB7E-C856-4121-8546-068943F988CB}" type="pres">
      <dgm:prSet presAssocID="{1308967C-6725-4CC9-90DF-7B98A00DDF4B}" presName="middleNode" presStyleCnt="0"/>
      <dgm:spPr/>
    </dgm:pt>
    <dgm:pt modelId="{DB0FDBD3-8FD8-4EF8-BB72-C3B3D6D124C3}" type="pres">
      <dgm:prSet presAssocID="{1308967C-6725-4CC9-90DF-7B98A00DDF4B}" presName="padding" presStyleLbl="node1" presStyleIdx="5" presStyleCnt="10"/>
      <dgm:spPr/>
    </dgm:pt>
    <dgm:pt modelId="{3BFD9E26-9959-4458-9961-03EB6A44E2B3}" type="pres">
      <dgm:prSet presAssocID="{1308967C-6725-4CC9-90DF-7B98A00DDF4B}" presName="shape" presStyleLbl="node1" presStyleIdx="6" presStyleCnt="10" custScaleX="162420" custScaleY="157757">
        <dgm:presLayoutVars>
          <dgm:bulletEnabled val="1"/>
        </dgm:presLayoutVars>
      </dgm:prSet>
      <dgm:spPr/>
      <dgm:t>
        <a:bodyPr/>
        <a:lstStyle/>
        <a:p>
          <a:endParaRPr lang="en-GB"/>
        </a:p>
      </dgm:t>
    </dgm:pt>
    <dgm:pt modelId="{24FA83E1-5EFF-472E-8511-02603F5C2709}" type="pres">
      <dgm:prSet presAssocID="{D4547180-6482-4F9F-9A00-494EFAB8652C}" presName="sibTrans" presStyleLbl="sibTrans2D1" presStyleIdx="6" presStyleCnt="9" custScaleX="219665" custScaleY="165253"/>
      <dgm:spPr/>
      <dgm:t>
        <a:bodyPr/>
        <a:lstStyle/>
        <a:p>
          <a:endParaRPr lang="en-GB"/>
        </a:p>
      </dgm:t>
    </dgm:pt>
    <dgm:pt modelId="{6E6C97C7-6C3D-4DAD-9880-DE149644708B}" type="pres">
      <dgm:prSet presAssocID="{D17E88EF-7A57-40CB-B234-D9E68EA55B42}" presName="middleNode" presStyleCnt="0"/>
      <dgm:spPr/>
    </dgm:pt>
    <dgm:pt modelId="{26E2A9E0-275A-416C-8855-5D66644F7C31}" type="pres">
      <dgm:prSet presAssocID="{D17E88EF-7A57-40CB-B234-D9E68EA55B42}" presName="padding" presStyleLbl="node1" presStyleIdx="6" presStyleCnt="10"/>
      <dgm:spPr/>
    </dgm:pt>
    <dgm:pt modelId="{D1B4DF04-89FE-48DB-B400-C5EBA07867C4}" type="pres">
      <dgm:prSet presAssocID="{D17E88EF-7A57-40CB-B234-D9E68EA55B42}" presName="shape" presStyleLbl="node1" presStyleIdx="7" presStyleCnt="10" custScaleX="168218" custScaleY="129491" custLinFactNeighborX="-18128" custLinFactNeighborY="30877">
        <dgm:presLayoutVars>
          <dgm:bulletEnabled val="1"/>
        </dgm:presLayoutVars>
      </dgm:prSet>
      <dgm:spPr/>
      <dgm:t>
        <a:bodyPr/>
        <a:lstStyle/>
        <a:p>
          <a:endParaRPr lang="en-GB"/>
        </a:p>
      </dgm:t>
    </dgm:pt>
    <dgm:pt modelId="{5693BEC6-078B-477A-B80D-7CF99FEB471F}" type="pres">
      <dgm:prSet presAssocID="{5B00A410-FE51-49B2-B6E1-02365FA12E5A}" presName="sibTrans" presStyleLbl="sibTrans2D1" presStyleIdx="7" presStyleCnt="9" custScaleX="247727" custScaleY="158084"/>
      <dgm:spPr/>
      <dgm:t>
        <a:bodyPr/>
        <a:lstStyle/>
        <a:p>
          <a:endParaRPr lang="en-GB"/>
        </a:p>
      </dgm:t>
    </dgm:pt>
    <dgm:pt modelId="{C5B7A87D-3B1B-487C-94C5-13F9B8596E34}" type="pres">
      <dgm:prSet presAssocID="{E6ADE333-D441-4546-B181-E82F72D072BA}" presName="middleNode" presStyleCnt="0"/>
      <dgm:spPr/>
    </dgm:pt>
    <dgm:pt modelId="{75E17016-EDEC-410F-A90F-199745162A3F}" type="pres">
      <dgm:prSet presAssocID="{E6ADE333-D441-4546-B181-E82F72D072BA}" presName="padding" presStyleLbl="node1" presStyleIdx="7" presStyleCnt="10"/>
      <dgm:spPr/>
    </dgm:pt>
    <dgm:pt modelId="{B3C307F1-0FAF-4036-9B13-E12E7E506234}" type="pres">
      <dgm:prSet presAssocID="{E6ADE333-D441-4546-B181-E82F72D072BA}" presName="shape" presStyleLbl="node1" presStyleIdx="8" presStyleCnt="10" custScaleX="168843" custScaleY="130686">
        <dgm:presLayoutVars>
          <dgm:bulletEnabled val="1"/>
        </dgm:presLayoutVars>
      </dgm:prSet>
      <dgm:spPr/>
      <dgm:t>
        <a:bodyPr/>
        <a:lstStyle/>
        <a:p>
          <a:endParaRPr lang="en-GB"/>
        </a:p>
      </dgm:t>
    </dgm:pt>
    <dgm:pt modelId="{63086B0F-09F3-4A06-BEF0-A0295C7F0826}" type="pres">
      <dgm:prSet presAssocID="{B39250C3-66E7-46CD-96B8-4A752538755B}" presName="sibTrans" presStyleLbl="sibTrans2D1" presStyleIdx="8" presStyleCnt="9" custScaleX="188221" custScaleY="201805"/>
      <dgm:spPr/>
      <dgm:t>
        <a:bodyPr/>
        <a:lstStyle/>
        <a:p>
          <a:endParaRPr lang="en-GB"/>
        </a:p>
      </dgm:t>
    </dgm:pt>
    <dgm:pt modelId="{0C0AB1FA-E230-4139-BB2B-2B14A844DEC7}" type="pres">
      <dgm:prSet presAssocID="{607AACDE-7E7B-4842-90BC-8D03FEA7215F}" presName="lastNode" presStyleLbl="node1" presStyleIdx="9" presStyleCnt="10">
        <dgm:presLayoutVars>
          <dgm:bulletEnabled val="1"/>
        </dgm:presLayoutVars>
      </dgm:prSet>
      <dgm:spPr/>
      <dgm:t>
        <a:bodyPr/>
        <a:lstStyle/>
        <a:p>
          <a:endParaRPr lang="en-GB"/>
        </a:p>
      </dgm:t>
    </dgm:pt>
  </dgm:ptLst>
  <dgm:cxnLst>
    <dgm:cxn modelId="{B526CDAA-E283-4E96-BA88-F438438CD2B5}" type="presOf" srcId="{3CF2D4AE-4A8F-4144-8F58-E358CC40F091}" destId="{22A27367-2E92-442A-9DC9-C65734AA4505}" srcOrd="0" destOrd="0" presId="urn:microsoft.com/office/officeart/2005/8/layout/bProcess2"/>
    <dgm:cxn modelId="{2706BE85-19F6-44BB-965B-C97465192431}" type="presOf" srcId="{E6ADE333-D441-4546-B181-E82F72D072BA}" destId="{B3C307F1-0FAF-4036-9B13-E12E7E506234}" srcOrd="0" destOrd="0" presId="urn:microsoft.com/office/officeart/2005/8/layout/bProcess2"/>
    <dgm:cxn modelId="{8FA3FCC3-AA56-49F4-8605-0AF2A84F1831}" type="presOf" srcId="{B39250C3-66E7-46CD-96B8-4A752538755B}" destId="{63086B0F-09F3-4A06-BEF0-A0295C7F0826}" srcOrd="0" destOrd="0" presId="urn:microsoft.com/office/officeart/2005/8/layout/bProcess2"/>
    <dgm:cxn modelId="{8B461DD6-67A7-4F43-ABC2-867FD71A5479}" type="presOf" srcId="{8172D5C8-3A9C-41BA-BDAB-733678442546}" destId="{9275F375-2480-463D-9226-CE2F75CB90D9}" srcOrd="0" destOrd="0" presId="urn:microsoft.com/office/officeart/2005/8/layout/bProcess2"/>
    <dgm:cxn modelId="{A0158D07-D02D-4FBB-8E4B-A098EB4CC447}" type="presOf" srcId="{B7C468B4-9717-48D7-AF3F-AF20216877F7}" destId="{DCA41DDB-2221-4002-A477-A9B8DB59D1B7}" srcOrd="0" destOrd="0" presId="urn:microsoft.com/office/officeart/2005/8/layout/bProcess2"/>
    <dgm:cxn modelId="{BBA82D90-C580-42BD-9FA0-9C02B8F6033A}" srcId="{18CC6157-F46D-4790-B4AE-E114F5CA5C73}" destId="{E9F6CC35-FBC4-44E0-8114-F3EC5E2A7D73}" srcOrd="3" destOrd="0" parTransId="{66C1510F-A304-4883-BAF5-74C180708E95}" sibTransId="{227B35FD-68B5-4876-8EF6-6CF76CFD84F2}"/>
    <dgm:cxn modelId="{89733D69-9E10-4FEA-8A78-8A759DFC4EF9}" srcId="{18CC6157-F46D-4790-B4AE-E114F5CA5C73}" destId="{FBC1A02A-B14A-4B98-98B6-82033BB707F6}" srcOrd="1" destOrd="0" parTransId="{5BA34FAD-4A95-4777-9903-3A4CD647CA08}" sibTransId="{768E26ED-39B3-4BA5-9764-9807594279C4}"/>
    <dgm:cxn modelId="{9F22F2EF-52EC-44D9-A03E-31B9FEADFAE5}" type="presOf" srcId="{FBC1A02A-B14A-4B98-98B6-82033BB707F6}" destId="{CBC49C87-84EB-4CE1-A75F-373D434A0048}" srcOrd="0" destOrd="0" presId="urn:microsoft.com/office/officeart/2005/8/layout/bProcess2"/>
    <dgm:cxn modelId="{5DAC9080-D4BE-4182-8AC2-3EDD9ABCBFEE}" type="presOf" srcId="{1138E94F-2DBB-4CAC-B0F4-486CE8713572}" destId="{6C115B3F-CA3D-4E5E-AC1A-71EC3A19847C}" srcOrd="0" destOrd="0" presId="urn:microsoft.com/office/officeart/2005/8/layout/bProcess2"/>
    <dgm:cxn modelId="{64B6E0EA-A87B-414A-B07D-CE1EE9D9E29C}" type="presOf" srcId="{E9F6CC35-FBC4-44E0-8114-F3EC5E2A7D73}" destId="{674EC2A4-DA88-4999-AC47-3EE4D4DFE8BA}" srcOrd="0" destOrd="0" presId="urn:microsoft.com/office/officeart/2005/8/layout/bProcess2"/>
    <dgm:cxn modelId="{9FF2E68B-76C9-48E4-BD1E-AD91650BFFE9}" type="presOf" srcId="{227B35FD-68B5-4876-8EF6-6CF76CFD84F2}" destId="{3CB27399-9EE1-4039-B7D3-1F93F107AE93}" srcOrd="0" destOrd="0" presId="urn:microsoft.com/office/officeart/2005/8/layout/bProcess2"/>
    <dgm:cxn modelId="{A8EA1526-EEFB-4BE3-9674-E4EB1740EA5C}" srcId="{18CC6157-F46D-4790-B4AE-E114F5CA5C73}" destId="{D17E88EF-7A57-40CB-B234-D9E68EA55B42}" srcOrd="7" destOrd="0" parTransId="{1FC14D66-9266-4D0A-9A05-AF77EDDE316F}" sibTransId="{5B00A410-FE51-49B2-B6E1-02365FA12E5A}"/>
    <dgm:cxn modelId="{9779AB61-47E4-4FCB-B8E0-B702C02F6F1B}" type="presOf" srcId="{D17E88EF-7A57-40CB-B234-D9E68EA55B42}" destId="{D1B4DF04-89FE-48DB-B400-C5EBA07867C4}" srcOrd="0" destOrd="0" presId="urn:microsoft.com/office/officeart/2005/8/layout/bProcess2"/>
    <dgm:cxn modelId="{9AB4F075-B391-4EFE-8879-89F027134090}" srcId="{18CC6157-F46D-4790-B4AE-E114F5CA5C73}" destId="{E6ADE333-D441-4546-B181-E82F72D072BA}" srcOrd="8" destOrd="0" parTransId="{D07EAE17-7BE4-4FE7-A0C3-00C2C0DED858}" sibTransId="{B39250C3-66E7-46CD-96B8-4A752538755B}"/>
    <dgm:cxn modelId="{69D97D37-B836-4F1B-AF7B-9D030974C749}" type="presOf" srcId="{768E26ED-39B3-4BA5-9764-9807594279C4}" destId="{564D66BE-95E7-47E9-B45C-2E1C32539F6F}" srcOrd="0" destOrd="0" presId="urn:microsoft.com/office/officeart/2005/8/layout/bProcess2"/>
    <dgm:cxn modelId="{ADAFA1E4-24FC-4106-A790-42A7A00443AE}" type="presOf" srcId="{18CC6157-F46D-4790-B4AE-E114F5CA5C73}" destId="{A4437DB6-C2C5-4618-93C3-4EE7BD71C91D}" srcOrd="0" destOrd="0" presId="urn:microsoft.com/office/officeart/2005/8/layout/bProcess2"/>
    <dgm:cxn modelId="{A3BFA299-C574-4346-B0A8-9EC90DDF52D6}" type="presOf" srcId="{1308967C-6725-4CC9-90DF-7B98A00DDF4B}" destId="{3BFD9E26-9959-4458-9961-03EB6A44E2B3}" srcOrd="0" destOrd="0" presId="urn:microsoft.com/office/officeart/2005/8/layout/bProcess2"/>
    <dgm:cxn modelId="{3CD63E8A-0B9F-4560-B6F7-E9C3995D4845}" srcId="{18CC6157-F46D-4790-B4AE-E114F5CA5C73}" destId="{3CF2D4AE-4A8F-4144-8F58-E358CC40F091}" srcOrd="5" destOrd="0" parTransId="{2DF29B76-2B17-4EC8-A1A4-87D73048169B}" sibTransId="{8172D5C8-3A9C-41BA-BDAB-733678442546}"/>
    <dgm:cxn modelId="{BAEB1DDF-4CEA-4ACA-8196-71523AB193EA}" type="presOf" srcId="{761D1793-5BF0-4A0C-AB32-FD912E4E8EB1}" destId="{3924FEAF-CB56-402E-A268-B599ABB858A7}" srcOrd="0" destOrd="0" presId="urn:microsoft.com/office/officeart/2005/8/layout/bProcess2"/>
    <dgm:cxn modelId="{8CD6D5E2-031A-41CE-8163-4A204A3F7F37}" type="presOf" srcId="{EF966DB9-47D0-4DA8-95EF-4AAEA4AAA29B}" destId="{147444E1-9A16-4FDD-9BF3-CB961FED0EF3}" srcOrd="0" destOrd="0" presId="urn:microsoft.com/office/officeart/2005/8/layout/bProcess2"/>
    <dgm:cxn modelId="{8BFC768D-63D3-4993-AD20-7441DE7706E8}" type="presOf" srcId="{11EB04AA-6696-4178-B756-DCBBD72633F4}" destId="{B8F37A7D-21FF-4146-8654-269662A598C2}" srcOrd="0" destOrd="0" presId="urn:microsoft.com/office/officeart/2005/8/layout/bProcess2"/>
    <dgm:cxn modelId="{8085FA94-1F15-459F-8B05-191676496812}" srcId="{18CC6157-F46D-4790-B4AE-E114F5CA5C73}" destId="{673F6B50-A51B-4BB8-844C-2F02AC5064B4}" srcOrd="4" destOrd="0" parTransId="{AE60EC28-AFCF-456E-94FD-4A65FA2A9704}" sibTransId="{761D1793-5BF0-4A0C-AB32-FD912E4E8EB1}"/>
    <dgm:cxn modelId="{3458176F-4DCE-4AD8-A561-D47C513A903C}" type="presOf" srcId="{607AACDE-7E7B-4842-90BC-8D03FEA7215F}" destId="{0C0AB1FA-E230-4139-BB2B-2B14A844DEC7}" srcOrd="0" destOrd="0" presId="urn:microsoft.com/office/officeart/2005/8/layout/bProcess2"/>
    <dgm:cxn modelId="{CDEFD789-FDDE-41D4-9EC6-39F251DC7659}" type="presOf" srcId="{673F6B50-A51B-4BB8-844C-2F02AC5064B4}" destId="{DF1E81CF-35C0-4247-A773-6D747FFF78A2}" srcOrd="0" destOrd="0" presId="urn:microsoft.com/office/officeart/2005/8/layout/bProcess2"/>
    <dgm:cxn modelId="{425ECB87-9472-40B1-98FF-78104A079D4C}" srcId="{18CC6157-F46D-4790-B4AE-E114F5CA5C73}" destId="{1308967C-6725-4CC9-90DF-7B98A00DDF4B}" srcOrd="6" destOrd="0" parTransId="{B95F4971-4622-43B8-88B4-DCB835FA65BD}" sibTransId="{D4547180-6482-4F9F-9A00-494EFAB8652C}"/>
    <dgm:cxn modelId="{9B6DEE1C-5B7D-4829-B4AC-89ED1AE9D7E2}" type="presOf" srcId="{5B00A410-FE51-49B2-B6E1-02365FA12E5A}" destId="{5693BEC6-078B-477A-B80D-7CF99FEB471F}" srcOrd="0" destOrd="0" presId="urn:microsoft.com/office/officeart/2005/8/layout/bProcess2"/>
    <dgm:cxn modelId="{16BD388E-8CEA-400E-BA38-732840E5571F}" srcId="{18CC6157-F46D-4790-B4AE-E114F5CA5C73}" destId="{607AACDE-7E7B-4842-90BC-8D03FEA7215F}" srcOrd="9" destOrd="0" parTransId="{32594A0E-4F9A-4E01-881E-3DDF25E5AD4C}" sibTransId="{52B96933-07B0-4E17-96E9-ED95E6E0B336}"/>
    <dgm:cxn modelId="{07CF68AE-883D-475D-B25E-CF6D202BD5CE}" srcId="{18CC6157-F46D-4790-B4AE-E114F5CA5C73}" destId="{EF966DB9-47D0-4DA8-95EF-4AAEA4AAA29B}" srcOrd="2" destOrd="0" parTransId="{941196DF-F664-47E2-A9DD-51F613264525}" sibTransId="{1138E94F-2DBB-4CAC-B0F4-486CE8713572}"/>
    <dgm:cxn modelId="{A122FD7B-29F1-41E4-9E64-8B9C98873379}" type="presOf" srcId="{D4547180-6482-4F9F-9A00-494EFAB8652C}" destId="{24FA83E1-5EFF-472E-8511-02603F5C2709}" srcOrd="0" destOrd="0" presId="urn:microsoft.com/office/officeart/2005/8/layout/bProcess2"/>
    <dgm:cxn modelId="{D377C323-1DA2-4478-A9B2-90AE352E7ADE}" srcId="{18CC6157-F46D-4790-B4AE-E114F5CA5C73}" destId="{B7C468B4-9717-48D7-AF3F-AF20216877F7}" srcOrd="0" destOrd="0" parTransId="{9BB4F522-0A74-4ED6-9CDD-6AD56C60B230}" sibTransId="{11EB04AA-6696-4178-B756-DCBBD72633F4}"/>
    <dgm:cxn modelId="{DA12B682-6EC4-461D-80E5-6879E8B2C5B5}" type="presParOf" srcId="{A4437DB6-C2C5-4618-93C3-4EE7BD71C91D}" destId="{DCA41DDB-2221-4002-A477-A9B8DB59D1B7}" srcOrd="0" destOrd="0" presId="urn:microsoft.com/office/officeart/2005/8/layout/bProcess2"/>
    <dgm:cxn modelId="{EA08B95E-3C78-4A11-AB7F-CE7F68E82C9F}" type="presParOf" srcId="{A4437DB6-C2C5-4618-93C3-4EE7BD71C91D}" destId="{B8F37A7D-21FF-4146-8654-269662A598C2}" srcOrd="1" destOrd="0" presId="urn:microsoft.com/office/officeart/2005/8/layout/bProcess2"/>
    <dgm:cxn modelId="{C00B0BCF-B7D3-4F2E-B51D-03DC1FB45B27}" type="presParOf" srcId="{A4437DB6-C2C5-4618-93C3-4EE7BD71C91D}" destId="{EC72E730-F058-4200-8247-5838090044A4}" srcOrd="2" destOrd="0" presId="urn:microsoft.com/office/officeart/2005/8/layout/bProcess2"/>
    <dgm:cxn modelId="{C9639160-B30C-400C-AC33-10A36F3C5818}" type="presParOf" srcId="{EC72E730-F058-4200-8247-5838090044A4}" destId="{391B1DFE-9351-40E8-BCA4-A11CB94A1D1D}" srcOrd="0" destOrd="0" presId="urn:microsoft.com/office/officeart/2005/8/layout/bProcess2"/>
    <dgm:cxn modelId="{324DBADE-4994-40A8-B362-FA73076C1E52}" type="presParOf" srcId="{EC72E730-F058-4200-8247-5838090044A4}" destId="{CBC49C87-84EB-4CE1-A75F-373D434A0048}" srcOrd="1" destOrd="0" presId="urn:microsoft.com/office/officeart/2005/8/layout/bProcess2"/>
    <dgm:cxn modelId="{782831E1-3898-464B-BEEB-A24B805F26FE}" type="presParOf" srcId="{A4437DB6-C2C5-4618-93C3-4EE7BD71C91D}" destId="{564D66BE-95E7-47E9-B45C-2E1C32539F6F}" srcOrd="3" destOrd="0" presId="urn:microsoft.com/office/officeart/2005/8/layout/bProcess2"/>
    <dgm:cxn modelId="{A74CD2F7-80B4-4EB7-9F39-0C59439FFA9C}" type="presParOf" srcId="{A4437DB6-C2C5-4618-93C3-4EE7BD71C91D}" destId="{0791F6BE-8E39-46C2-A3D5-A00DC31FBC4D}" srcOrd="4" destOrd="0" presId="urn:microsoft.com/office/officeart/2005/8/layout/bProcess2"/>
    <dgm:cxn modelId="{DA277712-5C80-48AE-B7BE-6E7F76E4E225}" type="presParOf" srcId="{0791F6BE-8E39-46C2-A3D5-A00DC31FBC4D}" destId="{3CE8D0A5-2359-4E21-A075-B95A7010F65F}" srcOrd="0" destOrd="0" presId="urn:microsoft.com/office/officeart/2005/8/layout/bProcess2"/>
    <dgm:cxn modelId="{49F3E8C0-00A7-49F4-BA4F-4AAB6EAF92AE}" type="presParOf" srcId="{0791F6BE-8E39-46C2-A3D5-A00DC31FBC4D}" destId="{147444E1-9A16-4FDD-9BF3-CB961FED0EF3}" srcOrd="1" destOrd="0" presId="urn:microsoft.com/office/officeart/2005/8/layout/bProcess2"/>
    <dgm:cxn modelId="{BF11DE73-8C0F-444F-B751-68047ABC977A}" type="presParOf" srcId="{A4437DB6-C2C5-4618-93C3-4EE7BD71C91D}" destId="{6C115B3F-CA3D-4E5E-AC1A-71EC3A19847C}" srcOrd="5" destOrd="0" presId="urn:microsoft.com/office/officeart/2005/8/layout/bProcess2"/>
    <dgm:cxn modelId="{DDFB74F2-5BBD-40D2-8850-25E709F08D21}" type="presParOf" srcId="{A4437DB6-C2C5-4618-93C3-4EE7BD71C91D}" destId="{CAAF59B2-0004-431E-B3C2-E2E6E92AFDB8}" srcOrd="6" destOrd="0" presId="urn:microsoft.com/office/officeart/2005/8/layout/bProcess2"/>
    <dgm:cxn modelId="{64AEDB15-AE90-424D-A295-552250B9234D}" type="presParOf" srcId="{CAAF59B2-0004-431E-B3C2-E2E6E92AFDB8}" destId="{F6F121CF-6317-4A0D-9016-69FBE0B57F05}" srcOrd="0" destOrd="0" presId="urn:microsoft.com/office/officeart/2005/8/layout/bProcess2"/>
    <dgm:cxn modelId="{21D509DB-B804-4DE7-A1D8-2EAA33F89435}" type="presParOf" srcId="{CAAF59B2-0004-431E-B3C2-E2E6E92AFDB8}" destId="{674EC2A4-DA88-4999-AC47-3EE4D4DFE8BA}" srcOrd="1" destOrd="0" presId="urn:microsoft.com/office/officeart/2005/8/layout/bProcess2"/>
    <dgm:cxn modelId="{83C3332B-3259-4CE1-9C4E-3D6F2B177552}" type="presParOf" srcId="{A4437DB6-C2C5-4618-93C3-4EE7BD71C91D}" destId="{3CB27399-9EE1-4039-B7D3-1F93F107AE93}" srcOrd="7" destOrd="0" presId="urn:microsoft.com/office/officeart/2005/8/layout/bProcess2"/>
    <dgm:cxn modelId="{E83A0037-51AF-42D3-A752-C9449FD6B54B}" type="presParOf" srcId="{A4437DB6-C2C5-4618-93C3-4EE7BD71C91D}" destId="{66B47A88-E06C-4B1E-A681-E3E17FD5ECDB}" srcOrd="8" destOrd="0" presId="urn:microsoft.com/office/officeart/2005/8/layout/bProcess2"/>
    <dgm:cxn modelId="{DB364F8D-3A86-4FF0-AE39-62837D03DC2E}" type="presParOf" srcId="{66B47A88-E06C-4B1E-A681-E3E17FD5ECDB}" destId="{4FEFDD70-AFE3-4F82-A6F7-E1AD3ADB9AA6}" srcOrd="0" destOrd="0" presId="urn:microsoft.com/office/officeart/2005/8/layout/bProcess2"/>
    <dgm:cxn modelId="{11BE33D4-4517-479C-9E64-7EC25CDA7CFE}" type="presParOf" srcId="{66B47A88-E06C-4B1E-A681-E3E17FD5ECDB}" destId="{DF1E81CF-35C0-4247-A773-6D747FFF78A2}" srcOrd="1" destOrd="0" presId="urn:microsoft.com/office/officeart/2005/8/layout/bProcess2"/>
    <dgm:cxn modelId="{469315E5-4045-4050-A8CF-5617371865EF}" type="presParOf" srcId="{A4437DB6-C2C5-4618-93C3-4EE7BD71C91D}" destId="{3924FEAF-CB56-402E-A268-B599ABB858A7}" srcOrd="9" destOrd="0" presId="urn:microsoft.com/office/officeart/2005/8/layout/bProcess2"/>
    <dgm:cxn modelId="{82E9663B-4975-4117-96B4-251F2865F875}" type="presParOf" srcId="{A4437DB6-C2C5-4618-93C3-4EE7BD71C91D}" destId="{51BE740A-7DFF-4EC1-8594-5ACF67918C7B}" srcOrd="10" destOrd="0" presId="urn:microsoft.com/office/officeart/2005/8/layout/bProcess2"/>
    <dgm:cxn modelId="{2294D10F-179C-4D94-9C95-B79497EF4717}" type="presParOf" srcId="{51BE740A-7DFF-4EC1-8594-5ACF67918C7B}" destId="{0613920B-1D4B-495F-9692-D8FD070F6E30}" srcOrd="0" destOrd="0" presId="urn:microsoft.com/office/officeart/2005/8/layout/bProcess2"/>
    <dgm:cxn modelId="{4A36EFEC-F0D9-471C-9114-8F663D0D01E9}" type="presParOf" srcId="{51BE740A-7DFF-4EC1-8594-5ACF67918C7B}" destId="{22A27367-2E92-442A-9DC9-C65734AA4505}" srcOrd="1" destOrd="0" presId="urn:microsoft.com/office/officeart/2005/8/layout/bProcess2"/>
    <dgm:cxn modelId="{ECFD4F03-E0AC-4855-BD14-6C5AA271E854}" type="presParOf" srcId="{A4437DB6-C2C5-4618-93C3-4EE7BD71C91D}" destId="{9275F375-2480-463D-9226-CE2F75CB90D9}" srcOrd="11" destOrd="0" presId="urn:microsoft.com/office/officeart/2005/8/layout/bProcess2"/>
    <dgm:cxn modelId="{BC521DBF-4DB4-43FE-BFF4-2FE7E77B0E4F}" type="presParOf" srcId="{A4437DB6-C2C5-4618-93C3-4EE7BD71C91D}" destId="{F1CCFB7E-C856-4121-8546-068943F988CB}" srcOrd="12" destOrd="0" presId="urn:microsoft.com/office/officeart/2005/8/layout/bProcess2"/>
    <dgm:cxn modelId="{F8791CF1-623E-491A-8AA8-52F5A03AAB3C}" type="presParOf" srcId="{F1CCFB7E-C856-4121-8546-068943F988CB}" destId="{DB0FDBD3-8FD8-4EF8-BB72-C3B3D6D124C3}" srcOrd="0" destOrd="0" presId="urn:microsoft.com/office/officeart/2005/8/layout/bProcess2"/>
    <dgm:cxn modelId="{4FCBB416-229E-4153-8FB5-976F42AB60B0}" type="presParOf" srcId="{F1CCFB7E-C856-4121-8546-068943F988CB}" destId="{3BFD9E26-9959-4458-9961-03EB6A44E2B3}" srcOrd="1" destOrd="0" presId="urn:microsoft.com/office/officeart/2005/8/layout/bProcess2"/>
    <dgm:cxn modelId="{3AFB1FD1-F162-4888-9413-013322B09942}" type="presParOf" srcId="{A4437DB6-C2C5-4618-93C3-4EE7BD71C91D}" destId="{24FA83E1-5EFF-472E-8511-02603F5C2709}" srcOrd="13" destOrd="0" presId="urn:microsoft.com/office/officeart/2005/8/layout/bProcess2"/>
    <dgm:cxn modelId="{FD50BEE8-919C-4E3A-BB36-A67955CD440D}" type="presParOf" srcId="{A4437DB6-C2C5-4618-93C3-4EE7BD71C91D}" destId="{6E6C97C7-6C3D-4DAD-9880-DE149644708B}" srcOrd="14" destOrd="0" presId="urn:microsoft.com/office/officeart/2005/8/layout/bProcess2"/>
    <dgm:cxn modelId="{C2A1B789-9251-4919-90C1-DEEFF4A30A08}" type="presParOf" srcId="{6E6C97C7-6C3D-4DAD-9880-DE149644708B}" destId="{26E2A9E0-275A-416C-8855-5D66644F7C31}" srcOrd="0" destOrd="0" presId="urn:microsoft.com/office/officeart/2005/8/layout/bProcess2"/>
    <dgm:cxn modelId="{B9E062B6-928B-4B68-9E2D-1B8F4B513B2D}" type="presParOf" srcId="{6E6C97C7-6C3D-4DAD-9880-DE149644708B}" destId="{D1B4DF04-89FE-48DB-B400-C5EBA07867C4}" srcOrd="1" destOrd="0" presId="urn:microsoft.com/office/officeart/2005/8/layout/bProcess2"/>
    <dgm:cxn modelId="{36B66723-20F9-4B40-B49E-87207EB2E6B9}" type="presParOf" srcId="{A4437DB6-C2C5-4618-93C3-4EE7BD71C91D}" destId="{5693BEC6-078B-477A-B80D-7CF99FEB471F}" srcOrd="15" destOrd="0" presId="urn:microsoft.com/office/officeart/2005/8/layout/bProcess2"/>
    <dgm:cxn modelId="{8746FC15-1F52-4BA6-9916-4D71C0D5A52F}" type="presParOf" srcId="{A4437DB6-C2C5-4618-93C3-4EE7BD71C91D}" destId="{C5B7A87D-3B1B-487C-94C5-13F9B8596E34}" srcOrd="16" destOrd="0" presId="urn:microsoft.com/office/officeart/2005/8/layout/bProcess2"/>
    <dgm:cxn modelId="{EA2083E7-0173-4DE5-B13A-E95B69562600}" type="presParOf" srcId="{C5B7A87D-3B1B-487C-94C5-13F9B8596E34}" destId="{75E17016-EDEC-410F-A90F-199745162A3F}" srcOrd="0" destOrd="0" presId="urn:microsoft.com/office/officeart/2005/8/layout/bProcess2"/>
    <dgm:cxn modelId="{15CFD77B-19DA-4D65-A034-77CF7417CDC3}" type="presParOf" srcId="{C5B7A87D-3B1B-487C-94C5-13F9B8596E34}" destId="{B3C307F1-0FAF-4036-9B13-E12E7E506234}" srcOrd="1" destOrd="0" presId="urn:microsoft.com/office/officeart/2005/8/layout/bProcess2"/>
    <dgm:cxn modelId="{6544383E-38D8-414E-AD29-3ABF3D096771}" type="presParOf" srcId="{A4437DB6-C2C5-4618-93C3-4EE7BD71C91D}" destId="{63086B0F-09F3-4A06-BEF0-A0295C7F0826}" srcOrd="17" destOrd="0" presId="urn:microsoft.com/office/officeart/2005/8/layout/bProcess2"/>
    <dgm:cxn modelId="{66D564C2-31AB-4F08-801F-39C96974F955}" type="presParOf" srcId="{A4437DB6-C2C5-4618-93C3-4EE7BD71C91D}" destId="{0C0AB1FA-E230-4139-BB2B-2B14A844DEC7}" srcOrd="18"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A353529-47A1-459B-84EB-9FC2DB2A0A17}"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GB"/>
        </a:p>
      </dgm:t>
    </dgm:pt>
    <dgm:pt modelId="{D2421ABF-EBC5-47D7-86FF-EF85DD44C14C}">
      <dgm:prSet custT="1"/>
      <dgm:spPr>
        <a:ln>
          <a:solidFill>
            <a:srgbClr val="00AB4E"/>
          </a:solidFill>
        </a:ln>
      </dgm:spPr>
      <dgm:t>
        <a:bodyPr/>
        <a:lstStyle/>
        <a:p>
          <a:pPr rtl="0"/>
          <a:r>
            <a:rPr lang="en-GB" sz="2400" dirty="0" smtClean="0">
              <a:solidFill>
                <a:schemeClr val="tx1"/>
              </a:solidFill>
            </a:rPr>
            <a:t>Probably - new FRSSE will adopt ‘measurement’ and ‘recognition’ principles of FRS 102 – creating a single framework </a:t>
          </a:r>
          <a:endParaRPr lang="en-GB" sz="2400" dirty="0">
            <a:solidFill>
              <a:schemeClr val="tx1"/>
            </a:solidFill>
          </a:endParaRPr>
        </a:p>
      </dgm:t>
    </dgm:pt>
    <dgm:pt modelId="{58375719-B5B8-4AA6-B160-886E3B42624B}" type="parTrans" cxnId="{A6BF308C-CDF8-440A-97D8-CED1370999D2}">
      <dgm:prSet/>
      <dgm:spPr/>
      <dgm:t>
        <a:bodyPr/>
        <a:lstStyle/>
        <a:p>
          <a:endParaRPr lang="en-GB"/>
        </a:p>
      </dgm:t>
    </dgm:pt>
    <dgm:pt modelId="{B87BE772-FEDC-46D8-9B36-861841E45394}" type="sibTrans" cxnId="{A6BF308C-CDF8-440A-97D8-CED1370999D2}">
      <dgm:prSet/>
      <dgm:spPr/>
      <dgm:t>
        <a:bodyPr/>
        <a:lstStyle/>
        <a:p>
          <a:endParaRPr lang="en-GB"/>
        </a:p>
      </dgm:t>
    </dgm:pt>
    <dgm:pt modelId="{69352267-553D-4042-8CB6-F11CB08CF164}">
      <dgm:prSet custT="1"/>
      <dgm:spPr>
        <a:ln>
          <a:solidFill>
            <a:srgbClr val="0AA745"/>
          </a:solidFill>
        </a:ln>
      </dgm:spPr>
      <dgm:t>
        <a:bodyPr/>
        <a:lstStyle/>
        <a:p>
          <a:pPr rtl="0"/>
          <a:r>
            <a:rPr lang="en-GB" sz="2400" dirty="0" smtClean="0">
              <a:solidFill>
                <a:schemeClr val="tx1"/>
              </a:solidFill>
            </a:rPr>
            <a:t>But disclosures in notes will be limited under EU Accounting Directive</a:t>
          </a:r>
          <a:endParaRPr lang="en-GB" sz="2400" dirty="0">
            <a:solidFill>
              <a:schemeClr val="tx1"/>
            </a:solidFill>
          </a:endParaRPr>
        </a:p>
      </dgm:t>
    </dgm:pt>
    <dgm:pt modelId="{E2D48B61-FF34-4690-83EB-1FAF68BE92FE}" type="parTrans" cxnId="{8A18BA79-14BB-4A38-BFE1-46F7BF406093}">
      <dgm:prSet/>
      <dgm:spPr/>
      <dgm:t>
        <a:bodyPr/>
        <a:lstStyle/>
        <a:p>
          <a:endParaRPr lang="en-GB"/>
        </a:p>
      </dgm:t>
    </dgm:pt>
    <dgm:pt modelId="{B27088EA-6F51-4BB0-9747-F9CECD1D578D}" type="sibTrans" cxnId="{8A18BA79-14BB-4A38-BFE1-46F7BF406093}">
      <dgm:prSet/>
      <dgm:spPr/>
      <dgm:t>
        <a:bodyPr/>
        <a:lstStyle/>
        <a:p>
          <a:endParaRPr lang="en-GB"/>
        </a:p>
      </dgm:t>
    </dgm:pt>
    <dgm:pt modelId="{DEDED886-61B9-4482-99CE-5512BB1C0E76}">
      <dgm:prSet custT="1"/>
      <dgm:spPr>
        <a:ln>
          <a:solidFill>
            <a:srgbClr val="00AB4E"/>
          </a:solidFill>
        </a:ln>
      </dgm:spPr>
      <dgm:t>
        <a:bodyPr/>
        <a:lstStyle/>
        <a:p>
          <a:pPr rtl="0"/>
          <a:r>
            <a:rPr lang="en-GB" sz="2400" dirty="0" smtClean="0">
              <a:solidFill>
                <a:schemeClr val="tx1"/>
              </a:solidFill>
            </a:rPr>
            <a:t>Effectively a FRS 102 ‘lite’ ?</a:t>
          </a:r>
          <a:endParaRPr lang="en-GB" sz="2400" dirty="0">
            <a:solidFill>
              <a:schemeClr val="tx1"/>
            </a:solidFill>
          </a:endParaRPr>
        </a:p>
      </dgm:t>
    </dgm:pt>
    <dgm:pt modelId="{627790F9-D2F2-40C0-A17C-74B5C0D27FE6}" type="parTrans" cxnId="{B60EF352-141E-492D-B44E-C89893063B5D}">
      <dgm:prSet/>
      <dgm:spPr/>
      <dgm:t>
        <a:bodyPr/>
        <a:lstStyle/>
        <a:p>
          <a:endParaRPr lang="en-GB"/>
        </a:p>
      </dgm:t>
    </dgm:pt>
    <dgm:pt modelId="{07AA28AA-C9AD-4EAF-9BED-FFD2B172EC0C}" type="sibTrans" cxnId="{B60EF352-141E-492D-B44E-C89893063B5D}">
      <dgm:prSet/>
      <dgm:spPr/>
      <dgm:t>
        <a:bodyPr/>
        <a:lstStyle/>
        <a:p>
          <a:endParaRPr lang="en-GB"/>
        </a:p>
      </dgm:t>
    </dgm:pt>
    <dgm:pt modelId="{ADF99247-1F4E-40F5-A21A-C004B9AEC0B5}">
      <dgm:prSet custT="1"/>
      <dgm:spPr>
        <a:ln>
          <a:solidFill>
            <a:srgbClr val="0AA745"/>
          </a:solidFill>
        </a:ln>
      </dgm:spPr>
      <dgm:t>
        <a:bodyPr/>
        <a:lstStyle/>
        <a:p>
          <a:pPr rtl="0"/>
          <a:r>
            <a:rPr lang="en-GB" sz="2400" dirty="0" smtClean="0">
              <a:solidFill>
                <a:schemeClr val="tx1"/>
              </a:solidFill>
            </a:rPr>
            <a:t>Possibly a new section in FRS 102?</a:t>
          </a:r>
          <a:endParaRPr lang="en-GB" sz="2400" dirty="0">
            <a:solidFill>
              <a:schemeClr val="tx1"/>
            </a:solidFill>
          </a:endParaRPr>
        </a:p>
      </dgm:t>
    </dgm:pt>
    <dgm:pt modelId="{5EC852FC-FC55-4A80-BD51-0897AFF480C0}" type="parTrans" cxnId="{F010442E-3D5A-44DB-913E-EB4B92B96804}">
      <dgm:prSet/>
      <dgm:spPr/>
      <dgm:t>
        <a:bodyPr/>
        <a:lstStyle/>
        <a:p>
          <a:endParaRPr lang="en-GB"/>
        </a:p>
      </dgm:t>
    </dgm:pt>
    <dgm:pt modelId="{B89766C8-73A9-408C-8277-07A5AAFC54BD}" type="sibTrans" cxnId="{F010442E-3D5A-44DB-913E-EB4B92B96804}">
      <dgm:prSet/>
      <dgm:spPr/>
      <dgm:t>
        <a:bodyPr/>
        <a:lstStyle/>
        <a:p>
          <a:endParaRPr lang="en-GB"/>
        </a:p>
      </dgm:t>
    </dgm:pt>
    <dgm:pt modelId="{537F95B8-3C10-4650-ACA8-0443A7BE0309}">
      <dgm:prSet custT="1"/>
      <dgm:spPr>
        <a:ln>
          <a:solidFill>
            <a:srgbClr val="00AB4E"/>
          </a:solidFill>
        </a:ln>
      </dgm:spPr>
      <dgm:t>
        <a:bodyPr/>
        <a:lstStyle/>
        <a:p>
          <a:pPr rtl="0"/>
          <a:r>
            <a:rPr lang="en-GB" sz="2400" dirty="0" smtClean="0">
              <a:solidFill>
                <a:schemeClr val="tx1"/>
              </a:solidFill>
            </a:rPr>
            <a:t>New ‘FRSSE SORP’ will layer on charity specific requirements ( as EU Accounting Directive scopes out not-for-profit entities)   </a:t>
          </a:r>
          <a:endParaRPr lang="en-GB" sz="2400" dirty="0">
            <a:solidFill>
              <a:schemeClr val="tx1"/>
            </a:solidFill>
          </a:endParaRPr>
        </a:p>
      </dgm:t>
    </dgm:pt>
    <dgm:pt modelId="{64068751-610E-4CE8-AE26-2233064BBB84}" type="parTrans" cxnId="{80FE9181-60A6-4A77-8A8E-FB666F85E0BE}">
      <dgm:prSet/>
      <dgm:spPr/>
      <dgm:t>
        <a:bodyPr/>
        <a:lstStyle/>
        <a:p>
          <a:endParaRPr lang="en-GB"/>
        </a:p>
      </dgm:t>
    </dgm:pt>
    <dgm:pt modelId="{CFA48207-0FF0-455A-8F1D-6FF375EDDEE4}" type="sibTrans" cxnId="{80FE9181-60A6-4A77-8A8E-FB666F85E0BE}">
      <dgm:prSet/>
      <dgm:spPr/>
      <dgm:t>
        <a:bodyPr/>
        <a:lstStyle/>
        <a:p>
          <a:endParaRPr lang="en-GB"/>
        </a:p>
      </dgm:t>
    </dgm:pt>
    <dgm:pt modelId="{8858C8D5-47C5-444A-AAAE-73C99B50052B}" type="pres">
      <dgm:prSet presAssocID="{CA353529-47A1-459B-84EB-9FC2DB2A0A17}" presName="linear" presStyleCnt="0">
        <dgm:presLayoutVars>
          <dgm:animLvl val="lvl"/>
          <dgm:resizeHandles val="exact"/>
        </dgm:presLayoutVars>
      </dgm:prSet>
      <dgm:spPr/>
      <dgm:t>
        <a:bodyPr/>
        <a:lstStyle/>
        <a:p>
          <a:endParaRPr lang="en-GB"/>
        </a:p>
      </dgm:t>
    </dgm:pt>
    <dgm:pt modelId="{5D22C6C2-2077-4F6C-BCD2-6158045B03D8}" type="pres">
      <dgm:prSet presAssocID="{D2421ABF-EBC5-47D7-86FF-EF85DD44C14C}" presName="parentText" presStyleLbl="node1" presStyleIdx="0" presStyleCnt="5">
        <dgm:presLayoutVars>
          <dgm:chMax val="0"/>
          <dgm:bulletEnabled val="1"/>
        </dgm:presLayoutVars>
      </dgm:prSet>
      <dgm:spPr/>
      <dgm:t>
        <a:bodyPr/>
        <a:lstStyle/>
        <a:p>
          <a:endParaRPr lang="en-GB"/>
        </a:p>
      </dgm:t>
    </dgm:pt>
    <dgm:pt modelId="{4AA3DA3D-AE47-49EE-A8EA-4C304C8BB1FC}" type="pres">
      <dgm:prSet presAssocID="{B87BE772-FEDC-46D8-9B36-861841E45394}" presName="spacer" presStyleCnt="0"/>
      <dgm:spPr/>
    </dgm:pt>
    <dgm:pt modelId="{AFA24A26-61EB-40E7-9990-EF9CE7C5C927}" type="pres">
      <dgm:prSet presAssocID="{69352267-553D-4042-8CB6-F11CB08CF164}" presName="parentText" presStyleLbl="node1" presStyleIdx="1" presStyleCnt="5">
        <dgm:presLayoutVars>
          <dgm:chMax val="0"/>
          <dgm:bulletEnabled val="1"/>
        </dgm:presLayoutVars>
      </dgm:prSet>
      <dgm:spPr/>
      <dgm:t>
        <a:bodyPr/>
        <a:lstStyle/>
        <a:p>
          <a:endParaRPr lang="en-GB"/>
        </a:p>
      </dgm:t>
    </dgm:pt>
    <dgm:pt modelId="{AD8930D7-94D1-4D5F-A846-80DB96BC0606}" type="pres">
      <dgm:prSet presAssocID="{B27088EA-6F51-4BB0-9747-F9CECD1D578D}" presName="spacer" presStyleCnt="0"/>
      <dgm:spPr/>
    </dgm:pt>
    <dgm:pt modelId="{893361C2-C935-4EBF-A90A-9ECB74C03676}" type="pres">
      <dgm:prSet presAssocID="{DEDED886-61B9-4482-99CE-5512BB1C0E76}" presName="parentText" presStyleLbl="node1" presStyleIdx="2" presStyleCnt="5">
        <dgm:presLayoutVars>
          <dgm:chMax val="0"/>
          <dgm:bulletEnabled val="1"/>
        </dgm:presLayoutVars>
      </dgm:prSet>
      <dgm:spPr/>
      <dgm:t>
        <a:bodyPr/>
        <a:lstStyle/>
        <a:p>
          <a:endParaRPr lang="en-GB"/>
        </a:p>
      </dgm:t>
    </dgm:pt>
    <dgm:pt modelId="{76EBD908-82F5-4851-8439-B9BE6F214D9E}" type="pres">
      <dgm:prSet presAssocID="{07AA28AA-C9AD-4EAF-9BED-FFD2B172EC0C}" presName="spacer" presStyleCnt="0"/>
      <dgm:spPr/>
    </dgm:pt>
    <dgm:pt modelId="{03A56E07-8AE1-4E48-83F6-8B7DD18D1E75}" type="pres">
      <dgm:prSet presAssocID="{ADF99247-1F4E-40F5-A21A-C004B9AEC0B5}" presName="parentText" presStyleLbl="node1" presStyleIdx="3" presStyleCnt="5">
        <dgm:presLayoutVars>
          <dgm:chMax val="0"/>
          <dgm:bulletEnabled val="1"/>
        </dgm:presLayoutVars>
      </dgm:prSet>
      <dgm:spPr/>
      <dgm:t>
        <a:bodyPr/>
        <a:lstStyle/>
        <a:p>
          <a:endParaRPr lang="en-GB"/>
        </a:p>
      </dgm:t>
    </dgm:pt>
    <dgm:pt modelId="{82E24EAA-3C15-4436-8D86-D9C307B5F242}" type="pres">
      <dgm:prSet presAssocID="{B89766C8-73A9-408C-8277-07A5AAFC54BD}" presName="spacer" presStyleCnt="0"/>
      <dgm:spPr/>
    </dgm:pt>
    <dgm:pt modelId="{05A9EF35-3D56-4CC0-A4C8-33E5614B7542}" type="pres">
      <dgm:prSet presAssocID="{537F95B8-3C10-4650-ACA8-0443A7BE0309}" presName="parentText" presStyleLbl="node1" presStyleIdx="4" presStyleCnt="5">
        <dgm:presLayoutVars>
          <dgm:chMax val="0"/>
          <dgm:bulletEnabled val="1"/>
        </dgm:presLayoutVars>
      </dgm:prSet>
      <dgm:spPr/>
      <dgm:t>
        <a:bodyPr/>
        <a:lstStyle/>
        <a:p>
          <a:endParaRPr lang="en-GB"/>
        </a:p>
      </dgm:t>
    </dgm:pt>
  </dgm:ptLst>
  <dgm:cxnLst>
    <dgm:cxn modelId="{FB24A502-2975-4520-9B51-CEB2610970A7}" type="presOf" srcId="{CA353529-47A1-459B-84EB-9FC2DB2A0A17}" destId="{8858C8D5-47C5-444A-AAAE-73C99B50052B}" srcOrd="0" destOrd="0" presId="urn:microsoft.com/office/officeart/2005/8/layout/vList2"/>
    <dgm:cxn modelId="{B60EF352-141E-492D-B44E-C89893063B5D}" srcId="{CA353529-47A1-459B-84EB-9FC2DB2A0A17}" destId="{DEDED886-61B9-4482-99CE-5512BB1C0E76}" srcOrd="2" destOrd="0" parTransId="{627790F9-D2F2-40C0-A17C-74B5C0D27FE6}" sibTransId="{07AA28AA-C9AD-4EAF-9BED-FFD2B172EC0C}"/>
    <dgm:cxn modelId="{56A3CFC2-555E-40E5-804F-DDAF430AF7CF}" type="presOf" srcId="{ADF99247-1F4E-40F5-A21A-C004B9AEC0B5}" destId="{03A56E07-8AE1-4E48-83F6-8B7DD18D1E75}" srcOrd="0" destOrd="0" presId="urn:microsoft.com/office/officeart/2005/8/layout/vList2"/>
    <dgm:cxn modelId="{80FE9181-60A6-4A77-8A8E-FB666F85E0BE}" srcId="{CA353529-47A1-459B-84EB-9FC2DB2A0A17}" destId="{537F95B8-3C10-4650-ACA8-0443A7BE0309}" srcOrd="4" destOrd="0" parTransId="{64068751-610E-4CE8-AE26-2233064BBB84}" sibTransId="{CFA48207-0FF0-455A-8F1D-6FF375EDDEE4}"/>
    <dgm:cxn modelId="{60BE9B4D-6A45-44CF-BF40-10DCA4C3BF19}" type="presOf" srcId="{537F95B8-3C10-4650-ACA8-0443A7BE0309}" destId="{05A9EF35-3D56-4CC0-A4C8-33E5614B7542}" srcOrd="0" destOrd="0" presId="urn:microsoft.com/office/officeart/2005/8/layout/vList2"/>
    <dgm:cxn modelId="{34E4F81C-E371-4439-861B-0F4939DDB3EF}" type="presOf" srcId="{69352267-553D-4042-8CB6-F11CB08CF164}" destId="{AFA24A26-61EB-40E7-9990-EF9CE7C5C927}" srcOrd="0" destOrd="0" presId="urn:microsoft.com/office/officeart/2005/8/layout/vList2"/>
    <dgm:cxn modelId="{AF68F3D0-62FC-4E2A-B67E-32E8EFC1A46F}" type="presOf" srcId="{D2421ABF-EBC5-47D7-86FF-EF85DD44C14C}" destId="{5D22C6C2-2077-4F6C-BCD2-6158045B03D8}" srcOrd="0" destOrd="0" presId="urn:microsoft.com/office/officeart/2005/8/layout/vList2"/>
    <dgm:cxn modelId="{A134007A-CC08-4E88-8430-A5B460F816EE}" type="presOf" srcId="{DEDED886-61B9-4482-99CE-5512BB1C0E76}" destId="{893361C2-C935-4EBF-A90A-9ECB74C03676}" srcOrd="0" destOrd="0" presId="urn:microsoft.com/office/officeart/2005/8/layout/vList2"/>
    <dgm:cxn modelId="{8A18BA79-14BB-4A38-BFE1-46F7BF406093}" srcId="{CA353529-47A1-459B-84EB-9FC2DB2A0A17}" destId="{69352267-553D-4042-8CB6-F11CB08CF164}" srcOrd="1" destOrd="0" parTransId="{E2D48B61-FF34-4690-83EB-1FAF68BE92FE}" sibTransId="{B27088EA-6F51-4BB0-9747-F9CECD1D578D}"/>
    <dgm:cxn modelId="{F010442E-3D5A-44DB-913E-EB4B92B96804}" srcId="{CA353529-47A1-459B-84EB-9FC2DB2A0A17}" destId="{ADF99247-1F4E-40F5-A21A-C004B9AEC0B5}" srcOrd="3" destOrd="0" parTransId="{5EC852FC-FC55-4A80-BD51-0897AFF480C0}" sibTransId="{B89766C8-73A9-408C-8277-07A5AAFC54BD}"/>
    <dgm:cxn modelId="{A6BF308C-CDF8-440A-97D8-CED1370999D2}" srcId="{CA353529-47A1-459B-84EB-9FC2DB2A0A17}" destId="{D2421ABF-EBC5-47D7-86FF-EF85DD44C14C}" srcOrd="0" destOrd="0" parTransId="{58375719-B5B8-4AA6-B160-886E3B42624B}" sibTransId="{B87BE772-FEDC-46D8-9B36-861841E45394}"/>
    <dgm:cxn modelId="{B6CD3847-6AA2-4D9A-A509-A1D123036DC9}" type="presParOf" srcId="{8858C8D5-47C5-444A-AAAE-73C99B50052B}" destId="{5D22C6C2-2077-4F6C-BCD2-6158045B03D8}" srcOrd="0" destOrd="0" presId="urn:microsoft.com/office/officeart/2005/8/layout/vList2"/>
    <dgm:cxn modelId="{0F5A5D3D-E9CC-49A5-BDA4-E20B201C6F1E}" type="presParOf" srcId="{8858C8D5-47C5-444A-AAAE-73C99B50052B}" destId="{4AA3DA3D-AE47-49EE-A8EA-4C304C8BB1FC}" srcOrd="1" destOrd="0" presId="urn:microsoft.com/office/officeart/2005/8/layout/vList2"/>
    <dgm:cxn modelId="{AF7BE128-8DB4-447C-8892-6DDF7E794618}" type="presParOf" srcId="{8858C8D5-47C5-444A-AAAE-73C99B50052B}" destId="{AFA24A26-61EB-40E7-9990-EF9CE7C5C927}" srcOrd="2" destOrd="0" presId="urn:microsoft.com/office/officeart/2005/8/layout/vList2"/>
    <dgm:cxn modelId="{7B6C95B6-A010-4587-8D45-F891E8C09D8A}" type="presParOf" srcId="{8858C8D5-47C5-444A-AAAE-73C99B50052B}" destId="{AD8930D7-94D1-4D5F-A846-80DB96BC0606}" srcOrd="3" destOrd="0" presId="urn:microsoft.com/office/officeart/2005/8/layout/vList2"/>
    <dgm:cxn modelId="{44102628-842C-4791-A67E-61CEA8DEF5B3}" type="presParOf" srcId="{8858C8D5-47C5-444A-AAAE-73C99B50052B}" destId="{893361C2-C935-4EBF-A90A-9ECB74C03676}" srcOrd="4" destOrd="0" presId="urn:microsoft.com/office/officeart/2005/8/layout/vList2"/>
    <dgm:cxn modelId="{47251B59-034F-490A-BBBA-05DCBE07083D}" type="presParOf" srcId="{8858C8D5-47C5-444A-AAAE-73C99B50052B}" destId="{76EBD908-82F5-4851-8439-B9BE6F214D9E}" srcOrd="5" destOrd="0" presId="urn:microsoft.com/office/officeart/2005/8/layout/vList2"/>
    <dgm:cxn modelId="{18FAB707-1BC7-4496-949D-F79C87683BB6}" type="presParOf" srcId="{8858C8D5-47C5-444A-AAAE-73C99B50052B}" destId="{03A56E07-8AE1-4E48-83F6-8B7DD18D1E75}" srcOrd="6" destOrd="0" presId="urn:microsoft.com/office/officeart/2005/8/layout/vList2"/>
    <dgm:cxn modelId="{0FBBFB82-625D-48AC-904C-14F4CFC6116B}" type="presParOf" srcId="{8858C8D5-47C5-444A-AAAE-73C99B50052B}" destId="{82E24EAA-3C15-4436-8D86-D9C307B5F242}" srcOrd="7" destOrd="0" presId="urn:microsoft.com/office/officeart/2005/8/layout/vList2"/>
    <dgm:cxn modelId="{E97D42EE-278A-47AF-B698-4DAA6A73AD2E}" type="presParOf" srcId="{8858C8D5-47C5-444A-AAAE-73C99B50052B}" destId="{05A9EF35-3D56-4CC0-A4C8-33E5614B754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C58AD97-0045-496A-928A-5B380AE5A4D6}" type="doc">
      <dgm:prSet loTypeId="urn:microsoft.com/office/officeart/2005/8/layout/hProcess9" loCatId="process" qsTypeId="urn:microsoft.com/office/officeart/2005/8/quickstyle/simple1" qsCatId="simple" csTypeId="urn:microsoft.com/office/officeart/2005/8/colors/accent0_1" csCatId="mainScheme" phldr="1"/>
      <dgm:spPr/>
      <dgm:t>
        <a:bodyPr/>
        <a:lstStyle/>
        <a:p>
          <a:endParaRPr lang="en-GB"/>
        </a:p>
      </dgm:t>
    </dgm:pt>
    <dgm:pt modelId="{3F13F2B4-A3B7-4279-BF89-65B42744932B}">
      <dgm:prSet/>
      <dgm:spPr/>
      <dgm:t>
        <a:bodyPr/>
        <a:lstStyle/>
        <a:p>
          <a:pPr rtl="0"/>
          <a:r>
            <a:rPr lang="en-GB" dirty="0" smtClean="0"/>
            <a:t>Implementation of new EU Accounting Directive -2014/15</a:t>
          </a:r>
          <a:endParaRPr lang="en-GB" dirty="0"/>
        </a:p>
      </dgm:t>
    </dgm:pt>
    <dgm:pt modelId="{06A91139-8AD9-42CC-8865-A2F5F220EF62}" type="parTrans" cxnId="{6068D42C-AE51-42A7-B22F-726C56EF4DE6}">
      <dgm:prSet/>
      <dgm:spPr/>
      <dgm:t>
        <a:bodyPr/>
        <a:lstStyle/>
        <a:p>
          <a:endParaRPr lang="en-GB"/>
        </a:p>
      </dgm:t>
    </dgm:pt>
    <dgm:pt modelId="{7E3AE2B8-A325-4E9B-BEF5-CBB04EADD9CF}" type="sibTrans" cxnId="{6068D42C-AE51-42A7-B22F-726C56EF4DE6}">
      <dgm:prSet/>
      <dgm:spPr/>
      <dgm:t>
        <a:bodyPr/>
        <a:lstStyle/>
        <a:p>
          <a:endParaRPr lang="en-GB"/>
        </a:p>
      </dgm:t>
    </dgm:pt>
    <dgm:pt modelId="{DBE3D99D-4242-47A7-86AE-FE3C1F1E55AB}">
      <dgm:prSet/>
      <dgm:spPr/>
      <dgm:t>
        <a:bodyPr/>
        <a:lstStyle/>
        <a:p>
          <a:pPr rtl="0"/>
          <a:r>
            <a:rPr lang="en-GB" dirty="0" smtClean="0"/>
            <a:t>FRC develop new FRSSE</a:t>
          </a:r>
        </a:p>
        <a:p>
          <a:pPr rtl="0"/>
          <a:r>
            <a:rPr lang="en-GB" dirty="0" smtClean="0"/>
            <a:t>2014/15 </a:t>
          </a:r>
          <a:endParaRPr lang="en-GB" dirty="0"/>
        </a:p>
      </dgm:t>
    </dgm:pt>
    <dgm:pt modelId="{2EA8E75C-EFD8-4371-826F-BC48BC5F13C3}" type="parTrans" cxnId="{D4AF9B52-48E9-401E-BCED-CDF46E2AD990}">
      <dgm:prSet/>
      <dgm:spPr/>
      <dgm:t>
        <a:bodyPr/>
        <a:lstStyle/>
        <a:p>
          <a:endParaRPr lang="en-GB"/>
        </a:p>
      </dgm:t>
    </dgm:pt>
    <dgm:pt modelId="{574B1146-D272-4789-9DF8-C1BA154E75C4}" type="sibTrans" cxnId="{D4AF9B52-48E9-401E-BCED-CDF46E2AD990}">
      <dgm:prSet/>
      <dgm:spPr/>
      <dgm:t>
        <a:bodyPr/>
        <a:lstStyle/>
        <a:p>
          <a:endParaRPr lang="en-GB"/>
        </a:p>
      </dgm:t>
    </dgm:pt>
    <dgm:pt modelId="{4588C48A-6A6C-4DF7-8CCF-0E6FA1890EF0}">
      <dgm:prSet/>
      <dgm:spPr/>
      <dgm:t>
        <a:bodyPr/>
        <a:lstStyle/>
        <a:p>
          <a:pPr rtl="0"/>
          <a:r>
            <a:rPr lang="en-GB" dirty="0" smtClean="0"/>
            <a:t>Revision of the SORP for a new FRSS in 2015?</a:t>
          </a:r>
          <a:endParaRPr lang="en-GB" dirty="0"/>
        </a:p>
      </dgm:t>
    </dgm:pt>
    <dgm:pt modelId="{1E2A65F7-DC03-4F85-94E5-B8C2E4B1EAE4}" type="parTrans" cxnId="{6735F9C1-F789-469E-A69B-7BBF622BB6DB}">
      <dgm:prSet/>
      <dgm:spPr/>
      <dgm:t>
        <a:bodyPr/>
        <a:lstStyle/>
        <a:p>
          <a:endParaRPr lang="en-GB"/>
        </a:p>
      </dgm:t>
    </dgm:pt>
    <dgm:pt modelId="{14D6D626-F311-462D-82E2-32ACFDFD4A1D}" type="sibTrans" cxnId="{6735F9C1-F789-469E-A69B-7BBF622BB6DB}">
      <dgm:prSet/>
      <dgm:spPr/>
      <dgm:t>
        <a:bodyPr/>
        <a:lstStyle/>
        <a:p>
          <a:endParaRPr lang="en-GB"/>
        </a:p>
      </dgm:t>
    </dgm:pt>
    <dgm:pt modelId="{D47C2B45-E57F-4AE8-A545-41045B8C72EB}">
      <dgm:prSet/>
      <dgm:spPr/>
      <dgm:t>
        <a:bodyPr/>
        <a:lstStyle/>
        <a:p>
          <a:r>
            <a:rPr lang="en-GB" dirty="0" smtClean="0"/>
            <a:t>Mandatory application for accounting periods starting 1 January 2016</a:t>
          </a:r>
          <a:endParaRPr lang="en-GB" dirty="0"/>
        </a:p>
      </dgm:t>
    </dgm:pt>
    <dgm:pt modelId="{F485895C-B22D-4788-BDCC-F620F48E8FC8}" type="parTrans" cxnId="{2301FB30-6209-47F6-9C4B-C5B7B0D45D1B}">
      <dgm:prSet/>
      <dgm:spPr/>
      <dgm:t>
        <a:bodyPr/>
        <a:lstStyle/>
        <a:p>
          <a:endParaRPr lang="en-GB"/>
        </a:p>
      </dgm:t>
    </dgm:pt>
    <dgm:pt modelId="{19D13684-4D7A-4CDD-99AE-7D8A1BC5C15C}" type="sibTrans" cxnId="{2301FB30-6209-47F6-9C4B-C5B7B0D45D1B}">
      <dgm:prSet/>
      <dgm:spPr/>
      <dgm:t>
        <a:bodyPr/>
        <a:lstStyle/>
        <a:p>
          <a:endParaRPr lang="en-GB"/>
        </a:p>
      </dgm:t>
    </dgm:pt>
    <dgm:pt modelId="{0BA172CE-F3CD-4F09-8195-7EFDC984C494}" type="pres">
      <dgm:prSet presAssocID="{9C58AD97-0045-496A-928A-5B380AE5A4D6}" presName="CompostProcess" presStyleCnt="0">
        <dgm:presLayoutVars>
          <dgm:dir/>
          <dgm:resizeHandles val="exact"/>
        </dgm:presLayoutVars>
      </dgm:prSet>
      <dgm:spPr/>
      <dgm:t>
        <a:bodyPr/>
        <a:lstStyle/>
        <a:p>
          <a:endParaRPr lang="en-GB"/>
        </a:p>
      </dgm:t>
    </dgm:pt>
    <dgm:pt modelId="{075525E5-BB71-48A1-9A12-3133C2A6456C}" type="pres">
      <dgm:prSet presAssocID="{9C58AD97-0045-496A-928A-5B380AE5A4D6}" presName="arrow" presStyleLbl="bgShp" presStyleIdx="0" presStyleCnt="1" custScaleX="117647"/>
      <dgm:spPr/>
    </dgm:pt>
    <dgm:pt modelId="{48E99E86-EF3D-4CD8-A2E2-3F43B9742806}" type="pres">
      <dgm:prSet presAssocID="{9C58AD97-0045-496A-928A-5B380AE5A4D6}" presName="linearProcess" presStyleCnt="0"/>
      <dgm:spPr/>
    </dgm:pt>
    <dgm:pt modelId="{17A1FE01-A0D7-48FD-9F35-271EB9849CBF}" type="pres">
      <dgm:prSet presAssocID="{3F13F2B4-A3B7-4279-BF89-65B42744932B}" presName="textNode" presStyleLbl="node1" presStyleIdx="0" presStyleCnt="4">
        <dgm:presLayoutVars>
          <dgm:bulletEnabled val="1"/>
        </dgm:presLayoutVars>
      </dgm:prSet>
      <dgm:spPr/>
      <dgm:t>
        <a:bodyPr/>
        <a:lstStyle/>
        <a:p>
          <a:endParaRPr lang="en-GB"/>
        </a:p>
      </dgm:t>
    </dgm:pt>
    <dgm:pt modelId="{F9294BF1-093E-4852-9D51-115D48E70B36}" type="pres">
      <dgm:prSet presAssocID="{7E3AE2B8-A325-4E9B-BEF5-CBB04EADD9CF}" presName="sibTrans" presStyleCnt="0"/>
      <dgm:spPr/>
    </dgm:pt>
    <dgm:pt modelId="{D2335AFD-118C-49A8-A213-F9068423D943}" type="pres">
      <dgm:prSet presAssocID="{DBE3D99D-4242-47A7-86AE-FE3C1F1E55AB}" presName="textNode" presStyleLbl="node1" presStyleIdx="1" presStyleCnt="4">
        <dgm:presLayoutVars>
          <dgm:bulletEnabled val="1"/>
        </dgm:presLayoutVars>
      </dgm:prSet>
      <dgm:spPr/>
      <dgm:t>
        <a:bodyPr/>
        <a:lstStyle/>
        <a:p>
          <a:endParaRPr lang="en-GB"/>
        </a:p>
      </dgm:t>
    </dgm:pt>
    <dgm:pt modelId="{4A336DC8-633E-4043-90BC-3BB24C93DFF2}" type="pres">
      <dgm:prSet presAssocID="{574B1146-D272-4789-9DF8-C1BA154E75C4}" presName="sibTrans" presStyleCnt="0"/>
      <dgm:spPr/>
    </dgm:pt>
    <dgm:pt modelId="{40EE9894-0FC3-44DC-A119-E6D727051876}" type="pres">
      <dgm:prSet presAssocID="{4588C48A-6A6C-4DF7-8CCF-0E6FA1890EF0}" presName="textNode" presStyleLbl="node1" presStyleIdx="2" presStyleCnt="4">
        <dgm:presLayoutVars>
          <dgm:bulletEnabled val="1"/>
        </dgm:presLayoutVars>
      </dgm:prSet>
      <dgm:spPr/>
      <dgm:t>
        <a:bodyPr/>
        <a:lstStyle/>
        <a:p>
          <a:endParaRPr lang="en-GB"/>
        </a:p>
      </dgm:t>
    </dgm:pt>
    <dgm:pt modelId="{F43E826A-E558-4E86-952F-ED3F83E00B5A}" type="pres">
      <dgm:prSet presAssocID="{14D6D626-F311-462D-82E2-32ACFDFD4A1D}" presName="sibTrans" presStyleCnt="0"/>
      <dgm:spPr/>
    </dgm:pt>
    <dgm:pt modelId="{76A619F1-2C59-4901-88E8-07DA685CD404}" type="pres">
      <dgm:prSet presAssocID="{D47C2B45-E57F-4AE8-A545-41045B8C72EB}" presName="textNode" presStyleLbl="node1" presStyleIdx="3" presStyleCnt="4">
        <dgm:presLayoutVars>
          <dgm:bulletEnabled val="1"/>
        </dgm:presLayoutVars>
      </dgm:prSet>
      <dgm:spPr/>
      <dgm:t>
        <a:bodyPr/>
        <a:lstStyle/>
        <a:p>
          <a:endParaRPr lang="en-GB"/>
        </a:p>
      </dgm:t>
    </dgm:pt>
  </dgm:ptLst>
  <dgm:cxnLst>
    <dgm:cxn modelId="{C35A2855-7E1E-4521-A4E9-446E9AB6D833}" type="presOf" srcId="{D47C2B45-E57F-4AE8-A545-41045B8C72EB}" destId="{76A619F1-2C59-4901-88E8-07DA685CD404}" srcOrd="0" destOrd="0" presId="urn:microsoft.com/office/officeart/2005/8/layout/hProcess9"/>
    <dgm:cxn modelId="{8C031651-164E-4CC0-B24B-C0FEBDFDF903}" type="presOf" srcId="{DBE3D99D-4242-47A7-86AE-FE3C1F1E55AB}" destId="{D2335AFD-118C-49A8-A213-F9068423D943}" srcOrd="0" destOrd="0" presId="urn:microsoft.com/office/officeart/2005/8/layout/hProcess9"/>
    <dgm:cxn modelId="{D4AF9B52-48E9-401E-BCED-CDF46E2AD990}" srcId="{9C58AD97-0045-496A-928A-5B380AE5A4D6}" destId="{DBE3D99D-4242-47A7-86AE-FE3C1F1E55AB}" srcOrd="1" destOrd="0" parTransId="{2EA8E75C-EFD8-4371-826F-BC48BC5F13C3}" sibTransId="{574B1146-D272-4789-9DF8-C1BA154E75C4}"/>
    <dgm:cxn modelId="{69ABC14E-FB75-45CD-9470-C9038BE87C49}" type="presOf" srcId="{4588C48A-6A6C-4DF7-8CCF-0E6FA1890EF0}" destId="{40EE9894-0FC3-44DC-A119-E6D727051876}" srcOrd="0" destOrd="0" presId="urn:microsoft.com/office/officeart/2005/8/layout/hProcess9"/>
    <dgm:cxn modelId="{2301FB30-6209-47F6-9C4B-C5B7B0D45D1B}" srcId="{9C58AD97-0045-496A-928A-5B380AE5A4D6}" destId="{D47C2B45-E57F-4AE8-A545-41045B8C72EB}" srcOrd="3" destOrd="0" parTransId="{F485895C-B22D-4788-BDCC-F620F48E8FC8}" sibTransId="{19D13684-4D7A-4CDD-99AE-7D8A1BC5C15C}"/>
    <dgm:cxn modelId="{6735F9C1-F789-469E-A69B-7BBF622BB6DB}" srcId="{9C58AD97-0045-496A-928A-5B380AE5A4D6}" destId="{4588C48A-6A6C-4DF7-8CCF-0E6FA1890EF0}" srcOrd="2" destOrd="0" parTransId="{1E2A65F7-DC03-4F85-94E5-B8C2E4B1EAE4}" sibTransId="{14D6D626-F311-462D-82E2-32ACFDFD4A1D}"/>
    <dgm:cxn modelId="{D78233E7-35C2-4F73-BFD8-879CEDBD96F5}" type="presOf" srcId="{9C58AD97-0045-496A-928A-5B380AE5A4D6}" destId="{0BA172CE-F3CD-4F09-8195-7EFDC984C494}" srcOrd="0" destOrd="0" presId="urn:microsoft.com/office/officeart/2005/8/layout/hProcess9"/>
    <dgm:cxn modelId="{A5401132-B18E-413F-B301-214201C6A89E}" type="presOf" srcId="{3F13F2B4-A3B7-4279-BF89-65B42744932B}" destId="{17A1FE01-A0D7-48FD-9F35-271EB9849CBF}" srcOrd="0" destOrd="0" presId="urn:microsoft.com/office/officeart/2005/8/layout/hProcess9"/>
    <dgm:cxn modelId="{6068D42C-AE51-42A7-B22F-726C56EF4DE6}" srcId="{9C58AD97-0045-496A-928A-5B380AE5A4D6}" destId="{3F13F2B4-A3B7-4279-BF89-65B42744932B}" srcOrd="0" destOrd="0" parTransId="{06A91139-8AD9-42CC-8865-A2F5F220EF62}" sibTransId="{7E3AE2B8-A325-4E9B-BEF5-CBB04EADD9CF}"/>
    <dgm:cxn modelId="{F07EE355-5907-4337-BE37-2A74DE4C9E4E}" type="presParOf" srcId="{0BA172CE-F3CD-4F09-8195-7EFDC984C494}" destId="{075525E5-BB71-48A1-9A12-3133C2A6456C}" srcOrd="0" destOrd="0" presId="urn:microsoft.com/office/officeart/2005/8/layout/hProcess9"/>
    <dgm:cxn modelId="{69B9F82C-995B-4EB0-AAEB-A56AF8BDC7FF}" type="presParOf" srcId="{0BA172CE-F3CD-4F09-8195-7EFDC984C494}" destId="{48E99E86-EF3D-4CD8-A2E2-3F43B9742806}" srcOrd="1" destOrd="0" presId="urn:microsoft.com/office/officeart/2005/8/layout/hProcess9"/>
    <dgm:cxn modelId="{C952FC5F-BE5E-47E3-ABC8-7FAE612EF484}" type="presParOf" srcId="{48E99E86-EF3D-4CD8-A2E2-3F43B9742806}" destId="{17A1FE01-A0D7-48FD-9F35-271EB9849CBF}" srcOrd="0" destOrd="0" presId="urn:microsoft.com/office/officeart/2005/8/layout/hProcess9"/>
    <dgm:cxn modelId="{E2CE787F-632F-4698-ACED-F3D66F0FF492}" type="presParOf" srcId="{48E99E86-EF3D-4CD8-A2E2-3F43B9742806}" destId="{F9294BF1-093E-4852-9D51-115D48E70B36}" srcOrd="1" destOrd="0" presId="urn:microsoft.com/office/officeart/2005/8/layout/hProcess9"/>
    <dgm:cxn modelId="{D21A676D-AC9A-44AA-9EDA-3FF4B0E2C71E}" type="presParOf" srcId="{48E99E86-EF3D-4CD8-A2E2-3F43B9742806}" destId="{D2335AFD-118C-49A8-A213-F9068423D943}" srcOrd="2" destOrd="0" presId="urn:microsoft.com/office/officeart/2005/8/layout/hProcess9"/>
    <dgm:cxn modelId="{EA44781A-F0FF-4297-BAB2-BEBB650DA57D}" type="presParOf" srcId="{48E99E86-EF3D-4CD8-A2E2-3F43B9742806}" destId="{4A336DC8-633E-4043-90BC-3BB24C93DFF2}" srcOrd="3" destOrd="0" presId="urn:microsoft.com/office/officeart/2005/8/layout/hProcess9"/>
    <dgm:cxn modelId="{22E2BABC-CB00-4994-8C31-BE47ADC46CD8}" type="presParOf" srcId="{48E99E86-EF3D-4CD8-A2E2-3F43B9742806}" destId="{40EE9894-0FC3-44DC-A119-E6D727051876}" srcOrd="4" destOrd="0" presId="urn:microsoft.com/office/officeart/2005/8/layout/hProcess9"/>
    <dgm:cxn modelId="{ACD7684A-D23C-4F0D-A83E-DF0255DA0405}" type="presParOf" srcId="{48E99E86-EF3D-4CD8-A2E2-3F43B9742806}" destId="{F43E826A-E558-4E86-952F-ED3F83E00B5A}" srcOrd="5" destOrd="0" presId="urn:microsoft.com/office/officeart/2005/8/layout/hProcess9"/>
    <dgm:cxn modelId="{977D43DF-BE66-42EF-A6CF-01CF737DDC44}" type="presParOf" srcId="{48E99E86-EF3D-4CD8-A2E2-3F43B9742806}" destId="{76A619F1-2C59-4901-88E8-07DA685CD404}"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49F6D7F-5584-4CA3-9D48-03A9E135CF9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13246E43-20EF-4871-9397-3A9638FF35DB}">
      <dgm:prSet/>
      <dgm:spPr>
        <a:solidFill>
          <a:srgbClr val="00AB4E"/>
        </a:solidFill>
      </dgm:spPr>
      <dgm:t>
        <a:bodyPr/>
        <a:lstStyle/>
        <a:p>
          <a:pPr rtl="0"/>
          <a:r>
            <a:rPr lang="en-GB" dirty="0" smtClean="0"/>
            <a:t>SORP and consultation responses</a:t>
          </a:r>
          <a:endParaRPr lang="en-GB" dirty="0"/>
        </a:p>
      </dgm:t>
    </dgm:pt>
    <dgm:pt modelId="{59C6CDB1-69F1-48EA-ADAD-81CC5D3F5816}" type="parTrans" cxnId="{5297D3B5-A00C-4046-A660-EFE44396B39A}">
      <dgm:prSet/>
      <dgm:spPr/>
      <dgm:t>
        <a:bodyPr/>
        <a:lstStyle/>
        <a:p>
          <a:endParaRPr lang="en-GB"/>
        </a:p>
      </dgm:t>
    </dgm:pt>
    <dgm:pt modelId="{911B0C79-D500-4589-B30E-6F063203E670}" type="sibTrans" cxnId="{5297D3B5-A00C-4046-A660-EFE44396B39A}">
      <dgm:prSet/>
      <dgm:spPr/>
      <dgm:t>
        <a:bodyPr/>
        <a:lstStyle/>
        <a:p>
          <a:endParaRPr lang="en-GB"/>
        </a:p>
      </dgm:t>
    </dgm:pt>
    <dgm:pt modelId="{727C8FB7-4DD4-484C-8AC5-85598913B7EA}">
      <dgm:prSet/>
      <dgm:spPr/>
      <dgm:t>
        <a:bodyPr/>
        <a:lstStyle/>
        <a:p>
          <a:pPr rtl="0"/>
          <a:r>
            <a:rPr lang="en-GB" dirty="0" smtClean="0"/>
            <a:t>Google -   ‘SORP Committee Meetings and Papers’ and </a:t>
          </a:r>
          <a:endParaRPr lang="en-GB" dirty="0"/>
        </a:p>
      </dgm:t>
    </dgm:pt>
    <dgm:pt modelId="{F2717617-6C2E-43B6-9EC7-B728F73CDEB4}" type="parTrans" cxnId="{3B1693D2-3E6C-4512-A2F5-E14E8AAC5338}">
      <dgm:prSet/>
      <dgm:spPr/>
      <dgm:t>
        <a:bodyPr/>
        <a:lstStyle/>
        <a:p>
          <a:endParaRPr lang="en-GB"/>
        </a:p>
      </dgm:t>
    </dgm:pt>
    <dgm:pt modelId="{18EF01AC-7050-41C7-A0BA-E9325B31F09C}" type="sibTrans" cxnId="{3B1693D2-3E6C-4512-A2F5-E14E8AAC5338}">
      <dgm:prSet/>
      <dgm:spPr/>
      <dgm:t>
        <a:bodyPr/>
        <a:lstStyle/>
        <a:p>
          <a:endParaRPr lang="en-GB"/>
        </a:p>
      </dgm:t>
    </dgm:pt>
    <dgm:pt modelId="{3B4D6C94-B81A-43A6-BD6E-CF7CB01939E6}">
      <dgm:prSet/>
      <dgm:spPr>
        <a:solidFill>
          <a:srgbClr val="0AA745"/>
        </a:solidFill>
      </dgm:spPr>
      <dgm:t>
        <a:bodyPr/>
        <a:lstStyle/>
        <a:p>
          <a:pPr rtl="0"/>
          <a:r>
            <a:rPr lang="en-GB" dirty="0" smtClean="0"/>
            <a:t>To access new standard and past FREDs and consultations</a:t>
          </a:r>
          <a:endParaRPr lang="en-GB" dirty="0"/>
        </a:p>
      </dgm:t>
    </dgm:pt>
    <dgm:pt modelId="{C2859347-4622-47F1-99F0-E3F2374BB765}" type="parTrans" cxnId="{F92903EC-B8D4-4E84-849F-8DC55ABCE3BC}">
      <dgm:prSet/>
      <dgm:spPr/>
      <dgm:t>
        <a:bodyPr/>
        <a:lstStyle/>
        <a:p>
          <a:endParaRPr lang="en-GB"/>
        </a:p>
      </dgm:t>
    </dgm:pt>
    <dgm:pt modelId="{1C53ECEB-A925-40D9-A901-C5C975D4D881}" type="sibTrans" cxnId="{F92903EC-B8D4-4E84-849F-8DC55ABCE3BC}">
      <dgm:prSet/>
      <dgm:spPr/>
      <dgm:t>
        <a:bodyPr/>
        <a:lstStyle/>
        <a:p>
          <a:endParaRPr lang="en-GB"/>
        </a:p>
      </dgm:t>
    </dgm:pt>
    <dgm:pt modelId="{08746ED8-137E-4543-9278-61CE20BF04EB}">
      <dgm:prSet/>
      <dgm:spPr/>
      <dgm:t>
        <a:bodyPr/>
        <a:lstStyle/>
        <a:p>
          <a:pPr rtl="0"/>
          <a:r>
            <a:rPr lang="en-GB" dirty="0" smtClean="0"/>
            <a:t>Google- ‘FRC New UK GAAP’</a:t>
          </a:r>
          <a:endParaRPr lang="en-GB" dirty="0"/>
        </a:p>
      </dgm:t>
    </dgm:pt>
    <dgm:pt modelId="{11EA98C4-B608-474B-9DF4-9200A988001D}" type="parTrans" cxnId="{D933ED12-D14E-44AF-A305-858D41A51222}">
      <dgm:prSet/>
      <dgm:spPr/>
      <dgm:t>
        <a:bodyPr/>
        <a:lstStyle/>
        <a:p>
          <a:endParaRPr lang="en-GB"/>
        </a:p>
      </dgm:t>
    </dgm:pt>
    <dgm:pt modelId="{1EE7BC67-3260-4FD1-ADEA-609FB403D7B5}" type="sibTrans" cxnId="{D933ED12-D14E-44AF-A305-858D41A51222}">
      <dgm:prSet/>
      <dgm:spPr/>
      <dgm:t>
        <a:bodyPr/>
        <a:lstStyle/>
        <a:p>
          <a:endParaRPr lang="en-GB"/>
        </a:p>
      </dgm:t>
    </dgm:pt>
    <dgm:pt modelId="{A7786BB7-038B-4317-AA72-61DF40AE2D53}">
      <dgm:prSet/>
      <dgm:spPr/>
      <dgm:t>
        <a:bodyPr/>
        <a:lstStyle/>
        <a:p>
          <a:pPr rtl="0"/>
          <a:r>
            <a:rPr lang="en-GB" dirty="0" smtClean="0"/>
            <a:t>www.charitysorp.org</a:t>
          </a:r>
          <a:endParaRPr lang="en-GB" dirty="0"/>
        </a:p>
      </dgm:t>
    </dgm:pt>
    <dgm:pt modelId="{D1119A0B-80E8-48B6-B262-E726887E29DB}" type="parTrans" cxnId="{BBB429D3-D6B4-4EC2-B580-B4B8A532CA95}">
      <dgm:prSet/>
      <dgm:spPr/>
      <dgm:t>
        <a:bodyPr/>
        <a:lstStyle/>
        <a:p>
          <a:endParaRPr lang="en-GB"/>
        </a:p>
      </dgm:t>
    </dgm:pt>
    <dgm:pt modelId="{637D139C-1CD3-4465-BCB6-38E1D7FA4DA0}" type="sibTrans" cxnId="{BBB429D3-D6B4-4EC2-B580-B4B8A532CA95}">
      <dgm:prSet/>
      <dgm:spPr/>
      <dgm:t>
        <a:bodyPr/>
        <a:lstStyle/>
        <a:p>
          <a:endParaRPr lang="en-GB"/>
        </a:p>
      </dgm:t>
    </dgm:pt>
    <dgm:pt modelId="{75BBE0E3-47E6-40A7-8C33-A2D15E4953BC}" type="pres">
      <dgm:prSet presAssocID="{D49F6D7F-5584-4CA3-9D48-03A9E135CF97}" presName="Name0" presStyleCnt="0">
        <dgm:presLayoutVars>
          <dgm:dir/>
          <dgm:animLvl val="lvl"/>
          <dgm:resizeHandles val="exact"/>
        </dgm:presLayoutVars>
      </dgm:prSet>
      <dgm:spPr/>
      <dgm:t>
        <a:bodyPr/>
        <a:lstStyle/>
        <a:p>
          <a:endParaRPr lang="en-GB"/>
        </a:p>
      </dgm:t>
    </dgm:pt>
    <dgm:pt modelId="{9C44CC3A-B43B-4B55-824D-B49691D33E9E}" type="pres">
      <dgm:prSet presAssocID="{13246E43-20EF-4871-9397-3A9638FF35DB}" presName="linNode" presStyleCnt="0"/>
      <dgm:spPr/>
    </dgm:pt>
    <dgm:pt modelId="{BA880C2A-77FA-4DDA-B014-FA228BA7E4B8}" type="pres">
      <dgm:prSet presAssocID="{13246E43-20EF-4871-9397-3A9638FF35DB}" presName="parentText" presStyleLbl="node1" presStyleIdx="0" presStyleCnt="2" custScaleX="155996">
        <dgm:presLayoutVars>
          <dgm:chMax val="1"/>
          <dgm:bulletEnabled val="1"/>
        </dgm:presLayoutVars>
      </dgm:prSet>
      <dgm:spPr/>
      <dgm:t>
        <a:bodyPr/>
        <a:lstStyle/>
        <a:p>
          <a:endParaRPr lang="en-GB"/>
        </a:p>
      </dgm:t>
    </dgm:pt>
    <dgm:pt modelId="{5D332ECA-4DF5-4EBE-B79F-D197E6902AE8}" type="pres">
      <dgm:prSet presAssocID="{13246E43-20EF-4871-9397-3A9638FF35DB}" presName="descendantText" presStyleLbl="alignAccFollowNode1" presStyleIdx="0" presStyleCnt="2">
        <dgm:presLayoutVars>
          <dgm:bulletEnabled val="1"/>
        </dgm:presLayoutVars>
      </dgm:prSet>
      <dgm:spPr/>
      <dgm:t>
        <a:bodyPr/>
        <a:lstStyle/>
        <a:p>
          <a:endParaRPr lang="en-GB"/>
        </a:p>
      </dgm:t>
    </dgm:pt>
    <dgm:pt modelId="{B7FA3DD4-ED8E-48EA-B244-945D8B4DF162}" type="pres">
      <dgm:prSet presAssocID="{911B0C79-D500-4589-B30E-6F063203E670}" presName="sp" presStyleCnt="0"/>
      <dgm:spPr/>
    </dgm:pt>
    <dgm:pt modelId="{FA2B3681-E5D3-4EF9-98E4-AF8E3E7486C6}" type="pres">
      <dgm:prSet presAssocID="{3B4D6C94-B81A-43A6-BD6E-CF7CB01939E6}" presName="linNode" presStyleCnt="0"/>
      <dgm:spPr/>
    </dgm:pt>
    <dgm:pt modelId="{69A61745-7F98-428B-BEA9-91F8FF9D58FC}" type="pres">
      <dgm:prSet presAssocID="{3B4D6C94-B81A-43A6-BD6E-CF7CB01939E6}" presName="parentText" presStyleLbl="node1" presStyleIdx="1" presStyleCnt="2" custScaleX="155995">
        <dgm:presLayoutVars>
          <dgm:chMax val="1"/>
          <dgm:bulletEnabled val="1"/>
        </dgm:presLayoutVars>
      </dgm:prSet>
      <dgm:spPr/>
      <dgm:t>
        <a:bodyPr/>
        <a:lstStyle/>
        <a:p>
          <a:endParaRPr lang="en-GB"/>
        </a:p>
      </dgm:t>
    </dgm:pt>
    <dgm:pt modelId="{D34B1641-CD5F-450E-AB36-FC397774DD90}" type="pres">
      <dgm:prSet presAssocID="{3B4D6C94-B81A-43A6-BD6E-CF7CB01939E6}" presName="descendantText" presStyleLbl="alignAccFollowNode1" presStyleIdx="1" presStyleCnt="2">
        <dgm:presLayoutVars>
          <dgm:bulletEnabled val="1"/>
        </dgm:presLayoutVars>
      </dgm:prSet>
      <dgm:spPr/>
      <dgm:t>
        <a:bodyPr/>
        <a:lstStyle/>
        <a:p>
          <a:endParaRPr lang="en-GB"/>
        </a:p>
      </dgm:t>
    </dgm:pt>
  </dgm:ptLst>
  <dgm:cxnLst>
    <dgm:cxn modelId="{3B1693D2-3E6C-4512-A2F5-E14E8AAC5338}" srcId="{13246E43-20EF-4871-9397-3A9638FF35DB}" destId="{727C8FB7-4DD4-484C-8AC5-85598913B7EA}" srcOrd="0" destOrd="0" parTransId="{F2717617-6C2E-43B6-9EC7-B728F73CDEB4}" sibTransId="{18EF01AC-7050-41C7-A0BA-E9325B31F09C}"/>
    <dgm:cxn modelId="{9B48AE90-FA65-4B55-BDD6-E7143F3315EA}" type="presOf" srcId="{08746ED8-137E-4543-9278-61CE20BF04EB}" destId="{D34B1641-CD5F-450E-AB36-FC397774DD90}" srcOrd="0" destOrd="0" presId="urn:microsoft.com/office/officeart/2005/8/layout/vList5"/>
    <dgm:cxn modelId="{5297D3B5-A00C-4046-A660-EFE44396B39A}" srcId="{D49F6D7F-5584-4CA3-9D48-03A9E135CF97}" destId="{13246E43-20EF-4871-9397-3A9638FF35DB}" srcOrd="0" destOrd="0" parTransId="{59C6CDB1-69F1-48EA-ADAD-81CC5D3F5816}" sibTransId="{911B0C79-D500-4589-B30E-6F063203E670}"/>
    <dgm:cxn modelId="{FA7CF9CD-D50D-4CDE-9FA0-12402D97C8F6}" type="presOf" srcId="{A7786BB7-038B-4317-AA72-61DF40AE2D53}" destId="{5D332ECA-4DF5-4EBE-B79F-D197E6902AE8}" srcOrd="0" destOrd="1" presId="urn:microsoft.com/office/officeart/2005/8/layout/vList5"/>
    <dgm:cxn modelId="{C40DCD63-7542-482B-9BFD-94EC414C4C28}" type="presOf" srcId="{727C8FB7-4DD4-484C-8AC5-85598913B7EA}" destId="{5D332ECA-4DF5-4EBE-B79F-D197E6902AE8}" srcOrd="0" destOrd="0" presId="urn:microsoft.com/office/officeart/2005/8/layout/vList5"/>
    <dgm:cxn modelId="{71B45272-07EF-4B50-B438-93525C516A74}" type="presOf" srcId="{3B4D6C94-B81A-43A6-BD6E-CF7CB01939E6}" destId="{69A61745-7F98-428B-BEA9-91F8FF9D58FC}" srcOrd="0" destOrd="0" presId="urn:microsoft.com/office/officeart/2005/8/layout/vList5"/>
    <dgm:cxn modelId="{DF621324-5C34-4B5D-87D4-256290AE0B80}" type="presOf" srcId="{D49F6D7F-5584-4CA3-9D48-03A9E135CF97}" destId="{75BBE0E3-47E6-40A7-8C33-A2D15E4953BC}" srcOrd="0" destOrd="0" presId="urn:microsoft.com/office/officeart/2005/8/layout/vList5"/>
    <dgm:cxn modelId="{D933ED12-D14E-44AF-A305-858D41A51222}" srcId="{3B4D6C94-B81A-43A6-BD6E-CF7CB01939E6}" destId="{08746ED8-137E-4543-9278-61CE20BF04EB}" srcOrd="0" destOrd="0" parTransId="{11EA98C4-B608-474B-9DF4-9200A988001D}" sibTransId="{1EE7BC67-3260-4FD1-ADEA-609FB403D7B5}"/>
    <dgm:cxn modelId="{F92903EC-B8D4-4E84-849F-8DC55ABCE3BC}" srcId="{D49F6D7F-5584-4CA3-9D48-03A9E135CF97}" destId="{3B4D6C94-B81A-43A6-BD6E-CF7CB01939E6}" srcOrd="1" destOrd="0" parTransId="{C2859347-4622-47F1-99F0-E3F2374BB765}" sibTransId="{1C53ECEB-A925-40D9-A901-C5C975D4D881}"/>
    <dgm:cxn modelId="{7F469A5F-D662-471A-8B62-1333FD7D2009}" type="presOf" srcId="{13246E43-20EF-4871-9397-3A9638FF35DB}" destId="{BA880C2A-77FA-4DDA-B014-FA228BA7E4B8}" srcOrd="0" destOrd="0" presId="urn:microsoft.com/office/officeart/2005/8/layout/vList5"/>
    <dgm:cxn modelId="{BBB429D3-D6B4-4EC2-B580-B4B8A532CA95}" srcId="{13246E43-20EF-4871-9397-3A9638FF35DB}" destId="{A7786BB7-038B-4317-AA72-61DF40AE2D53}" srcOrd="1" destOrd="0" parTransId="{D1119A0B-80E8-48B6-B262-E726887E29DB}" sibTransId="{637D139C-1CD3-4465-BCB6-38E1D7FA4DA0}"/>
    <dgm:cxn modelId="{63CCB547-28AF-4A0F-8888-6B410A4D6293}" type="presParOf" srcId="{75BBE0E3-47E6-40A7-8C33-A2D15E4953BC}" destId="{9C44CC3A-B43B-4B55-824D-B49691D33E9E}" srcOrd="0" destOrd="0" presId="urn:microsoft.com/office/officeart/2005/8/layout/vList5"/>
    <dgm:cxn modelId="{A6FDBC35-8D4D-4A61-83EA-2A0F0897921E}" type="presParOf" srcId="{9C44CC3A-B43B-4B55-824D-B49691D33E9E}" destId="{BA880C2A-77FA-4DDA-B014-FA228BA7E4B8}" srcOrd="0" destOrd="0" presId="urn:microsoft.com/office/officeart/2005/8/layout/vList5"/>
    <dgm:cxn modelId="{29B7EFD3-B7E4-490E-9501-2C7D0CF295C6}" type="presParOf" srcId="{9C44CC3A-B43B-4B55-824D-B49691D33E9E}" destId="{5D332ECA-4DF5-4EBE-B79F-D197E6902AE8}" srcOrd="1" destOrd="0" presId="urn:microsoft.com/office/officeart/2005/8/layout/vList5"/>
    <dgm:cxn modelId="{7DA015B0-BE90-453D-82CC-346A94984602}" type="presParOf" srcId="{75BBE0E3-47E6-40A7-8C33-A2D15E4953BC}" destId="{B7FA3DD4-ED8E-48EA-B244-945D8B4DF162}" srcOrd="1" destOrd="0" presId="urn:microsoft.com/office/officeart/2005/8/layout/vList5"/>
    <dgm:cxn modelId="{7F9897C5-B638-444A-940C-3F7B236B21E7}" type="presParOf" srcId="{75BBE0E3-47E6-40A7-8C33-A2D15E4953BC}" destId="{FA2B3681-E5D3-4EF9-98E4-AF8E3E7486C6}" srcOrd="2" destOrd="0" presId="urn:microsoft.com/office/officeart/2005/8/layout/vList5"/>
    <dgm:cxn modelId="{5D267C81-AF8B-4D0E-944D-12223933CB43}" type="presParOf" srcId="{FA2B3681-E5D3-4EF9-98E4-AF8E3E7486C6}" destId="{69A61745-7F98-428B-BEA9-91F8FF9D58FC}" srcOrd="0" destOrd="0" presId="urn:microsoft.com/office/officeart/2005/8/layout/vList5"/>
    <dgm:cxn modelId="{885281FC-670E-4AFD-867A-A2F68AB39EDB}" type="presParOf" srcId="{FA2B3681-E5D3-4EF9-98E4-AF8E3E7486C6}" destId="{D34B1641-CD5F-450E-AB36-FC397774DD9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2EDB39F-B4EC-49A9-BC0F-92D5D761C93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A02D823F-B5FC-461D-BCDF-FCBE55E47D4B}">
      <dgm:prSet/>
      <dgm:spPr>
        <a:solidFill>
          <a:srgbClr val="00AB4E"/>
        </a:solidFill>
      </dgm:spPr>
      <dgm:t>
        <a:bodyPr/>
        <a:lstStyle/>
        <a:p>
          <a:pPr rtl="0"/>
          <a:r>
            <a:rPr lang="en-GB" dirty="0" smtClean="0"/>
            <a:t>Heritage assets</a:t>
          </a:r>
          <a:endParaRPr lang="en-GB" dirty="0"/>
        </a:p>
      </dgm:t>
    </dgm:pt>
    <dgm:pt modelId="{FF3B9441-A2D8-4390-83E4-6D185EF6E7A9}" type="parTrans" cxnId="{C64EB32F-BE49-42A3-A65E-4EEF822D6F41}">
      <dgm:prSet/>
      <dgm:spPr/>
      <dgm:t>
        <a:bodyPr/>
        <a:lstStyle/>
        <a:p>
          <a:endParaRPr lang="en-GB"/>
        </a:p>
      </dgm:t>
    </dgm:pt>
    <dgm:pt modelId="{B499C651-6AC9-4EF8-988F-B2DAA1FA6AF1}" type="sibTrans" cxnId="{C64EB32F-BE49-42A3-A65E-4EEF822D6F41}">
      <dgm:prSet/>
      <dgm:spPr/>
      <dgm:t>
        <a:bodyPr/>
        <a:lstStyle/>
        <a:p>
          <a:endParaRPr lang="en-GB"/>
        </a:p>
      </dgm:t>
    </dgm:pt>
    <dgm:pt modelId="{BD47619F-6C60-42D3-A1E9-A80B40C4BFC8}">
      <dgm:prSet custT="1"/>
      <dgm:spPr/>
      <dgm:t>
        <a:bodyPr/>
        <a:lstStyle/>
        <a:p>
          <a:pPr rtl="0"/>
          <a:r>
            <a:rPr lang="en-GB" sz="2400" dirty="0" smtClean="0"/>
            <a:t>Cut-down version of FRS 30</a:t>
          </a:r>
          <a:endParaRPr lang="en-GB" sz="2400" dirty="0"/>
        </a:p>
      </dgm:t>
    </dgm:pt>
    <dgm:pt modelId="{A97B334F-26A4-47A0-840F-5661625A2699}" type="parTrans" cxnId="{07486108-397C-42CE-BCA6-14C5B37B3D69}">
      <dgm:prSet/>
      <dgm:spPr/>
      <dgm:t>
        <a:bodyPr/>
        <a:lstStyle/>
        <a:p>
          <a:endParaRPr lang="en-GB"/>
        </a:p>
      </dgm:t>
    </dgm:pt>
    <dgm:pt modelId="{5DD16868-E393-40A0-B0E2-C7C0E1158497}" type="sibTrans" cxnId="{07486108-397C-42CE-BCA6-14C5B37B3D69}">
      <dgm:prSet/>
      <dgm:spPr/>
      <dgm:t>
        <a:bodyPr/>
        <a:lstStyle/>
        <a:p>
          <a:endParaRPr lang="en-GB"/>
        </a:p>
      </dgm:t>
    </dgm:pt>
    <dgm:pt modelId="{3A113B0E-C6DF-4765-AB1D-706ED3EDEB93}">
      <dgm:prSet custT="1"/>
      <dgm:spPr/>
      <dgm:t>
        <a:bodyPr/>
        <a:lstStyle/>
        <a:p>
          <a:pPr rtl="0"/>
          <a:r>
            <a:rPr lang="en-GB" sz="2400" dirty="0" smtClean="0"/>
            <a:t>Applies to all entities</a:t>
          </a:r>
          <a:endParaRPr lang="en-GB" sz="2400" dirty="0"/>
        </a:p>
      </dgm:t>
    </dgm:pt>
    <dgm:pt modelId="{3D77F3FD-E790-4380-BA15-F97D0127F9E2}" type="parTrans" cxnId="{E96783FB-409E-4A52-82C5-41868F957288}">
      <dgm:prSet/>
      <dgm:spPr/>
      <dgm:t>
        <a:bodyPr/>
        <a:lstStyle/>
        <a:p>
          <a:endParaRPr lang="en-GB"/>
        </a:p>
      </dgm:t>
    </dgm:pt>
    <dgm:pt modelId="{9A083A74-7007-44E5-9F49-788DDA3DAB38}" type="sibTrans" cxnId="{E96783FB-409E-4A52-82C5-41868F957288}">
      <dgm:prSet/>
      <dgm:spPr/>
      <dgm:t>
        <a:bodyPr/>
        <a:lstStyle/>
        <a:p>
          <a:endParaRPr lang="en-GB"/>
        </a:p>
      </dgm:t>
    </dgm:pt>
    <dgm:pt modelId="{9A908C61-C882-4066-9068-2DCFBA1AC764}">
      <dgm:prSet/>
      <dgm:spPr>
        <a:solidFill>
          <a:srgbClr val="0AA745"/>
        </a:solidFill>
      </dgm:spPr>
      <dgm:t>
        <a:bodyPr/>
        <a:lstStyle/>
        <a:p>
          <a:pPr rtl="0"/>
          <a:r>
            <a:rPr lang="en-GB" dirty="0" smtClean="0"/>
            <a:t>Impairment and service potential</a:t>
          </a:r>
          <a:endParaRPr lang="en-GB" dirty="0"/>
        </a:p>
      </dgm:t>
    </dgm:pt>
    <dgm:pt modelId="{F8514BB5-F8EA-47A2-8E5E-04B82AD33C63}" type="parTrans" cxnId="{BCDC6B85-F5BD-49D8-A3F4-EB472296EA2F}">
      <dgm:prSet/>
      <dgm:spPr/>
      <dgm:t>
        <a:bodyPr/>
        <a:lstStyle/>
        <a:p>
          <a:endParaRPr lang="en-GB"/>
        </a:p>
      </dgm:t>
    </dgm:pt>
    <dgm:pt modelId="{4A310D45-78E6-4A52-9534-B043432026F9}" type="sibTrans" cxnId="{BCDC6B85-F5BD-49D8-A3F4-EB472296EA2F}">
      <dgm:prSet/>
      <dgm:spPr/>
      <dgm:t>
        <a:bodyPr/>
        <a:lstStyle/>
        <a:p>
          <a:endParaRPr lang="en-GB"/>
        </a:p>
      </dgm:t>
    </dgm:pt>
    <dgm:pt modelId="{9307AA1B-6184-46BC-A53A-0F3C64B94CB3}">
      <dgm:prSet custT="1"/>
      <dgm:spPr/>
      <dgm:t>
        <a:bodyPr/>
        <a:lstStyle/>
        <a:p>
          <a:pPr rtl="0"/>
          <a:r>
            <a:rPr lang="en-GB" sz="2400" dirty="0" smtClean="0"/>
            <a:t>Applies to all entities</a:t>
          </a:r>
          <a:endParaRPr lang="en-GB" sz="2400" dirty="0"/>
        </a:p>
      </dgm:t>
    </dgm:pt>
    <dgm:pt modelId="{1402DABD-AADB-40E5-84B1-A3F3C3632867}" type="parTrans" cxnId="{B062AC2B-03E5-49EC-A400-891761F7D625}">
      <dgm:prSet/>
      <dgm:spPr/>
      <dgm:t>
        <a:bodyPr/>
        <a:lstStyle/>
        <a:p>
          <a:endParaRPr lang="en-GB"/>
        </a:p>
      </dgm:t>
    </dgm:pt>
    <dgm:pt modelId="{0C9EF383-A538-459F-B7D3-ED9F71FD3E47}" type="sibTrans" cxnId="{B062AC2B-03E5-49EC-A400-891761F7D625}">
      <dgm:prSet/>
      <dgm:spPr/>
      <dgm:t>
        <a:bodyPr/>
        <a:lstStyle/>
        <a:p>
          <a:endParaRPr lang="en-GB"/>
        </a:p>
      </dgm:t>
    </dgm:pt>
    <dgm:pt modelId="{A2A9CF19-7E73-4CB2-91E6-EE9BF67A6641}">
      <dgm:prSet/>
      <dgm:spPr>
        <a:solidFill>
          <a:srgbClr val="00AB4E"/>
        </a:solidFill>
      </dgm:spPr>
      <dgm:t>
        <a:bodyPr/>
        <a:lstStyle/>
        <a:p>
          <a:pPr rtl="0"/>
          <a:r>
            <a:rPr lang="en-GB" dirty="0" smtClean="0"/>
            <a:t>Income from non-exchange transactions</a:t>
          </a:r>
          <a:endParaRPr lang="en-GB" dirty="0"/>
        </a:p>
      </dgm:t>
    </dgm:pt>
    <dgm:pt modelId="{0E26C49E-3BBC-4191-988E-E5526ED8BF7E}" type="parTrans" cxnId="{94FDC382-D9B8-43C0-BA0B-D5F49BBFEC71}">
      <dgm:prSet/>
      <dgm:spPr/>
      <dgm:t>
        <a:bodyPr/>
        <a:lstStyle/>
        <a:p>
          <a:endParaRPr lang="en-GB"/>
        </a:p>
      </dgm:t>
    </dgm:pt>
    <dgm:pt modelId="{F83FB754-DEED-40C5-9399-60F9FC30347C}" type="sibTrans" cxnId="{94FDC382-D9B8-43C0-BA0B-D5F49BBFEC71}">
      <dgm:prSet/>
      <dgm:spPr/>
      <dgm:t>
        <a:bodyPr/>
        <a:lstStyle/>
        <a:p>
          <a:endParaRPr lang="en-GB"/>
        </a:p>
      </dgm:t>
    </dgm:pt>
    <dgm:pt modelId="{94914912-CEA2-4F52-958C-75DCBE6F44F4}">
      <dgm:prSet custT="1"/>
      <dgm:spPr/>
      <dgm:t>
        <a:bodyPr/>
        <a:lstStyle/>
        <a:p>
          <a:pPr rtl="0"/>
          <a:r>
            <a:rPr lang="en-GB" sz="2200" dirty="0" smtClean="0"/>
            <a:t>Goods for resale or distribution</a:t>
          </a:r>
          <a:endParaRPr lang="en-GB" sz="2200" dirty="0"/>
        </a:p>
      </dgm:t>
    </dgm:pt>
    <dgm:pt modelId="{E4AA2D5E-B5F8-4A1D-87ED-F0B6C88A2A0E}" type="parTrans" cxnId="{3570B411-1CDA-4108-9254-CD760DD0AE6C}">
      <dgm:prSet/>
      <dgm:spPr/>
      <dgm:t>
        <a:bodyPr/>
        <a:lstStyle/>
        <a:p>
          <a:endParaRPr lang="en-GB"/>
        </a:p>
      </dgm:t>
    </dgm:pt>
    <dgm:pt modelId="{F97B4808-1B54-4D71-8F70-CA0E48FA3F07}" type="sibTrans" cxnId="{3570B411-1CDA-4108-9254-CD760DD0AE6C}">
      <dgm:prSet/>
      <dgm:spPr/>
      <dgm:t>
        <a:bodyPr/>
        <a:lstStyle/>
        <a:p>
          <a:endParaRPr lang="en-GB"/>
        </a:p>
      </dgm:t>
    </dgm:pt>
    <dgm:pt modelId="{42BEA904-1089-4E62-B797-3B55EB0F7812}">
      <dgm:prSet custT="1"/>
      <dgm:spPr/>
      <dgm:t>
        <a:bodyPr/>
        <a:lstStyle/>
        <a:p>
          <a:pPr rtl="0"/>
          <a:r>
            <a:rPr lang="en-GB" sz="2200" dirty="0" smtClean="0"/>
            <a:t>Services</a:t>
          </a:r>
          <a:endParaRPr lang="en-GB" sz="2200" dirty="0"/>
        </a:p>
      </dgm:t>
    </dgm:pt>
    <dgm:pt modelId="{F84DC875-EABB-4E36-BE8B-325460FC8C13}" type="parTrans" cxnId="{CAF92220-3337-43E2-B436-7C55EB6061EF}">
      <dgm:prSet/>
      <dgm:spPr/>
      <dgm:t>
        <a:bodyPr/>
        <a:lstStyle/>
        <a:p>
          <a:endParaRPr lang="en-GB"/>
        </a:p>
      </dgm:t>
    </dgm:pt>
    <dgm:pt modelId="{4621A462-8A8A-4AF6-B58C-3ED9E7407055}" type="sibTrans" cxnId="{CAF92220-3337-43E2-B436-7C55EB6061EF}">
      <dgm:prSet/>
      <dgm:spPr/>
      <dgm:t>
        <a:bodyPr/>
        <a:lstStyle/>
        <a:p>
          <a:endParaRPr lang="en-GB"/>
        </a:p>
      </dgm:t>
    </dgm:pt>
    <dgm:pt modelId="{C6AE8642-060A-4D47-BF77-1AF78DC089B5}">
      <dgm:prSet custT="1"/>
      <dgm:spPr/>
      <dgm:t>
        <a:bodyPr/>
        <a:lstStyle/>
        <a:p>
          <a:pPr rtl="0"/>
          <a:r>
            <a:rPr lang="en-GB" sz="2200" dirty="0" smtClean="0"/>
            <a:t>Legacies</a:t>
          </a:r>
          <a:endParaRPr lang="en-GB" sz="2200" dirty="0"/>
        </a:p>
      </dgm:t>
    </dgm:pt>
    <dgm:pt modelId="{21302B36-523F-47B3-8E9C-1CA29D272019}" type="parTrans" cxnId="{C2CCFF6F-D544-409D-926C-7506CB2F7A95}">
      <dgm:prSet/>
      <dgm:spPr/>
      <dgm:t>
        <a:bodyPr/>
        <a:lstStyle/>
        <a:p>
          <a:endParaRPr lang="en-GB"/>
        </a:p>
      </dgm:t>
    </dgm:pt>
    <dgm:pt modelId="{B0DB9A0A-F339-4CCC-847D-F1CECC92839A}" type="sibTrans" cxnId="{C2CCFF6F-D544-409D-926C-7506CB2F7A95}">
      <dgm:prSet/>
      <dgm:spPr/>
      <dgm:t>
        <a:bodyPr/>
        <a:lstStyle/>
        <a:p>
          <a:endParaRPr lang="en-GB"/>
        </a:p>
      </dgm:t>
    </dgm:pt>
    <dgm:pt modelId="{374EAF7F-FF9D-4829-B374-E1C5F239BBCC}">
      <dgm:prSet/>
      <dgm:spPr>
        <a:solidFill>
          <a:srgbClr val="0AA745"/>
        </a:solidFill>
      </dgm:spPr>
      <dgm:t>
        <a:bodyPr/>
        <a:lstStyle/>
        <a:p>
          <a:pPr rtl="0"/>
          <a:r>
            <a:rPr lang="en-GB" dirty="0" smtClean="0"/>
            <a:t>PBE combinations</a:t>
          </a:r>
          <a:endParaRPr lang="en-GB" dirty="0"/>
        </a:p>
      </dgm:t>
    </dgm:pt>
    <dgm:pt modelId="{FED9C9AF-194C-4E69-B01F-A89A39457CCE}" type="parTrans" cxnId="{4E7DD787-376F-4869-A92C-E4229F54F15C}">
      <dgm:prSet/>
      <dgm:spPr/>
      <dgm:t>
        <a:bodyPr/>
        <a:lstStyle/>
        <a:p>
          <a:endParaRPr lang="en-GB"/>
        </a:p>
      </dgm:t>
    </dgm:pt>
    <dgm:pt modelId="{DF26AF3E-06F4-4008-9CEE-C74015DA9197}" type="sibTrans" cxnId="{4E7DD787-376F-4869-A92C-E4229F54F15C}">
      <dgm:prSet/>
      <dgm:spPr/>
      <dgm:t>
        <a:bodyPr/>
        <a:lstStyle/>
        <a:p>
          <a:endParaRPr lang="en-GB"/>
        </a:p>
      </dgm:t>
    </dgm:pt>
    <dgm:pt modelId="{869543E8-03AD-4FA7-81DE-D1CD7AFDD007}">
      <dgm:prSet custT="1"/>
      <dgm:spPr/>
      <dgm:t>
        <a:bodyPr/>
        <a:lstStyle/>
        <a:p>
          <a:pPr rtl="0"/>
          <a:r>
            <a:rPr lang="en-GB" sz="2400" dirty="0" smtClean="0"/>
            <a:t>Mergers and Gifts</a:t>
          </a:r>
          <a:endParaRPr lang="en-GB" sz="2400" dirty="0"/>
        </a:p>
      </dgm:t>
    </dgm:pt>
    <dgm:pt modelId="{2A4C6B28-E164-4FD5-A9C3-FD90DB397F60}" type="parTrans" cxnId="{3AEF3724-A980-4C6E-8285-B4DF3EBEF684}">
      <dgm:prSet/>
      <dgm:spPr/>
      <dgm:t>
        <a:bodyPr/>
        <a:lstStyle/>
        <a:p>
          <a:endParaRPr lang="en-GB"/>
        </a:p>
      </dgm:t>
    </dgm:pt>
    <dgm:pt modelId="{463742A5-5684-4032-BF0C-A6D9F8C6A347}" type="sibTrans" cxnId="{3AEF3724-A980-4C6E-8285-B4DF3EBEF684}">
      <dgm:prSet/>
      <dgm:spPr/>
      <dgm:t>
        <a:bodyPr/>
        <a:lstStyle/>
        <a:p>
          <a:endParaRPr lang="en-GB"/>
        </a:p>
      </dgm:t>
    </dgm:pt>
    <dgm:pt modelId="{664AD86C-BDF9-473E-A2E7-9054B6B37988}">
      <dgm:prSet custT="1"/>
      <dgm:spPr/>
      <dgm:t>
        <a:bodyPr/>
        <a:lstStyle/>
        <a:p>
          <a:pPr rtl="0"/>
          <a:r>
            <a:rPr lang="en-GB" sz="2400" dirty="0" smtClean="0"/>
            <a:t>Combinations at nominal value</a:t>
          </a:r>
          <a:endParaRPr lang="en-GB" sz="2400" dirty="0"/>
        </a:p>
      </dgm:t>
    </dgm:pt>
    <dgm:pt modelId="{80F594DB-6F0D-4547-B48C-A4B931EE3297}" type="parTrans" cxnId="{B4C0E2C3-B693-49CC-84C0-5EB0BAA497E9}">
      <dgm:prSet/>
      <dgm:spPr/>
      <dgm:t>
        <a:bodyPr/>
        <a:lstStyle/>
        <a:p>
          <a:endParaRPr lang="en-GB"/>
        </a:p>
      </dgm:t>
    </dgm:pt>
    <dgm:pt modelId="{87DD0BE7-64CB-4FA7-95C1-B5ED604155F5}" type="sibTrans" cxnId="{B4C0E2C3-B693-49CC-84C0-5EB0BAA497E9}">
      <dgm:prSet/>
      <dgm:spPr/>
      <dgm:t>
        <a:bodyPr/>
        <a:lstStyle/>
        <a:p>
          <a:endParaRPr lang="en-GB"/>
        </a:p>
      </dgm:t>
    </dgm:pt>
    <dgm:pt modelId="{9E35ECDD-B178-4272-AD5A-D5E66C1EA2EF}" type="pres">
      <dgm:prSet presAssocID="{62EDB39F-B4EC-49A9-BC0F-92D5D761C937}" presName="Name0" presStyleCnt="0">
        <dgm:presLayoutVars>
          <dgm:dir/>
          <dgm:animLvl val="lvl"/>
          <dgm:resizeHandles val="exact"/>
        </dgm:presLayoutVars>
      </dgm:prSet>
      <dgm:spPr/>
      <dgm:t>
        <a:bodyPr/>
        <a:lstStyle/>
        <a:p>
          <a:endParaRPr lang="en-GB"/>
        </a:p>
      </dgm:t>
    </dgm:pt>
    <dgm:pt modelId="{C8D42A35-7480-4F76-B878-D2C66C6E550E}" type="pres">
      <dgm:prSet presAssocID="{A02D823F-B5FC-461D-BCDF-FCBE55E47D4B}" presName="linNode" presStyleCnt="0"/>
      <dgm:spPr/>
    </dgm:pt>
    <dgm:pt modelId="{B9B73946-8873-4F70-831F-CF6E772BFB85}" type="pres">
      <dgm:prSet presAssocID="{A02D823F-B5FC-461D-BCDF-FCBE55E47D4B}" presName="parentText" presStyleLbl="node1" presStyleIdx="0" presStyleCnt="4">
        <dgm:presLayoutVars>
          <dgm:chMax val="1"/>
          <dgm:bulletEnabled val="1"/>
        </dgm:presLayoutVars>
      </dgm:prSet>
      <dgm:spPr/>
      <dgm:t>
        <a:bodyPr/>
        <a:lstStyle/>
        <a:p>
          <a:endParaRPr lang="en-GB"/>
        </a:p>
      </dgm:t>
    </dgm:pt>
    <dgm:pt modelId="{02961F32-2050-4573-9420-3AC028B24DB7}" type="pres">
      <dgm:prSet presAssocID="{A02D823F-B5FC-461D-BCDF-FCBE55E47D4B}" presName="descendantText" presStyleLbl="alignAccFollowNode1" presStyleIdx="0" presStyleCnt="4">
        <dgm:presLayoutVars>
          <dgm:bulletEnabled val="1"/>
        </dgm:presLayoutVars>
      </dgm:prSet>
      <dgm:spPr/>
      <dgm:t>
        <a:bodyPr/>
        <a:lstStyle/>
        <a:p>
          <a:endParaRPr lang="en-GB"/>
        </a:p>
      </dgm:t>
    </dgm:pt>
    <dgm:pt modelId="{C511FC88-ABD2-45BE-85F0-F06A6C128E00}" type="pres">
      <dgm:prSet presAssocID="{B499C651-6AC9-4EF8-988F-B2DAA1FA6AF1}" presName="sp" presStyleCnt="0"/>
      <dgm:spPr/>
    </dgm:pt>
    <dgm:pt modelId="{7AD93B6E-8B2B-480F-B945-F43B2DA9DC39}" type="pres">
      <dgm:prSet presAssocID="{9A908C61-C882-4066-9068-2DCFBA1AC764}" presName="linNode" presStyleCnt="0"/>
      <dgm:spPr/>
    </dgm:pt>
    <dgm:pt modelId="{439AA68E-E11C-49E7-A3D5-C3E665EFCF2C}" type="pres">
      <dgm:prSet presAssocID="{9A908C61-C882-4066-9068-2DCFBA1AC764}" presName="parentText" presStyleLbl="node1" presStyleIdx="1" presStyleCnt="4">
        <dgm:presLayoutVars>
          <dgm:chMax val="1"/>
          <dgm:bulletEnabled val="1"/>
        </dgm:presLayoutVars>
      </dgm:prSet>
      <dgm:spPr/>
      <dgm:t>
        <a:bodyPr/>
        <a:lstStyle/>
        <a:p>
          <a:endParaRPr lang="en-GB"/>
        </a:p>
      </dgm:t>
    </dgm:pt>
    <dgm:pt modelId="{1A93DBEC-F81E-4E99-A34D-66DA1AE2C6DA}" type="pres">
      <dgm:prSet presAssocID="{9A908C61-C882-4066-9068-2DCFBA1AC764}" presName="descendantText" presStyleLbl="alignAccFollowNode1" presStyleIdx="1" presStyleCnt="4">
        <dgm:presLayoutVars>
          <dgm:bulletEnabled val="1"/>
        </dgm:presLayoutVars>
      </dgm:prSet>
      <dgm:spPr/>
      <dgm:t>
        <a:bodyPr/>
        <a:lstStyle/>
        <a:p>
          <a:endParaRPr lang="en-GB"/>
        </a:p>
      </dgm:t>
    </dgm:pt>
    <dgm:pt modelId="{19A71394-2CED-468A-B1AF-32A2F081FA12}" type="pres">
      <dgm:prSet presAssocID="{4A310D45-78E6-4A52-9534-B043432026F9}" presName="sp" presStyleCnt="0"/>
      <dgm:spPr/>
    </dgm:pt>
    <dgm:pt modelId="{71CDDF1F-CCF0-4D5B-85F5-40720DFD79B0}" type="pres">
      <dgm:prSet presAssocID="{A2A9CF19-7E73-4CB2-91E6-EE9BF67A6641}" presName="linNode" presStyleCnt="0"/>
      <dgm:spPr/>
    </dgm:pt>
    <dgm:pt modelId="{F11E55EB-10FA-4394-BE60-91475F63E903}" type="pres">
      <dgm:prSet presAssocID="{A2A9CF19-7E73-4CB2-91E6-EE9BF67A6641}" presName="parentText" presStyleLbl="node1" presStyleIdx="2" presStyleCnt="4">
        <dgm:presLayoutVars>
          <dgm:chMax val="1"/>
          <dgm:bulletEnabled val="1"/>
        </dgm:presLayoutVars>
      </dgm:prSet>
      <dgm:spPr/>
      <dgm:t>
        <a:bodyPr/>
        <a:lstStyle/>
        <a:p>
          <a:endParaRPr lang="en-GB"/>
        </a:p>
      </dgm:t>
    </dgm:pt>
    <dgm:pt modelId="{04305101-7968-48AF-907F-84A8BF9A7B37}" type="pres">
      <dgm:prSet presAssocID="{A2A9CF19-7E73-4CB2-91E6-EE9BF67A6641}" presName="descendantText" presStyleLbl="alignAccFollowNode1" presStyleIdx="2" presStyleCnt="4">
        <dgm:presLayoutVars>
          <dgm:bulletEnabled val="1"/>
        </dgm:presLayoutVars>
      </dgm:prSet>
      <dgm:spPr/>
      <dgm:t>
        <a:bodyPr/>
        <a:lstStyle/>
        <a:p>
          <a:endParaRPr lang="en-GB"/>
        </a:p>
      </dgm:t>
    </dgm:pt>
    <dgm:pt modelId="{F7B07ABB-85DF-42A4-A23C-9C4DC5189579}" type="pres">
      <dgm:prSet presAssocID="{F83FB754-DEED-40C5-9399-60F9FC30347C}" presName="sp" presStyleCnt="0"/>
      <dgm:spPr/>
    </dgm:pt>
    <dgm:pt modelId="{FC3D8CC8-731F-49B1-AC5C-90855E52BF43}" type="pres">
      <dgm:prSet presAssocID="{374EAF7F-FF9D-4829-B374-E1C5F239BBCC}" presName="linNode" presStyleCnt="0"/>
      <dgm:spPr/>
    </dgm:pt>
    <dgm:pt modelId="{E90AE778-1CF7-4BDF-96AD-FC667A3D7915}" type="pres">
      <dgm:prSet presAssocID="{374EAF7F-FF9D-4829-B374-E1C5F239BBCC}" presName="parentText" presStyleLbl="node1" presStyleIdx="3" presStyleCnt="4">
        <dgm:presLayoutVars>
          <dgm:chMax val="1"/>
          <dgm:bulletEnabled val="1"/>
        </dgm:presLayoutVars>
      </dgm:prSet>
      <dgm:spPr/>
      <dgm:t>
        <a:bodyPr/>
        <a:lstStyle/>
        <a:p>
          <a:endParaRPr lang="en-GB"/>
        </a:p>
      </dgm:t>
    </dgm:pt>
    <dgm:pt modelId="{5DAC0922-CC25-4706-B58D-98CDD0552C63}" type="pres">
      <dgm:prSet presAssocID="{374EAF7F-FF9D-4829-B374-E1C5F239BBCC}" presName="descendantText" presStyleLbl="alignAccFollowNode1" presStyleIdx="3" presStyleCnt="4">
        <dgm:presLayoutVars>
          <dgm:bulletEnabled val="1"/>
        </dgm:presLayoutVars>
      </dgm:prSet>
      <dgm:spPr/>
      <dgm:t>
        <a:bodyPr/>
        <a:lstStyle/>
        <a:p>
          <a:endParaRPr lang="en-GB"/>
        </a:p>
      </dgm:t>
    </dgm:pt>
  </dgm:ptLst>
  <dgm:cxnLst>
    <dgm:cxn modelId="{07486108-397C-42CE-BCA6-14C5B37B3D69}" srcId="{A02D823F-B5FC-461D-BCDF-FCBE55E47D4B}" destId="{BD47619F-6C60-42D3-A1E9-A80B40C4BFC8}" srcOrd="0" destOrd="0" parTransId="{A97B334F-26A4-47A0-840F-5661625A2699}" sibTransId="{5DD16868-E393-40A0-B0E2-C7C0E1158497}"/>
    <dgm:cxn modelId="{3DA77590-6D04-49B6-B588-045192368828}" type="presOf" srcId="{374EAF7F-FF9D-4829-B374-E1C5F239BBCC}" destId="{E90AE778-1CF7-4BDF-96AD-FC667A3D7915}" srcOrd="0" destOrd="0" presId="urn:microsoft.com/office/officeart/2005/8/layout/vList5"/>
    <dgm:cxn modelId="{AB6C13A2-FCE1-43CE-B61A-C552EADF4F7C}" type="presOf" srcId="{62EDB39F-B4EC-49A9-BC0F-92D5D761C937}" destId="{9E35ECDD-B178-4272-AD5A-D5E66C1EA2EF}" srcOrd="0" destOrd="0" presId="urn:microsoft.com/office/officeart/2005/8/layout/vList5"/>
    <dgm:cxn modelId="{500DB183-339F-42CA-A5F4-9D019153D16B}" type="presOf" srcId="{BD47619F-6C60-42D3-A1E9-A80B40C4BFC8}" destId="{02961F32-2050-4573-9420-3AC028B24DB7}" srcOrd="0" destOrd="0" presId="urn:microsoft.com/office/officeart/2005/8/layout/vList5"/>
    <dgm:cxn modelId="{28096BCC-6952-4B9D-ABAE-C0B68BEF7B72}" type="presOf" srcId="{9307AA1B-6184-46BC-A53A-0F3C64B94CB3}" destId="{1A93DBEC-F81E-4E99-A34D-66DA1AE2C6DA}" srcOrd="0" destOrd="0" presId="urn:microsoft.com/office/officeart/2005/8/layout/vList5"/>
    <dgm:cxn modelId="{C64EB32F-BE49-42A3-A65E-4EEF822D6F41}" srcId="{62EDB39F-B4EC-49A9-BC0F-92D5D761C937}" destId="{A02D823F-B5FC-461D-BCDF-FCBE55E47D4B}" srcOrd="0" destOrd="0" parTransId="{FF3B9441-A2D8-4390-83E4-6D185EF6E7A9}" sibTransId="{B499C651-6AC9-4EF8-988F-B2DAA1FA6AF1}"/>
    <dgm:cxn modelId="{4E7DD787-376F-4869-A92C-E4229F54F15C}" srcId="{62EDB39F-B4EC-49A9-BC0F-92D5D761C937}" destId="{374EAF7F-FF9D-4829-B374-E1C5F239BBCC}" srcOrd="3" destOrd="0" parTransId="{FED9C9AF-194C-4E69-B01F-A89A39457CCE}" sibTransId="{DF26AF3E-06F4-4008-9CEE-C74015DA9197}"/>
    <dgm:cxn modelId="{166A9ACA-A2A1-4790-811B-7BD09C6FEE44}" type="presOf" srcId="{664AD86C-BDF9-473E-A2E7-9054B6B37988}" destId="{5DAC0922-CC25-4706-B58D-98CDD0552C63}" srcOrd="0" destOrd="1" presId="urn:microsoft.com/office/officeart/2005/8/layout/vList5"/>
    <dgm:cxn modelId="{C26E038F-65FE-4C72-98F0-3478A6601012}" type="presOf" srcId="{A2A9CF19-7E73-4CB2-91E6-EE9BF67A6641}" destId="{F11E55EB-10FA-4394-BE60-91475F63E903}" srcOrd="0" destOrd="0" presId="urn:microsoft.com/office/officeart/2005/8/layout/vList5"/>
    <dgm:cxn modelId="{B062AC2B-03E5-49EC-A400-891761F7D625}" srcId="{9A908C61-C882-4066-9068-2DCFBA1AC764}" destId="{9307AA1B-6184-46BC-A53A-0F3C64B94CB3}" srcOrd="0" destOrd="0" parTransId="{1402DABD-AADB-40E5-84B1-A3F3C3632867}" sibTransId="{0C9EF383-A538-459F-B7D3-ED9F71FD3E47}"/>
    <dgm:cxn modelId="{B4C0E2C3-B693-49CC-84C0-5EB0BAA497E9}" srcId="{374EAF7F-FF9D-4829-B374-E1C5F239BBCC}" destId="{664AD86C-BDF9-473E-A2E7-9054B6B37988}" srcOrd="1" destOrd="0" parTransId="{80F594DB-6F0D-4547-B48C-A4B931EE3297}" sibTransId="{87DD0BE7-64CB-4FA7-95C1-B5ED604155F5}"/>
    <dgm:cxn modelId="{0E59DAD4-96CE-40A1-8895-17069D4807A4}" type="presOf" srcId="{94914912-CEA2-4F52-958C-75DCBE6F44F4}" destId="{04305101-7968-48AF-907F-84A8BF9A7B37}" srcOrd="0" destOrd="0" presId="urn:microsoft.com/office/officeart/2005/8/layout/vList5"/>
    <dgm:cxn modelId="{DC14258F-13C0-45FC-9925-1B73389BFF24}" type="presOf" srcId="{C6AE8642-060A-4D47-BF77-1AF78DC089B5}" destId="{04305101-7968-48AF-907F-84A8BF9A7B37}" srcOrd="0" destOrd="2" presId="urn:microsoft.com/office/officeart/2005/8/layout/vList5"/>
    <dgm:cxn modelId="{3570B411-1CDA-4108-9254-CD760DD0AE6C}" srcId="{A2A9CF19-7E73-4CB2-91E6-EE9BF67A6641}" destId="{94914912-CEA2-4F52-958C-75DCBE6F44F4}" srcOrd="0" destOrd="0" parTransId="{E4AA2D5E-B5F8-4A1D-87ED-F0B6C88A2A0E}" sibTransId="{F97B4808-1B54-4D71-8F70-CA0E48FA3F07}"/>
    <dgm:cxn modelId="{BCDC6B85-F5BD-49D8-A3F4-EB472296EA2F}" srcId="{62EDB39F-B4EC-49A9-BC0F-92D5D761C937}" destId="{9A908C61-C882-4066-9068-2DCFBA1AC764}" srcOrd="1" destOrd="0" parTransId="{F8514BB5-F8EA-47A2-8E5E-04B82AD33C63}" sibTransId="{4A310D45-78E6-4A52-9534-B043432026F9}"/>
    <dgm:cxn modelId="{894D890D-6FE6-4D69-8DD1-C91F45F18213}" type="presOf" srcId="{9A908C61-C882-4066-9068-2DCFBA1AC764}" destId="{439AA68E-E11C-49E7-A3D5-C3E665EFCF2C}" srcOrd="0" destOrd="0" presId="urn:microsoft.com/office/officeart/2005/8/layout/vList5"/>
    <dgm:cxn modelId="{C2CCFF6F-D544-409D-926C-7506CB2F7A95}" srcId="{A2A9CF19-7E73-4CB2-91E6-EE9BF67A6641}" destId="{C6AE8642-060A-4D47-BF77-1AF78DC089B5}" srcOrd="2" destOrd="0" parTransId="{21302B36-523F-47B3-8E9C-1CA29D272019}" sibTransId="{B0DB9A0A-F339-4CCC-847D-F1CECC92839A}"/>
    <dgm:cxn modelId="{75642EB6-C663-4C4D-81D9-639DB8375235}" type="presOf" srcId="{42BEA904-1089-4E62-B797-3B55EB0F7812}" destId="{04305101-7968-48AF-907F-84A8BF9A7B37}" srcOrd="0" destOrd="1" presId="urn:microsoft.com/office/officeart/2005/8/layout/vList5"/>
    <dgm:cxn modelId="{0A4FB51B-3971-491E-87E8-863FDD348E88}" type="presOf" srcId="{3A113B0E-C6DF-4765-AB1D-706ED3EDEB93}" destId="{02961F32-2050-4573-9420-3AC028B24DB7}" srcOrd="0" destOrd="1" presId="urn:microsoft.com/office/officeart/2005/8/layout/vList5"/>
    <dgm:cxn modelId="{3AEF3724-A980-4C6E-8285-B4DF3EBEF684}" srcId="{374EAF7F-FF9D-4829-B374-E1C5F239BBCC}" destId="{869543E8-03AD-4FA7-81DE-D1CD7AFDD007}" srcOrd="0" destOrd="0" parTransId="{2A4C6B28-E164-4FD5-A9C3-FD90DB397F60}" sibTransId="{463742A5-5684-4032-BF0C-A6D9F8C6A347}"/>
    <dgm:cxn modelId="{CAF92220-3337-43E2-B436-7C55EB6061EF}" srcId="{A2A9CF19-7E73-4CB2-91E6-EE9BF67A6641}" destId="{42BEA904-1089-4E62-B797-3B55EB0F7812}" srcOrd="1" destOrd="0" parTransId="{F84DC875-EABB-4E36-BE8B-325460FC8C13}" sibTransId="{4621A462-8A8A-4AF6-B58C-3ED9E7407055}"/>
    <dgm:cxn modelId="{CB0729A3-4534-4B6A-B1C0-EEE095C83C6C}" type="presOf" srcId="{A02D823F-B5FC-461D-BCDF-FCBE55E47D4B}" destId="{B9B73946-8873-4F70-831F-CF6E772BFB85}" srcOrd="0" destOrd="0" presId="urn:microsoft.com/office/officeart/2005/8/layout/vList5"/>
    <dgm:cxn modelId="{BF5E19A3-8346-4F9A-97D5-D4495D80F65F}" type="presOf" srcId="{869543E8-03AD-4FA7-81DE-D1CD7AFDD007}" destId="{5DAC0922-CC25-4706-B58D-98CDD0552C63}" srcOrd="0" destOrd="0" presId="urn:microsoft.com/office/officeart/2005/8/layout/vList5"/>
    <dgm:cxn modelId="{94FDC382-D9B8-43C0-BA0B-D5F49BBFEC71}" srcId="{62EDB39F-B4EC-49A9-BC0F-92D5D761C937}" destId="{A2A9CF19-7E73-4CB2-91E6-EE9BF67A6641}" srcOrd="2" destOrd="0" parTransId="{0E26C49E-3BBC-4191-988E-E5526ED8BF7E}" sibTransId="{F83FB754-DEED-40C5-9399-60F9FC30347C}"/>
    <dgm:cxn modelId="{E96783FB-409E-4A52-82C5-41868F957288}" srcId="{A02D823F-B5FC-461D-BCDF-FCBE55E47D4B}" destId="{3A113B0E-C6DF-4765-AB1D-706ED3EDEB93}" srcOrd="1" destOrd="0" parTransId="{3D77F3FD-E790-4380-BA15-F97D0127F9E2}" sibTransId="{9A083A74-7007-44E5-9F49-788DDA3DAB38}"/>
    <dgm:cxn modelId="{D2746885-35C9-46FE-919A-E3140A605592}" type="presParOf" srcId="{9E35ECDD-B178-4272-AD5A-D5E66C1EA2EF}" destId="{C8D42A35-7480-4F76-B878-D2C66C6E550E}" srcOrd="0" destOrd="0" presId="urn:microsoft.com/office/officeart/2005/8/layout/vList5"/>
    <dgm:cxn modelId="{955813FF-5D53-4AA3-B98F-DF2235601CAD}" type="presParOf" srcId="{C8D42A35-7480-4F76-B878-D2C66C6E550E}" destId="{B9B73946-8873-4F70-831F-CF6E772BFB85}" srcOrd="0" destOrd="0" presId="urn:microsoft.com/office/officeart/2005/8/layout/vList5"/>
    <dgm:cxn modelId="{C6C28B65-CF2E-49A1-A589-318D556372B0}" type="presParOf" srcId="{C8D42A35-7480-4F76-B878-D2C66C6E550E}" destId="{02961F32-2050-4573-9420-3AC028B24DB7}" srcOrd="1" destOrd="0" presId="urn:microsoft.com/office/officeart/2005/8/layout/vList5"/>
    <dgm:cxn modelId="{320F038E-B9F1-41FC-A699-10F4C4725983}" type="presParOf" srcId="{9E35ECDD-B178-4272-AD5A-D5E66C1EA2EF}" destId="{C511FC88-ABD2-45BE-85F0-F06A6C128E00}" srcOrd="1" destOrd="0" presId="urn:microsoft.com/office/officeart/2005/8/layout/vList5"/>
    <dgm:cxn modelId="{4795BB0A-CEC0-4356-AF25-BAD736F7FE23}" type="presParOf" srcId="{9E35ECDD-B178-4272-AD5A-D5E66C1EA2EF}" destId="{7AD93B6E-8B2B-480F-B945-F43B2DA9DC39}" srcOrd="2" destOrd="0" presId="urn:microsoft.com/office/officeart/2005/8/layout/vList5"/>
    <dgm:cxn modelId="{B4951355-31F2-484C-AED2-D8D553914080}" type="presParOf" srcId="{7AD93B6E-8B2B-480F-B945-F43B2DA9DC39}" destId="{439AA68E-E11C-49E7-A3D5-C3E665EFCF2C}" srcOrd="0" destOrd="0" presId="urn:microsoft.com/office/officeart/2005/8/layout/vList5"/>
    <dgm:cxn modelId="{7020F019-5715-4B07-B996-09A4CAEC33C2}" type="presParOf" srcId="{7AD93B6E-8B2B-480F-B945-F43B2DA9DC39}" destId="{1A93DBEC-F81E-4E99-A34D-66DA1AE2C6DA}" srcOrd="1" destOrd="0" presId="urn:microsoft.com/office/officeart/2005/8/layout/vList5"/>
    <dgm:cxn modelId="{73266AE3-F707-4065-B9BB-166133E79451}" type="presParOf" srcId="{9E35ECDD-B178-4272-AD5A-D5E66C1EA2EF}" destId="{19A71394-2CED-468A-B1AF-32A2F081FA12}" srcOrd="3" destOrd="0" presId="urn:microsoft.com/office/officeart/2005/8/layout/vList5"/>
    <dgm:cxn modelId="{9AA16896-FBF4-4DD7-B5A0-C08F62AFC93B}" type="presParOf" srcId="{9E35ECDD-B178-4272-AD5A-D5E66C1EA2EF}" destId="{71CDDF1F-CCF0-4D5B-85F5-40720DFD79B0}" srcOrd="4" destOrd="0" presId="urn:microsoft.com/office/officeart/2005/8/layout/vList5"/>
    <dgm:cxn modelId="{8D3ADBDF-9E7B-43BF-9864-B892EB7A53E5}" type="presParOf" srcId="{71CDDF1F-CCF0-4D5B-85F5-40720DFD79B0}" destId="{F11E55EB-10FA-4394-BE60-91475F63E903}" srcOrd="0" destOrd="0" presId="urn:microsoft.com/office/officeart/2005/8/layout/vList5"/>
    <dgm:cxn modelId="{C89294B1-3935-4CA4-901F-AB2D85F57296}" type="presParOf" srcId="{71CDDF1F-CCF0-4D5B-85F5-40720DFD79B0}" destId="{04305101-7968-48AF-907F-84A8BF9A7B37}" srcOrd="1" destOrd="0" presId="urn:microsoft.com/office/officeart/2005/8/layout/vList5"/>
    <dgm:cxn modelId="{2E9D82CA-790E-4F38-B1C1-6FB30BC59165}" type="presParOf" srcId="{9E35ECDD-B178-4272-AD5A-D5E66C1EA2EF}" destId="{F7B07ABB-85DF-42A4-A23C-9C4DC5189579}" srcOrd="5" destOrd="0" presId="urn:microsoft.com/office/officeart/2005/8/layout/vList5"/>
    <dgm:cxn modelId="{2DBE76A5-5D32-4152-8AB9-BA9AAC8D93F2}" type="presParOf" srcId="{9E35ECDD-B178-4272-AD5A-D5E66C1EA2EF}" destId="{FC3D8CC8-731F-49B1-AC5C-90855E52BF43}" srcOrd="6" destOrd="0" presId="urn:microsoft.com/office/officeart/2005/8/layout/vList5"/>
    <dgm:cxn modelId="{93B55D6E-A789-4B0D-BA67-5EBE72B3ABA1}" type="presParOf" srcId="{FC3D8CC8-731F-49B1-AC5C-90855E52BF43}" destId="{E90AE778-1CF7-4BDF-96AD-FC667A3D7915}" srcOrd="0" destOrd="0" presId="urn:microsoft.com/office/officeart/2005/8/layout/vList5"/>
    <dgm:cxn modelId="{DC671D9E-F364-4297-AB92-EA7C7D6D748E}" type="presParOf" srcId="{FC3D8CC8-731F-49B1-AC5C-90855E52BF43}" destId="{5DAC0922-CC25-4706-B58D-98CDD0552C6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2EBD66B-ADA2-488E-BE4F-2D34BB4E4BF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DE75785A-A631-4737-A207-C96BCF8E5C2D}">
      <dgm:prSet/>
      <dgm:spPr>
        <a:solidFill>
          <a:srgbClr val="00AB4E"/>
        </a:solidFill>
      </dgm:spPr>
      <dgm:t>
        <a:bodyPr/>
        <a:lstStyle/>
        <a:p>
          <a:pPr rtl="0"/>
          <a:r>
            <a:rPr lang="en-GB" dirty="0" smtClean="0"/>
            <a:t>Concessionary loans</a:t>
          </a:r>
          <a:endParaRPr lang="en-GB" dirty="0"/>
        </a:p>
      </dgm:t>
    </dgm:pt>
    <dgm:pt modelId="{580368B1-25E9-40EA-87FE-A169A6EED044}" type="parTrans" cxnId="{E184BC16-8F84-4B95-A39F-01439E40BC25}">
      <dgm:prSet/>
      <dgm:spPr/>
      <dgm:t>
        <a:bodyPr/>
        <a:lstStyle/>
        <a:p>
          <a:endParaRPr lang="en-GB"/>
        </a:p>
      </dgm:t>
    </dgm:pt>
    <dgm:pt modelId="{09BEDEA1-BE26-43C2-8322-8587C0C26023}" type="sibTrans" cxnId="{E184BC16-8F84-4B95-A39F-01439E40BC25}">
      <dgm:prSet/>
      <dgm:spPr/>
      <dgm:t>
        <a:bodyPr/>
        <a:lstStyle/>
        <a:p>
          <a:endParaRPr lang="en-GB"/>
        </a:p>
      </dgm:t>
    </dgm:pt>
    <dgm:pt modelId="{4218E2F1-929E-4069-80EE-151B66145702}">
      <dgm:prSet custT="1"/>
      <dgm:spPr/>
      <dgm:t>
        <a:bodyPr/>
        <a:lstStyle/>
        <a:p>
          <a:pPr rtl="0"/>
          <a:r>
            <a:rPr lang="en-GB" sz="2400" dirty="0" smtClean="0"/>
            <a:t>At transaction value, or</a:t>
          </a:r>
          <a:endParaRPr lang="en-GB" sz="2400" dirty="0"/>
        </a:p>
      </dgm:t>
    </dgm:pt>
    <dgm:pt modelId="{F07ED549-04C6-4026-92DE-A86492B07673}" type="parTrans" cxnId="{CDAF26C0-9242-4AA7-AF5D-86075CA94702}">
      <dgm:prSet/>
      <dgm:spPr/>
      <dgm:t>
        <a:bodyPr/>
        <a:lstStyle/>
        <a:p>
          <a:endParaRPr lang="en-GB"/>
        </a:p>
      </dgm:t>
    </dgm:pt>
    <dgm:pt modelId="{2C601092-5C00-4593-A5F1-B1408ADA47DF}" type="sibTrans" cxnId="{CDAF26C0-9242-4AA7-AF5D-86075CA94702}">
      <dgm:prSet/>
      <dgm:spPr/>
      <dgm:t>
        <a:bodyPr/>
        <a:lstStyle/>
        <a:p>
          <a:endParaRPr lang="en-GB"/>
        </a:p>
      </dgm:t>
    </dgm:pt>
    <dgm:pt modelId="{31DF108A-A52D-439A-AE8B-8C12F8B18B94}">
      <dgm:prSet custT="1"/>
      <dgm:spPr/>
      <dgm:t>
        <a:bodyPr/>
        <a:lstStyle/>
        <a:p>
          <a:pPr rtl="0"/>
          <a:r>
            <a:rPr lang="en-GB" sz="2400" dirty="0" smtClean="0"/>
            <a:t>Amortised cost</a:t>
          </a:r>
          <a:endParaRPr lang="en-GB" sz="2400" dirty="0"/>
        </a:p>
      </dgm:t>
    </dgm:pt>
    <dgm:pt modelId="{CCCFF6FA-E193-48ED-AB0B-430A7E502464}" type="parTrans" cxnId="{C0E885CE-2BA3-4BA7-A2FF-3E0F4C08416B}">
      <dgm:prSet/>
      <dgm:spPr/>
      <dgm:t>
        <a:bodyPr/>
        <a:lstStyle/>
        <a:p>
          <a:endParaRPr lang="en-GB"/>
        </a:p>
      </dgm:t>
    </dgm:pt>
    <dgm:pt modelId="{44774F49-5191-4B33-97F5-0B32028CC50A}" type="sibTrans" cxnId="{C0E885CE-2BA3-4BA7-A2FF-3E0F4C08416B}">
      <dgm:prSet/>
      <dgm:spPr/>
      <dgm:t>
        <a:bodyPr/>
        <a:lstStyle/>
        <a:p>
          <a:endParaRPr lang="en-GB"/>
        </a:p>
      </dgm:t>
    </dgm:pt>
    <dgm:pt modelId="{0EDADE41-6F92-498E-B639-C57FF128956B}">
      <dgm:prSet/>
      <dgm:spPr>
        <a:solidFill>
          <a:srgbClr val="0AA745"/>
        </a:solidFill>
      </dgm:spPr>
      <dgm:t>
        <a:bodyPr/>
        <a:lstStyle/>
        <a:p>
          <a:pPr rtl="0"/>
          <a:r>
            <a:rPr lang="en-GB" dirty="0" smtClean="0"/>
            <a:t>Funding commitments</a:t>
          </a:r>
          <a:endParaRPr lang="en-GB" dirty="0"/>
        </a:p>
      </dgm:t>
    </dgm:pt>
    <dgm:pt modelId="{712A4BC1-2DB9-4453-886D-D4EA1CC83650}" type="parTrans" cxnId="{4DBD0449-D01F-4735-8D2C-2A98E1DC959B}">
      <dgm:prSet/>
      <dgm:spPr/>
      <dgm:t>
        <a:bodyPr/>
        <a:lstStyle/>
        <a:p>
          <a:endParaRPr lang="en-GB"/>
        </a:p>
      </dgm:t>
    </dgm:pt>
    <dgm:pt modelId="{3A07960C-042B-4E9D-91A9-54C01601F78C}" type="sibTrans" cxnId="{4DBD0449-D01F-4735-8D2C-2A98E1DC959B}">
      <dgm:prSet/>
      <dgm:spPr/>
      <dgm:t>
        <a:bodyPr/>
        <a:lstStyle/>
        <a:p>
          <a:endParaRPr lang="en-GB"/>
        </a:p>
      </dgm:t>
    </dgm:pt>
    <dgm:pt modelId="{D5DECC98-5904-4839-9BE1-462BAAEC6708}">
      <dgm:prSet custT="1"/>
      <dgm:spPr/>
      <dgm:t>
        <a:bodyPr/>
        <a:lstStyle/>
        <a:p>
          <a:pPr rtl="0"/>
          <a:r>
            <a:rPr lang="en-GB" sz="2400" dirty="0" smtClean="0"/>
            <a:t>Constructive obligations</a:t>
          </a:r>
          <a:endParaRPr lang="en-GB" sz="2400" dirty="0"/>
        </a:p>
      </dgm:t>
    </dgm:pt>
    <dgm:pt modelId="{67551C1F-433F-4289-90FB-6A2D0C8A35FB}" type="parTrans" cxnId="{11D57F78-8924-4892-8609-92D831B7046B}">
      <dgm:prSet/>
      <dgm:spPr/>
      <dgm:t>
        <a:bodyPr/>
        <a:lstStyle/>
        <a:p>
          <a:endParaRPr lang="en-GB"/>
        </a:p>
      </dgm:t>
    </dgm:pt>
    <dgm:pt modelId="{1843D252-E539-4EA3-A552-BF5B0B4592F9}" type="sibTrans" cxnId="{11D57F78-8924-4892-8609-92D831B7046B}">
      <dgm:prSet/>
      <dgm:spPr/>
      <dgm:t>
        <a:bodyPr/>
        <a:lstStyle/>
        <a:p>
          <a:endParaRPr lang="en-GB"/>
        </a:p>
      </dgm:t>
    </dgm:pt>
    <dgm:pt modelId="{921C349F-B8A7-4E91-A34E-A5B963F34191}">
      <dgm:prSet/>
      <dgm:spPr>
        <a:solidFill>
          <a:srgbClr val="00AB4E"/>
        </a:solidFill>
      </dgm:spPr>
      <dgm:t>
        <a:bodyPr/>
        <a:lstStyle/>
        <a:p>
          <a:pPr rtl="0"/>
          <a:r>
            <a:rPr lang="en-GB" dirty="0" smtClean="0"/>
            <a:t>Grant income</a:t>
          </a:r>
          <a:endParaRPr lang="en-GB" dirty="0"/>
        </a:p>
      </dgm:t>
    </dgm:pt>
    <dgm:pt modelId="{E8EF6F3C-67B9-4601-9DE9-42392178E26F}" type="parTrans" cxnId="{7353C3CA-FC9A-401B-8DF5-4A920F8B567A}">
      <dgm:prSet/>
      <dgm:spPr/>
      <dgm:t>
        <a:bodyPr/>
        <a:lstStyle/>
        <a:p>
          <a:endParaRPr lang="en-GB"/>
        </a:p>
      </dgm:t>
    </dgm:pt>
    <dgm:pt modelId="{1ABC918E-D75A-4FBA-B28E-9A0AB362A490}" type="sibTrans" cxnId="{7353C3CA-FC9A-401B-8DF5-4A920F8B567A}">
      <dgm:prSet/>
      <dgm:spPr/>
      <dgm:t>
        <a:bodyPr/>
        <a:lstStyle/>
        <a:p>
          <a:endParaRPr lang="en-GB"/>
        </a:p>
      </dgm:t>
    </dgm:pt>
    <dgm:pt modelId="{8DA7CE67-44AA-4094-A226-03D712B45769}">
      <dgm:prSet custT="1"/>
      <dgm:spPr/>
      <dgm:t>
        <a:bodyPr/>
        <a:lstStyle/>
        <a:p>
          <a:pPr rtl="0"/>
          <a:r>
            <a:rPr lang="en-GB" sz="2400" dirty="0" smtClean="0"/>
            <a:t>Accrual model (matching with expenditure)</a:t>
          </a:r>
          <a:endParaRPr lang="en-GB" sz="2400" dirty="0"/>
        </a:p>
      </dgm:t>
    </dgm:pt>
    <dgm:pt modelId="{400CDC3D-686C-4DCE-9599-45F39CA72652}" type="parTrans" cxnId="{84377531-49B5-4F31-B410-5813181F80DF}">
      <dgm:prSet/>
      <dgm:spPr/>
      <dgm:t>
        <a:bodyPr/>
        <a:lstStyle/>
        <a:p>
          <a:endParaRPr lang="en-GB"/>
        </a:p>
      </dgm:t>
    </dgm:pt>
    <dgm:pt modelId="{4CF4B264-1B74-42C8-8A26-C2354BFA3D92}" type="sibTrans" cxnId="{84377531-49B5-4F31-B410-5813181F80DF}">
      <dgm:prSet/>
      <dgm:spPr/>
      <dgm:t>
        <a:bodyPr/>
        <a:lstStyle/>
        <a:p>
          <a:endParaRPr lang="en-GB"/>
        </a:p>
      </dgm:t>
    </dgm:pt>
    <dgm:pt modelId="{406104AD-A557-4F5B-BC7C-183E5A3A3C9B}">
      <dgm:prSet custT="1"/>
      <dgm:spPr/>
      <dgm:t>
        <a:bodyPr/>
        <a:lstStyle/>
        <a:p>
          <a:pPr rtl="0"/>
          <a:r>
            <a:rPr lang="en-GB" sz="2400" dirty="0" smtClean="0"/>
            <a:t>Performance model  </a:t>
          </a:r>
          <a:endParaRPr lang="en-GB" sz="2400" dirty="0"/>
        </a:p>
      </dgm:t>
    </dgm:pt>
    <dgm:pt modelId="{328359C6-83F8-42F9-8C73-8D66AFB359A7}" type="parTrans" cxnId="{564E5326-9852-4318-9E26-CA81AD5E73B8}">
      <dgm:prSet/>
      <dgm:spPr/>
      <dgm:t>
        <a:bodyPr/>
        <a:lstStyle/>
        <a:p>
          <a:endParaRPr lang="en-GB"/>
        </a:p>
      </dgm:t>
    </dgm:pt>
    <dgm:pt modelId="{CCFDB59A-AC56-4149-8BBF-04199AB3782F}" type="sibTrans" cxnId="{564E5326-9852-4318-9E26-CA81AD5E73B8}">
      <dgm:prSet/>
      <dgm:spPr/>
      <dgm:t>
        <a:bodyPr/>
        <a:lstStyle/>
        <a:p>
          <a:endParaRPr lang="en-GB"/>
        </a:p>
      </dgm:t>
    </dgm:pt>
    <dgm:pt modelId="{049704AD-ED85-425C-BBE1-D1808CEFFF9C}">
      <dgm:prSet custT="1"/>
      <dgm:spPr/>
      <dgm:t>
        <a:bodyPr/>
        <a:lstStyle/>
        <a:p>
          <a:pPr rtl="0"/>
          <a:r>
            <a:rPr lang="en-GB" sz="2400" dirty="0" smtClean="0"/>
            <a:t>Government grants</a:t>
          </a:r>
          <a:endParaRPr lang="en-GB" sz="2400" dirty="0"/>
        </a:p>
      </dgm:t>
    </dgm:pt>
    <dgm:pt modelId="{5350CC46-B840-48A7-A1C0-128E997E9CB1}" type="parTrans" cxnId="{7F19EF34-34E2-4814-ACE3-C23E967FC9DB}">
      <dgm:prSet/>
      <dgm:spPr/>
      <dgm:t>
        <a:bodyPr/>
        <a:lstStyle/>
        <a:p>
          <a:endParaRPr lang="en-GB"/>
        </a:p>
      </dgm:t>
    </dgm:pt>
    <dgm:pt modelId="{FAA615AB-C645-4BD4-800E-2AC6DF9CC386}" type="sibTrans" cxnId="{7F19EF34-34E2-4814-ACE3-C23E967FC9DB}">
      <dgm:prSet/>
      <dgm:spPr/>
      <dgm:t>
        <a:bodyPr/>
        <a:lstStyle/>
        <a:p>
          <a:endParaRPr lang="en-GB"/>
        </a:p>
      </dgm:t>
    </dgm:pt>
    <dgm:pt modelId="{4AC63D4B-1AC0-4755-8748-798554B1E29B}" type="pres">
      <dgm:prSet presAssocID="{C2EBD66B-ADA2-488E-BE4F-2D34BB4E4BFB}" presName="Name0" presStyleCnt="0">
        <dgm:presLayoutVars>
          <dgm:dir/>
          <dgm:animLvl val="lvl"/>
          <dgm:resizeHandles val="exact"/>
        </dgm:presLayoutVars>
      </dgm:prSet>
      <dgm:spPr/>
      <dgm:t>
        <a:bodyPr/>
        <a:lstStyle/>
        <a:p>
          <a:endParaRPr lang="en-GB"/>
        </a:p>
      </dgm:t>
    </dgm:pt>
    <dgm:pt modelId="{14D079F9-ADD9-4155-94EC-DB4774B254BB}" type="pres">
      <dgm:prSet presAssocID="{DE75785A-A631-4737-A207-C96BCF8E5C2D}" presName="linNode" presStyleCnt="0"/>
      <dgm:spPr/>
    </dgm:pt>
    <dgm:pt modelId="{AD556D66-3FB9-4205-80C4-3EF877A7BEF1}" type="pres">
      <dgm:prSet presAssocID="{DE75785A-A631-4737-A207-C96BCF8E5C2D}" presName="parentText" presStyleLbl="node1" presStyleIdx="0" presStyleCnt="3">
        <dgm:presLayoutVars>
          <dgm:chMax val="1"/>
          <dgm:bulletEnabled val="1"/>
        </dgm:presLayoutVars>
      </dgm:prSet>
      <dgm:spPr/>
      <dgm:t>
        <a:bodyPr/>
        <a:lstStyle/>
        <a:p>
          <a:endParaRPr lang="en-GB"/>
        </a:p>
      </dgm:t>
    </dgm:pt>
    <dgm:pt modelId="{EFA71BFE-7EE6-464D-BDFB-634772E56DB7}" type="pres">
      <dgm:prSet presAssocID="{DE75785A-A631-4737-A207-C96BCF8E5C2D}" presName="descendantText" presStyleLbl="alignAccFollowNode1" presStyleIdx="0" presStyleCnt="3">
        <dgm:presLayoutVars>
          <dgm:bulletEnabled val="1"/>
        </dgm:presLayoutVars>
      </dgm:prSet>
      <dgm:spPr/>
      <dgm:t>
        <a:bodyPr/>
        <a:lstStyle/>
        <a:p>
          <a:endParaRPr lang="en-GB"/>
        </a:p>
      </dgm:t>
    </dgm:pt>
    <dgm:pt modelId="{EFCC7A60-991E-4F08-93A9-89D4C1F9FA01}" type="pres">
      <dgm:prSet presAssocID="{09BEDEA1-BE26-43C2-8322-8587C0C26023}" presName="sp" presStyleCnt="0"/>
      <dgm:spPr/>
    </dgm:pt>
    <dgm:pt modelId="{D8EC28F7-DE38-4792-B538-8A955A05CBE5}" type="pres">
      <dgm:prSet presAssocID="{0EDADE41-6F92-498E-B639-C57FF128956B}" presName="linNode" presStyleCnt="0"/>
      <dgm:spPr/>
    </dgm:pt>
    <dgm:pt modelId="{5F564F4F-0844-4821-98E3-B6E83450E704}" type="pres">
      <dgm:prSet presAssocID="{0EDADE41-6F92-498E-B639-C57FF128956B}" presName="parentText" presStyleLbl="node1" presStyleIdx="1" presStyleCnt="3">
        <dgm:presLayoutVars>
          <dgm:chMax val="1"/>
          <dgm:bulletEnabled val="1"/>
        </dgm:presLayoutVars>
      </dgm:prSet>
      <dgm:spPr/>
      <dgm:t>
        <a:bodyPr/>
        <a:lstStyle/>
        <a:p>
          <a:endParaRPr lang="en-GB"/>
        </a:p>
      </dgm:t>
    </dgm:pt>
    <dgm:pt modelId="{DADD1080-AE41-4856-9A65-E419ACCB8593}" type="pres">
      <dgm:prSet presAssocID="{0EDADE41-6F92-498E-B639-C57FF128956B}" presName="descendantText" presStyleLbl="alignAccFollowNode1" presStyleIdx="1" presStyleCnt="3">
        <dgm:presLayoutVars>
          <dgm:bulletEnabled val="1"/>
        </dgm:presLayoutVars>
      </dgm:prSet>
      <dgm:spPr/>
      <dgm:t>
        <a:bodyPr/>
        <a:lstStyle/>
        <a:p>
          <a:endParaRPr lang="en-GB"/>
        </a:p>
      </dgm:t>
    </dgm:pt>
    <dgm:pt modelId="{98602926-FC1A-4C20-9D37-57A1EDEC733A}" type="pres">
      <dgm:prSet presAssocID="{3A07960C-042B-4E9D-91A9-54C01601F78C}" presName="sp" presStyleCnt="0"/>
      <dgm:spPr/>
    </dgm:pt>
    <dgm:pt modelId="{7E01BD59-0313-45AC-9766-F4838B7D7380}" type="pres">
      <dgm:prSet presAssocID="{921C349F-B8A7-4E91-A34E-A5B963F34191}" presName="linNode" presStyleCnt="0"/>
      <dgm:spPr/>
    </dgm:pt>
    <dgm:pt modelId="{6455DF90-40C4-4AAB-9066-95176AA4EE5C}" type="pres">
      <dgm:prSet presAssocID="{921C349F-B8A7-4E91-A34E-A5B963F34191}" presName="parentText" presStyleLbl="node1" presStyleIdx="2" presStyleCnt="3">
        <dgm:presLayoutVars>
          <dgm:chMax val="1"/>
          <dgm:bulletEnabled val="1"/>
        </dgm:presLayoutVars>
      </dgm:prSet>
      <dgm:spPr/>
      <dgm:t>
        <a:bodyPr/>
        <a:lstStyle/>
        <a:p>
          <a:endParaRPr lang="en-GB"/>
        </a:p>
      </dgm:t>
    </dgm:pt>
    <dgm:pt modelId="{5684E096-4895-484F-8250-E96B22392594}" type="pres">
      <dgm:prSet presAssocID="{921C349F-B8A7-4E91-A34E-A5B963F34191}" presName="descendantText" presStyleLbl="alignAccFollowNode1" presStyleIdx="2" presStyleCnt="3" custScaleY="146250">
        <dgm:presLayoutVars>
          <dgm:bulletEnabled val="1"/>
        </dgm:presLayoutVars>
      </dgm:prSet>
      <dgm:spPr/>
      <dgm:t>
        <a:bodyPr/>
        <a:lstStyle/>
        <a:p>
          <a:endParaRPr lang="en-GB"/>
        </a:p>
      </dgm:t>
    </dgm:pt>
  </dgm:ptLst>
  <dgm:cxnLst>
    <dgm:cxn modelId="{3B78A13B-534A-4481-BC41-7FF3A24E0FD9}" type="presOf" srcId="{4218E2F1-929E-4069-80EE-151B66145702}" destId="{EFA71BFE-7EE6-464D-BDFB-634772E56DB7}" srcOrd="0" destOrd="0" presId="urn:microsoft.com/office/officeart/2005/8/layout/vList5"/>
    <dgm:cxn modelId="{E184BC16-8F84-4B95-A39F-01439E40BC25}" srcId="{C2EBD66B-ADA2-488E-BE4F-2D34BB4E4BFB}" destId="{DE75785A-A631-4737-A207-C96BCF8E5C2D}" srcOrd="0" destOrd="0" parTransId="{580368B1-25E9-40EA-87FE-A169A6EED044}" sibTransId="{09BEDEA1-BE26-43C2-8322-8587C0C26023}"/>
    <dgm:cxn modelId="{44D627CC-5713-437B-928B-44ECFF64BFD9}" type="presOf" srcId="{8DA7CE67-44AA-4094-A226-03D712B45769}" destId="{5684E096-4895-484F-8250-E96B22392594}" srcOrd="0" destOrd="1" presId="urn:microsoft.com/office/officeart/2005/8/layout/vList5"/>
    <dgm:cxn modelId="{41A6A313-FC0B-432B-8E61-6D784290EFE5}" type="presOf" srcId="{049704AD-ED85-425C-BBE1-D1808CEFFF9C}" destId="{5684E096-4895-484F-8250-E96B22392594}" srcOrd="0" destOrd="0" presId="urn:microsoft.com/office/officeart/2005/8/layout/vList5"/>
    <dgm:cxn modelId="{7DB7D1B4-47A2-4265-8C6B-629ECEEB4128}" type="presOf" srcId="{DE75785A-A631-4737-A207-C96BCF8E5C2D}" destId="{AD556D66-3FB9-4205-80C4-3EF877A7BEF1}" srcOrd="0" destOrd="0" presId="urn:microsoft.com/office/officeart/2005/8/layout/vList5"/>
    <dgm:cxn modelId="{84377531-49B5-4F31-B410-5813181F80DF}" srcId="{921C349F-B8A7-4E91-A34E-A5B963F34191}" destId="{8DA7CE67-44AA-4094-A226-03D712B45769}" srcOrd="1" destOrd="0" parTransId="{400CDC3D-686C-4DCE-9599-45F39CA72652}" sibTransId="{4CF4B264-1B74-42C8-8A26-C2354BFA3D92}"/>
    <dgm:cxn modelId="{564E5326-9852-4318-9E26-CA81AD5E73B8}" srcId="{921C349F-B8A7-4E91-A34E-A5B963F34191}" destId="{406104AD-A557-4F5B-BC7C-183E5A3A3C9B}" srcOrd="2" destOrd="0" parTransId="{328359C6-83F8-42F9-8C73-8D66AFB359A7}" sibTransId="{CCFDB59A-AC56-4149-8BBF-04199AB3782F}"/>
    <dgm:cxn modelId="{1C0BC017-9AD0-482A-A054-1C0ED195B445}" type="presOf" srcId="{406104AD-A557-4F5B-BC7C-183E5A3A3C9B}" destId="{5684E096-4895-484F-8250-E96B22392594}" srcOrd="0" destOrd="2" presId="urn:microsoft.com/office/officeart/2005/8/layout/vList5"/>
    <dgm:cxn modelId="{C0E885CE-2BA3-4BA7-A2FF-3E0F4C08416B}" srcId="{DE75785A-A631-4737-A207-C96BCF8E5C2D}" destId="{31DF108A-A52D-439A-AE8B-8C12F8B18B94}" srcOrd="1" destOrd="0" parTransId="{CCCFF6FA-E193-48ED-AB0B-430A7E502464}" sibTransId="{44774F49-5191-4B33-97F5-0B32028CC50A}"/>
    <dgm:cxn modelId="{1FAF639C-DC5F-4D81-8EC0-3306499CAF93}" type="presOf" srcId="{921C349F-B8A7-4E91-A34E-A5B963F34191}" destId="{6455DF90-40C4-4AAB-9066-95176AA4EE5C}" srcOrd="0" destOrd="0" presId="urn:microsoft.com/office/officeart/2005/8/layout/vList5"/>
    <dgm:cxn modelId="{11D57F78-8924-4892-8609-92D831B7046B}" srcId="{0EDADE41-6F92-498E-B639-C57FF128956B}" destId="{D5DECC98-5904-4839-9BE1-462BAAEC6708}" srcOrd="0" destOrd="0" parTransId="{67551C1F-433F-4289-90FB-6A2D0C8A35FB}" sibTransId="{1843D252-E539-4EA3-A552-BF5B0B4592F9}"/>
    <dgm:cxn modelId="{4EF5B3C8-D485-4CC8-AE3F-620D115AD8FC}" type="presOf" srcId="{D5DECC98-5904-4839-9BE1-462BAAEC6708}" destId="{DADD1080-AE41-4856-9A65-E419ACCB8593}" srcOrd="0" destOrd="0" presId="urn:microsoft.com/office/officeart/2005/8/layout/vList5"/>
    <dgm:cxn modelId="{B7EB5CB2-357D-478F-9846-9D043F643BE8}" type="presOf" srcId="{C2EBD66B-ADA2-488E-BE4F-2D34BB4E4BFB}" destId="{4AC63D4B-1AC0-4755-8748-798554B1E29B}" srcOrd="0" destOrd="0" presId="urn:microsoft.com/office/officeart/2005/8/layout/vList5"/>
    <dgm:cxn modelId="{C7A777A3-708A-45AE-A8B6-93C479AE5B4E}" type="presOf" srcId="{0EDADE41-6F92-498E-B639-C57FF128956B}" destId="{5F564F4F-0844-4821-98E3-B6E83450E704}" srcOrd="0" destOrd="0" presId="urn:microsoft.com/office/officeart/2005/8/layout/vList5"/>
    <dgm:cxn modelId="{4DBD0449-D01F-4735-8D2C-2A98E1DC959B}" srcId="{C2EBD66B-ADA2-488E-BE4F-2D34BB4E4BFB}" destId="{0EDADE41-6F92-498E-B639-C57FF128956B}" srcOrd="1" destOrd="0" parTransId="{712A4BC1-2DB9-4453-886D-D4EA1CC83650}" sibTransId="{3A07960C-042B-4E9D-91A9-54C01601F78C}"/>
    <dgm:cxn modelId="{92BCA88D-78F5-4253-A44B-79DEB8B7F100}" type="presOf" srcId="{31DF108A-A52D-439A-AE8B-8C12F8B18B94}" destId="{EFA71BFE-7EE6-464D-BDFB-634772E56DB7}" srcOrd="0" destOrd="1" presId="urn:microsoft.com/office/officeart/2005/8/layout/vList5"/>
    <dgm:cxn modelId="{7F19EF34-34E2-4814-ACE3-C23E967FC9DB}" srcId="{921C349F-B8A7-4E91-A34E-A5B963F34191}" destId="{049704AD-ED85-425C-BBE1-D1808CEFFF9C}" srcOrd="0" destOrd="0" parTransId="{5350CC46-B840-48A7-A1C0-128E997E9CB1}" sibTransId="{FAA615AB-C645-4BD4-800E-2AC6DF9CC386}"/>
    <dgm:cxn modelId="{CDAF26C0-9242-4AA7-AF5D-86075CA94702}" srcId="{DE75785A-A631-4737-A207-C96BCF8E5C2D}" destId="{4218E2F1-929E-4069-80EE-151B66145702}" srcOrd="0" destOrd="0" parTransId="{F07ED549-04C6-4026-92DE-A86492B07673}" sibTransId="{2C601092-5C00-4593-A5F1-B1408ADA47DF}"/>
    <dgm:cxn modelId="{7353C3CA-FC9A-401B-8DF5-4A920F8B567A}" srcId="{C2EBD66B-ADA2-488E-BE4F-2D34BB4E4BFB}" destId="{921C349F-B8A7-4E91-A34E-A5B963F34191}" srcOrd="2" destOrd="0" parTransId="{E8EF6F3C-67B9-4601-9DE9-42392178E26F}" sibTransId="{1ABC918E-D75A-4FBA-B28E-9A0AB362A490}"/>
    <dgm:cxn modelId="{EF81144E-5431-4D1F-84F0-E58EC999BE92}" type="presParOf" srcId="{4AC63D4B-1AC0-4755-8748-798554B1E29B}" destId="{14D079F9-ADD9-4155-94EC-DB4774B254BB}" srcOrd="0" destOrd="0" presId="urn:microsoft.com/office/officeart/2005/8/layout/vList5"/>
    <dgm:cxn modelId="{91D0709B-D826-4231-996F-D4B59F1DA658}" type="presParOf" srcId="{14D079F9-ADD9-4155-94EC-DB4774B254BB}" destId="{AD556D66-3FB9-4205-80C4-3EF877A7BEF1}" srcOrd="0" destOrd="0" presId="urn:microsoft.com/office/officeart/2005/8/layout/vList5"/>
    <dgm:cxn modelId="{0E8F5A84-ACD6-47BF-923B-C3990C417178}" type="presParOf" srcId="{14D079F9-ADD9-4155-94EC-DB4774B254BB}" destId="{EFA71BFE-7EE6-464D-BDFB-634772E56DB7}" srcOrd="1" destOrd="0" presId="urn:microsoft.com/office/officeart/2005/8/layout/vList5"/>
    <dgm:cxn modelId="{94E1F7C9-3FD8-4D77-A644-6DE46B553AA7}" type="presParOf" srcId="{4AC63D4B-1AC0-4755-8748-798554B1E29B}" destId="{EFCC7A60-991E-4F08-93A9-89D4C1F9FA01}" srcOrd="1" destOrd="0" presId="urn:microsoft.com/office/officeart/2005/8/layout/vList5"/>
    <dgm:cxn modelId="{29CDFBE7-6DDD-475B-85C6-9DCAB399203E}" type="presParOf" srcId="{4AC63D4B-1AC0-4755-8748-798554B1E29B}" destId="{D8EC28F7-DE38-4792-B538-8A955A05CBE5}" srcOrd="2" destOrd="0" presId="urn:microsoft.com/office/officeart/2005/8/layout/vList5"/>
    <dgm:cxn modelId="{98233D3F-1717-4BAE-8D25-E185F0378B15}" type="presParOf" srcId="{D8EC28F7-DE38-4792-B538-8A955A05CBE5}" destId="{5F564F4F-0844-4821-98E3-B6E83450E704}" srcOrd="0" destOrd="0" presId="urn:microsoft.com/office/officeart/2005/8/layout/vList5"/>
    <dgm:cxn modelId="{4B8FA169-D138-48D3-8F1F-D651BCA6C890}" type="presParOf" srcId="{D8EC28F7-DE38-4792-B538-8A955A05CBE5}" destId="{DADD1080-AE41-4856-9A65-E419ACCB8593}" srcOrd="1" destOrd="0" presId="urn:microsoft.com/office/officeart/2005/8/layout/vList5"/>
    <dgm:cxn modelId="{8428BCA4-693A-4A98-9EBF-3FD7411267A4}" type="presParOf" srcId="{4AC63D4B-1AC0-4755-8748-798554B1E29B}" destId="{98602926-FC1A-4C20-9D37-57A1EDEC733A}" srcOrd="3" destOrd="0" presId="urn:microsoft.com/office/officeart/2005/8/layout/vList5"/>
    <dgm:cxn modelId="{C089BDD9-3770-4258-83C9-84B98A09E5C9}" type="presParOf" srcId="{4AC63D4B-1AC0-4755-8748-798554B1E29B}" destId="{7E01BD59-0313-45AC-9766-F4838B7D7380}" srcOrd="4" destOrd="0" presId="urn:microsoft.com/office/officeart/2005/8/layout/vList5"/>
    <dgm:cxn modelId="{0A54C139-1275-408A-A062-C5B612D0AED9}" type="presParOf" srcId="{7E01BD59-0313-45AC-9766-F4838B7D7380}" destId="{6455DF90-40C4-4AAB-9066-95176AA4EE5C}" srcOrd="0" destOrd="0" presId="urn:microsoft.com/office/officeart/2005/8/layout/vList5"/>
    <dgm:cxn modelId="{DCA851B0-C450-459B-A1BD-212FF052B0B8}" type="presParOf" srcId="{7E01BD59-0313-45AC-9766-F4838B7D7380}" destId="{5684E096-4895-484F-8250-E96B2239259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C1F0378-80D3-4C9A-A7E4-C8DF088C9F4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71C58D13-EA88-43BA-B2D9-4BA5E74C5B08}">
      <dgm:prSet phldrT="[Text]"/>
      <dgm:spPr>
        <a:solidFill>
          <a:srgbClr val="0AA745"/>
        </a:solidFill>
      </dgm:spPr>
      <dgm:t>
        <a:bodyPr/>
        <a:lstStyle/>
        <a:p>
          <a:r>
            <a:rPr lang="en-GB" dirty="0" smtClean="0"/>
            <a:t>MUST</a:t>
          </a:r>
          <a:endParaRPr lang="en-GB" dirty="0"/>
        </a:p>
      </dgm:t>
    </dgm:pt>
    <dgm:pt modelId="{3558E991-9793-461D-AC72-6B609AB96023}" type="parTrans" cxnId="{3348E215-3954-4565-81F9-9C3DC8FE3904}">
      <dgm:prSet/>
      <dgm:spPr/>
      <dgm:t>
        <a:bodyPr/>
        <a:lstStyle/>
        <a:p>
          <a:endParaRPr lang="en-GB"/>
        </a:p>
      </dgm:t>
    </dgm:pt>
    <dgm:pt modelId="{53B9E406-1E65-45C6-AC7C-004105E21302}" type="sibTrans" cxnId="{3348E215-3954-4565-81F9-9C3DC8FE3904}">
      <dgm:prSet/>
      <dgm:spPr/>
      <dgm:t>
        <a:bodyPr/>
        <a:lstStyle/>
        <a:p>
          <a:endParaRPr lang="en-GB"/>
        </a:p>
      </dgm:t>
    </dgm:pt>
    <dgm:pt modelId="{B8A2A409-0071-4ECC-A43D-11AD4D1473C9}">
      <dgm:prSet phldrT="[Text]"/>
      <dgm:spPr>
        <a:solidFill>
          <a:srgbClr val="00AB4E"/>
        </a:solidFill>
      </dgm:spPr>
      <dgm:t>
        <a:bodyPr/>
        <a:lstStyle/>
        <a:p>
          <a:r>
            <a:rPr lang="en-GB" dirty="0" smtClean="0"/>
            <a:t>SHOULD</a:t>
          </a:r>
          <a:endParaRPr lang="en-GB" dirty="0"/>
        </a:p>
      </dgm:t>
    </dgm:pt>
    <dgm:pt modelId="{48566525-0882-4CE7-8D21-38B053572423}" type="parTrans" cxnId="{CDFA19AF-1693-4204-B244-9F39A57BE776}">
      <dgm:prSet/>
      <dgm:spPr/>
      <dgm:t>
        <a:bodyPr/>
        <a:lstStyle/>
        <a:p>
          <a:endParaRPr lang="en-GB"/>
        </a:p>
      </dgm:t>
    </dgm:pt>
    <dgm:pt modelId="{129C8F3F-DF5C-4B33-9CBA-7D89E815E705}" type="sibTrans" cxnId="{CDFA19AF-1693-4204-B244-9F39A57BE776}">
      <dgm:prSet/>
      <dgm:spPr/>
      <dgm:t>
        <a:bodyPr/>
        <a:lstStyle/>
        <a:p>
          <a:endParaRPr lang="en-GB"/>
        </a:p>
      </dgm:t>
    </dgm:pt>
    <dgm:pt modelId="{35A972A1-FE65-4893-ADA0-02E2453CE0CE}">
      <dgm:prSet phldrT="[Text]"/>
      <dgm:spPr/>
      <dgm:t>
        <a:bodyPr/>
        <a:lstStyle/>
        <a:p>
          <a:r>
            <a:rPr lang="en-GB" dirty="0" smtClean="0"/>
            <a:t>Good practice</a:t>
          </a:r>
          <a:endParaRPr lang="en-GB" dirty="0"/>
        </a:p>
      </dgm:t>
    </dgm:pt>
    <dgm:pt modelId="{B7398BEE-0B3A-4B77-BAF3-A0E8F169724E}" type="parTrans" cxnId="{EB0BB61D-C13E-45D6-8BD6-C06D5DF62332}">
      <dgm:prSet/>
      <dgm:spPr/>
      <dgm:t>
        <a:bodyPr/>
        <a:lstStyle/>
        <a:p>
          <a:endParaRPr lang="en-GB"/>
        </a:p>
      </dgm:t>
    </dgm:pt>
    <dgm:pt modelId="{AD7359E1-E73B-4EC9-A205-6DA56F4FC540}" type="sibTrans" cxnId="{EB0BB61D-C13E-45D6-8BD6-C06D5DF62332}">
      <dgm:prSet/>
      <dgm:spPr/>
      <dgm:t>
        <a:bodyPr/>
        <a:lstStyle/>
        <a:p>
          <a:endParaRPr lang="en-GB"/>
        </a:p>
      </dgm:t>
    </dgm:pt>
    <dgm:pt modelId="{18E8FACE-45A6-4D3F-94DA-9FC0A8D76496}">
      <dgm:prSet phldrT="[Text]"/>
      <dgm:spPr/>
      <dgm:t>
        <a:bodyPr/>
        <a:lstStyle/>
        <a:p>
          <a:r>
            <a:rPr lang="en-GB" dirty="0" smtClean="0"/>
            <a:t>Not a departure from the SoRP</a:t>
          </a:r>
          <a:endParaRPr lang="en-GB" dirty="0"/>
        </a:p>
      </dgm:t>
    </dgm:pt>
    <dgm:pt modelId="{BF914ADC-F8D4-4459-9BA5-4D5530ACE996}" type="parTrans" cxnId="{027E8958-9B5D-4D5C-BF9D-C61BCB179525}">
      <dgm:prSet/>
      <dgm:spPr/>
      <dgm:t>
        <a:bodyPr/>
        <a:lstStyle/>
        <a:p>
          <a:endParaRPr lang="en-GB"/>
        </a:p>
      </dgm:t>
    </dgm:pt>
    <dgm:pt modelId="{5AA92395-9326-4513-8273-2681080C2447}" type="sibTrans" cxnId="{027E8958-9B5D-4D5C-BF9D-C61BCB179525}">
      <dgm:prSet/>
      <dgm:spPr/>
      <dgm:t>
        <a:bodyPr/>
        <a:lstStyle/>
        <a:p>
          <a:endParaRPr lang="en-GB"/>
        </a:p>
      </dgm:t>
    </dgm:pt>
    <dgm:pt modelId="{D264692B-527D-4C95-B67A-C28E11FCBC2A}">
      <dgm:prSet phldrT="[Text]"/>
      <dgm:spPr>
        <a:solidFill>
          <a:srgbClr val="0AA745"/>
        </a:solidFill>
      </dgm:spPr>
      <dgm:t>
        <a:bodyPr/>
        <a:lstStyle/>
        <a:p>
          <a:r>
            <a:rPr lang="en-GB" dirty="0" smtClean="0"/>
            <a:t>MAY</a:t>
          </a:r>
          <a:endParaRPr lang="en-GB" dirty="0"/>
        </a:p>
      </dgm:t>
    </dgm:pt>
    <dgm:pt modelId="{76C0E197-EADE-4809-9E25-4541A1655490}" type="parTrans" cxnId="{D0D53815-B6DD-47C8-8B47-E214E8EED5A1}">
      <dgm:prSet/>
      <dgm:spPr/>
      <dgm:t>
        <a:bodyPr/>
        <a:lstStyle/>
        <a:p>
          <a:endParaRPr lang="en-GB"/>
        </a:p>
      </dgm:t>
    </dgm:pt>
    <dgm:pt modelId="{DEF3B5C3-B776-4387-A50B-D164DA8F87C2}" type="sibTrans" cxnId="{D0D53815-B6DD-47C8-8B47-E214E8EED5A1}">
      <dgm:prSet/>
      <dgm:spPr/>
      <dgm:t>
        <a:bodyPr/>
        <a:lstStyle/>
        <a:p>
          <a:endParaRPr lang="en-GB"/>
        </a:p>
      </dgm:t>
    </dgm:pt>
    <dgm:pt modelId="{960EA238-C002-4607-94A8-13EE37A9912F}">
      <dgm:prSet phldrT="[Text]"/>
      <dgm:spPr/>
      <dgm:t>
        <a:bodyPr/>
        <a:lstStyle/>
        <a:p>
          <a:r>
            <a:rPr lang="en-GB" dirty="0" smtClean="0"/>
            <a:t>Optional</a:t>
          </a:r>
          <a:endParaRPr lang="en-GB" dirty="0"/>
        </a:p>
      </dgm:t>
    </dgm:pt>
    <dgm:pt modelId="{741BF421-DE46-4E74-BF58-42B0E7319CF5}" type="parTrans" cxnId="{023E2B76-09EC-4265-832A-EB4087D81D80}">
      <dgm:prSet/>
      <dgm:spPr/>
      <dgm:t>
        <a:bodyPr/>
        <a:lstStyle/>
        <a:p>
          <a:endParaRPr lang="en-GB"/>
        </a:p>
      </dgm:t>
    </dgm:pt>
    <dgm:pt modelId="{6379667A-00AE-4767-A037-13D45E10F878}" type="sibTrans" cxnId="{023E2B76-09EC-4265-832A-EB4087D81D80}">
      <dgm:prSet/>
      <dgm:spPr/>
      <dgm:t>
        <a:bodyPr/>
        <a:lstStyle/>
        <a:p>
          <a:endParaRPr lang="en-GB"/>
        </a:p>
      </dgm:t>
    </dgm:pt>
    <dgm:pt modelId="{6600BD92-386A-4E97-B7A6-B4329B34E6E0}">
      <dgm:prSet phldrT="[Text]"/>
      <dgm:spPr/>
      <dgm:t>
        <a:bodyPr/>
        <a:lstStyle/>
        <a:p>
          <a:pPr rtl="0"/>
          <a:r>
            <a:rPr lang="en-GB" dirty="0" smtClean="0"/>
            <a:t>Compliance necessary in order to show “a true and fair view”</a:t>
          </a:r>
          <a:endParaRPr lang="en-GB" dirty="0"/>
        </a:p>
      </dgm:t>
    </dgm:pt>
    <dgm:pt modelId="{C90DD180-B232-444A-9A3F-79B2D91DA1B2}" type="parTrans" cxnId="{8DE79470-A5CF-4915-B3CA-B3306CFFE923}">
      <dgm:prSet/>
      <dgm:spPr/>
      <dgm:t>
        <a:bodyPr/>
        <a:lstStyle/>
        <a:p>
          <a:endParaRPr lang="en-GB"/>
        </a:p>
      </dgm:t>
    </dgm:pt>
    <dgm:pt modelId="{A53CCBEB-4655-4CF8-9CA9-5376A981DDD7}" type="sibTrans" cxnId="{8DE79470-A5CF-4915-B3CA-B3306CFFE923}">
      <dgm:prSet/>
      <dgm:spPr/>
      <dgm:t>
        <a:bodyPr/>
        <a:lstStyle/>
        <a:p>
          <a:endParaRPr lang="en-GB"/>
        </a:p>
      </dgm:t>
    </dgm:pt>
    <dgm:pt modelId="{8176B1FC-3119-49B6-909F-0D90AC5139B7}">
      <dgm:prSet/>
      <dgm:spPr/>
      <dgm:t>
        <a:bodyPr/>
        <a:lstStyle/>
        <a:p>
          <a:r>
            <a:rPr lang="en-GB" dirty="0" smtClean="0"/>
            <a:t>Non-adherence is a departure from the SoRP</a:t>
          </a:r>
          <a:endParaRPr lang="en-GB" dirty="0"/>
        </a:p>
      </dgm:t>
    </dgm:pt>
    <dgm:pt modelId="{338B4ED2-65C3-4248-8A2C-730B8A9E2352}" type="parTrans" cxnId="{3AD20FB5-70DB-49E2-93C1-4567A27625E8}">
      <dgm:prSet/>
      <dgm:spPr/>
      <dgm:t>
        <a:bodyPr/>
        <a:lstStyle/>
        <a:p>
          <a:endParaRPr lang="en-GB"/>
        </a:p>
      </dgm:t>
    </dgm:pt>
    <dgm:pt modelId="{DA7EFA8D-F0D2-43D4-8EFE-FE4A84018BEE}" type="sibTrans" cxnId="{3AD20FB5-70DB-49E2-93C1-4567A27625E8}">
      <dgm:prSet/>
      <dgm:spPr/>
      <dgm:t>
        <a:bodyPr/>
        <a:lstStyle/>
        <a:p>
          <a:endParaRPr lang="en-GB"/>
        </a:p>
      </dgm:t>
    </dgm:pt>
    <dgm:pt modelId="{511EF5BE-F435-452B-BE07-BCE920816981}">
      <dgm:prSet phldrT="[Text]"/>
      <dgm:spPr/>
      <dgm:t>
        <a:bodyPr/>
        <a:lstStyle/>
        <a:p>
          <a:r>
            <a:rPr lang="en-GB" dirty="0" smtClean="0"/>
            <a:t>Indicates that there are alternative approaches available </a:t>
          </a:r>
          <a:endParaRPr lang="en-GB" dirty="0"/>
        </a:p>
      </dgm:t>
    </dgm:pt>
    <dgm:pt modelId="{00E69148-3220-4F67-8ACA-BB305111F2AC}" type="parTrans" cxnId="{36F40611-5290-4922-A259-A88B601DF77A}">
      <dgm:prSet/>
      <dgm:spPr/>
      <dgm:t>
        <a:bodyPr/>
        <a:lstStyle/>
        <a:p>
          <a:endParaRPr lang="en-GB"/>
        </a:p>
      </dgm:t>
    </dgm:pt>
    <dgm:pt modelId="{553B25E8-4501-46F0-BA0E-CEE644993C44}" type="sibTrans" cxnId="{36F40611-5290-4922-A259-A88B601DF77A}">
      <dgm:prSet/>
      <dgm:spPr/>
      <dgm:t>
        <a:bodyPr/>
        <a:lstStyle/>
        <a:p>
          <a:endParaRPr lang="en-GB"/>
        </a:p>
      </dgm:t>
    </dgm:pt>
    <dgm:pt modelId="{5EB18D6A-E38F-43DF-9BE5-F41425A20792}" type="pres">
      <dgm:prSet presAssocID="{8C1F0378-80D3-4C9A-A7E4-C8DF088C9F46}" presName="Name0" presStyleCnt="0">
        <dgm:presLayoutVars>
          <dgm:dir/>
          <dgm:animLvl val="lvl"/>
          <dgm:resizeHandles val="exact"/>
        </dgm:presLayoutVars>
      </dgm:prSet>
      <dgm:spPr/>
      <dgm:t>
        <a:bodyPr/>
        <a:lstStyle/>
        <a:p>
          <a:endParaRPr lang="en-GB"/>
        </a:p>
      </dgm:t>
    </dgm:pt>
    <dgm:pt modelId="{401021EC-3FD2-4950-9A1F-408E4D029AC9}" type="pres">
      <dgm:prSet presAssocID="{71C58D13-EA88-43BA-B2D9-4BA5E74C5B08}" presName="linNode" presStyleCnt="0"/>
      <dgm:spPr/>
    </dgm:pt>
    <dgm:pt modelId="{C0A4A2B3-8B86-4704-9697-FCADE027D95C}" type="pres">
      <dgm:prSet presAssocID="{71C58D13-EA88-43BA-B2D9-4BA5E74C5B08}" presName="parentText" presStyleLbl="node1" presStyleIdx="0" presStyleCnt="3">
        <dgm:presLayoutVars>
          <dgm:chMax val="1"/>
          <dgm:bulletEnabled val="1"/>
        </dgm:presLayoutVars>
      </dgm:prSet>
      <dgm:spPr/>
      <dgm:t>
        <a:bodyPr/>
        <a:lstStyle/>
        <a:p>
          <a:endParaRPr lang="en-GB"/>
        </a:p>
      </dgm:t>
    </dgm:pt>
    <dgm:pt modelId="{7D7EE284-135A-4937-9611-F3D9670CE23A}" type="pres">
      <dgm:prSet presAssocID="{71C58D13-EA88-43BA-B2D9-4BA5E74C5B08}" presName="descendantText" presStyleLbl="alignAccFollowNode1" presStyleIdx="0" presStyleCnt="3">
        <dgm:presLayoutVars>
          <dgm:bulletEnabled val="1"/>
        </dgm:presLayoutVars>
      </dgm:prSet>
      <dgm:spPr/>
      <dgm:t>
        <a:bodyPr/>
        <a:lstStyle/>
        <a:p>
          <a:endParaRPr lang="en-GB"/>
        </a:p>
      </dgm:t>
    </dgm:pt>
    <dgm:pt modelId="{5AE16AA4-BC0A-4B85-9E6B-F711133E92AE}" type="pres">
      <dgm:prSet presAssocID="{53B9E406-1E65-45C6-AC7C-004105E21302}" presName="sp" presStyleCnt="0"/>
      <dgm:spPr/>
    </dgm:pt>
    <dgm:pt modelId="{3961419F-1AFE-487D-BA9D-550C9B7A9B35}" type="pres">
      <dgm:prSet presAssocID="{B8A2A409-0071-4ECC-A43D-11AD4D1473C9}" presName="linNode" presStyleCnt="0"/>
      <dgm:spPr/>
    </dgm:pt>
    <dgm:pt modelId="{5032B7F5-2C86-40AB-888A-BB62FFB3D736}" type="pres">
      <dgm:prSet presAssocID="{B8A2A409-0071-4ECC-A43D-11AD4D1473C9}" presName="parentText" presStyleLbl="node1" presStyleIdx="1" presStyleCnt="3">
        <dgm:presLayoutVars>
          <dgm:chMax val="1"/>
          <dgm:bulletEnabled val="1"/>
        </dgm:presLayoutVars>
      </dgm:prSet>
      <dgm:spPr/>
      <dgm:t>
        <a:bodyPr/>
        <a:lstStyle/>
        <a:p>
          <a:endParaRPr lang="en-GB"/>
        </a:p>
      </dgm:t>
    </dgm:pt>
    <dgm:pt modelId="{21D14325-BC3F-4963-A546-0C38EC8794E7}" type="pres">
      <dgm:prSet presAssocID="{B8A2A409-0071-4ECC-A43D-11AD4D1473C9}" presName="descendantText" presStyleLbl="alignAccFollowNode1" presStyleIdx="1" presStyleCnt="3">
        <dgm:presLayoutVars>
          <dgm:bulletEnabled val="1"/>
        </dgm:presLayoutVars>
      </dgm:prSet>
      <dgm:spPr/>
      <dgm:t>
        <a:bodyPr/>
        <a:lstStyle/>
        <a:p>
          <a:endParaRPr lang="en-GB"/>
        </a:p>
      </dgm:t>
    </dgm:pt>
    <dgm:pt modelId="{2E5C989F-C7E3-47E8-874D-CEB4603686C7}" type="pres">
      <dgm:prSet presAssocID="{129C8F3F-DF5C-4B33-9CBA-7D89E815E705}" presName="sp" presStyleCnt="0"/>
      <dgm:spPr/>
    </dgm:pt>
    <dgm:pt modelId="{5B786E2D-E4A3-4B14-A4C5-B65C5E51B193}" type="pres">
      <dgm:prSet presAssocID="{D264692B-527D-4C95-B67A-C28E11FCBC2A}" presName="linNode" presStyleCnt="0"/>
      <dgm:spPr/>
    </dgm:pt>
    <dgm:pt modelId="{A020A7E8-3AE5-4DF8-AB68-382677670B67}" type="pres">
      <dgm:prSet presAssocID="{D264692B-527D-4C95-B67A-C28E11FCBC2A}" presName="parentText" presStyleLbl="node1" presStyleIdx="2" presStyleCnt="3">
        <dgm:presLayoutVars>
          <dgm:chMax val="1"/>
          <dgm:bulletEnabled val="1"/>
        </dgm:presLayoutVars>
      </dgm:prSet>
      <dgm:spPr/>
      <dgm:t>
        <a:bodyPr/>
        <a:lstStyle/>
        <a:p>
          <a:endParaRPr lang="en-GB"/>
        </a:p>
      </dgm:t>
    </dgm:pt>
    <dgm:pt modelId="{287C11AE-80A3-403A-B19E-82145DE6C635}" type="pres">
      <dgm:prSet presAssocID="{D264692B-527D-4C95-B67A-C28E11FCBC2A}" presName="descendantText" presStyleLbl="alignAccFollowNode1" presStyleIdx="2" presStyleCnt="3">
        <dgm:presLayoutVars>
          <dgm:bulletEnabled val="1"/>
        </dgm:presLayoutVars>
      </dgm:prSet>
      <dgm:spPr/>
      <dgm:t>
        <a:bodyPr/>
        <a:lstStyle/>
        <a:p>
          <a:endParaRPr lang="en-GB"/>
        </a:p>
      </dgm:t>
    </dgm:pt>
  </dgm:ptLst>
  <dgm:cxnLst>
    <dgm:cxn modelId="{D0D53815-B6DD-47C8-8B47-E214E8EED5A1}" srcId="{8C1F0378-80D3-4C9A-A7E4-C8DF088C9F46}" destId="{D264692B-527D-4C95-B67A-C28E11FCBC2A}" srcOrd="2" destOrd="0" parTransId="{76C0E197-EADE-4809-9E25-4541A1655490}" sibTransId="{DEF3B5C3-B776-4387-A50B-D164DA8F87C2}"/>
    <dgm:cxn modelId="{027E8958-9B5D-4D5C-BF9D-C61BCB179525}" srcId="{B8A2A409-0071-4ECC-A43D-11AD4D1473C9}" destId="{18E8FACE-45A6-4D3F-94DA-9FC0A8D76496}" srcOrd="1" destOrd="0" parTransId="{BF914ADC-F8D4-4459-9BA5-4D5530ACE996}" sibTransId="{5AA92395-9326-4513-8273-2681080C2447}"/>
    <dgm:cxn modelId="{BF3E70AC-0A75-4F75-B219-546A3680D2FA}" type="presOf" srcId="{18E8FACE-45A6-4D3F-94DA-9FC0A8D76496}" destId="{21D14325-BC3F-4963-A546-0C38EC8794E7}" srcOrd="0" destOrd="1" presId="urn:microsoft.com/office/officeart/2005/8/layout/vList5"/>
    <dgm:cxn modelId="{CDFA19AF-1693-4204-B244-9F39A57BE776}" srcId="{8C1F0378-80D3-4C9A-A7E4-C8DF088C9F46}" destId="{B8A2A409-0071-4ECC-A43D-11AD4D1473C9}" srcOrd="1" destOrd="0" parTransId="{48566525-0882-4CE7-8D21-38B053572423}" sibTransId="{129C8F3F-DF5C-4B33-9CBA-7D89E815E705}"/>
    <dgm:cxn modelId="{023E2B76-09EC-4265-832A-EB4087D81D80}" srcId="{D264692B-527D-4C95-B67A-C28E11FCBC2A}" destId="{960EA238-C002-4607-94A8-13EE37A9912F}" srcOrd="0" destOrd="0" parTransId="{741BF421-DE46-4E74-BF58-42B0E7319CF5}" sibTransId="{6379667A-00AE-4767-A037-13D45E10F878}"/>
    <dgm:cxn modelId="{D8A1CFD6-61B1-4ED8-A4B9-8546FEC63994}" type="presOf" srcId="{D264692B-527D-4C95-B67A-C28E11FCBC2A}" destId="{A020A7E8-3AE5-4DF8-AB68-382677670B67}" srcOrd="0" destOrd="0" presId="urn:microsoft.com/office/officeart/2005/8/layout/vList5"/>
    <dgm:cxn modelId="{3348E215-3954-4565-81F9-9C3DC8FE3904}" srcId="{8C1F0378-80D3-4C9A-A7E4-C8DF088C9F46}" destId="{71C58D13-EA88-43BA-B2D9-4BA5E74C5B08}" srcOrd="0" destOrd="0" parTransId="{3558E991-9793-461D-AC72-6B609AB96023}" sibTransId="{53B9E406-1E65-45C6-AC7C-004105E21302}"/>
    <dgm:cxn modelId="{3AD20FB5-70DB-49E2-93C1-4567A27625E8}" srcId="{71C58D13-EA88-43BA-B2D9-4BA5E74C5B08}" destId="{8176B1FC-3119-49B6-909F-0D90AC5139B7}" srcOrd="1" destOrd="0" parTransId="{338B4ED2-65C3-4248-8A2C-730B8A9E2352}" sibTransId="{DA7EFA8D-F0D2-43D4-8EFE-FE4A84018BEE}"/>
    <dgm:cxn modelId="{BBE37A76-6365-440B-9742-68073A513B00}" type="presOf" srcId="{6600BD92-386A-4E97-B7A6-B4329B34E6E0}" destId="{7D7EE284-135A-4937-9611-F3D9670CE23A}" srcOrd="0" destOrd="0" presId="urn:microsoft.com/office/officeart/2005/8/layout/vList5"/>
    <dgm:cxn modelId="{23731B96-094D-43AB-8F47-0C3A9C5ABABE}" type="presOf" srcId="{511EF5BE-F435-452B-BE07-BCE920816981}" destId="{287C11AE-80A3-403A-B19E-82145DE6C635}" srcOrd="0" destOrd="1" presId="urn:microsoft.com/office/officeart/2005/8/layout/vList5"/>
    <dgm:cxn modelId="{121336EE-B793-4EDD-97AD-50CB5F73969B}" type="presOf" srcId="{960EA238-C002-4607-94A8-13EE37A9912F}" destId="{287C11AE-80A3-403A-B19E-82145DE6C635}" srcOrd="0" destOrd="0" presId="urn:microsoft.com/office/officeart/2005/8/layout/vList5"/>
    <dgm:cxn modelId="{EB0BB61D-C13E-45D6-8BD6-C06D5DF62332}" srcId="{B8A2A409-0071-4ECC-A43D-11AD4D1473C9}" destId="{35A972A1-FE65-4893-ADA0-02E2453CE0CE}" srcOrd="0" destOrd="0" parTransId="{B7398BEE-0B3A-4B77-BAF3-A0E8F169724E}" sibTransId="{AD7359E1-E73B-4EC9-A205-6DA56F4FC540}"/>
    <dgm:cxn modelId="{084F6FAA-2C2E-4F69-8B94-0CA25CB258D3}" type="presOf" srcId="{8176B1FC-3119-49B6-909F-0D90AC5139B7}" destId="{7D7EE284-135A-4937-9611-F3D9670CE23A}" srcOrd="0" destOrd="1" presId="urn:microsoft.com/office/officeart/2005/8/layout/vList5"/>
    <dgm:cxn modelId="{E02544DC-7C18-44E7-87EA-82D079FE3FF3}" type="presOf" srcId="{71C58D13-EA88-43BA-B2D9-4BA5E74C5B08}" destId="{C0A4A2B3-8B86-4704-9697-FCADE027D95C}" srcOrd="0" destOrd="0" presId="urn:microsoft.com/office/officeart/2005/8/layout/vList5"/>
    <dgm:cxn modelId="{4555653B-96A8-4873-9BBC-661BC8CFF5D2}" type="presOf" srcId="{8C1F0378-80D3-4C9A-A7E4-C8DF088C9F46}" destId="{5EB18D6A-E38F-43DF-9BE5-F41425A20792}" srcOrd="0" destOrd="0" presId="urn:microsoft.com/office/officeart/2005/8/layout/vList5"/>
    <dgm:cxn modelId="{36F40611-5290-4922-A259-A88B601DF77A}" srcId="{D264692B-527D-4C95-B67A-C28E11FCBC2A}" destId="{511EF5BE-F435-452B-BE07-BCE920816981}" srcOrd="1" destOrd="0" parTransId="{00E69148-3220-4F67-8ACA-BB305111F2AC}" sibTransId="{553B25E8-4501-46F0-BA0E-CEE644993C44}"/>
    <dgm:cxn modelId="{ECB0D0B0-C0F7-46B3-9337-ABB631280BBA}" type="presOf" srcId="{B8A2A409-0071-4ECC-A43D-11AD4D1473C9}" destId="{5032B7F5-2C86-40AB-888A-BB62FFB3D736}" srcOrd="0" destOrd="0" presId="urn:microsoft.com/office/officeart/2005/8/layout/vList5"/>
    <dgm:cxn modelId="{7DA63CC2-BB23-4D1C-A165-33F753D45A0A}" type="presOf" srcId="{35A972A1-FE65-4893-ADA0-02E2453CE0CE}" destId="{21D14325-BC3F-4963-A546-0C38EC8794E7}" srcOrd="0" destOrd="0" presId="urn:microsoft.com/office/officeart/2005/8/layout/vList5"/>
    <dgm:cxn modelId="{8DE79470-A5CF-4915-B3CA-B3306CFFE923}" srcId="{71C58D13-EA88-43BA-B2D9-4BA5E74C5B08}" destId="{6600BD92-386A-4E97-B7A6-B4329B34E6E0}" srcOrd="0" destOrd="0" parTransId="{C90DD180-B232-444A-9A3F-79B2D91DA1B2}" sibTransId="{A53CCBEB-4655-4CF8-9CA9-5376A981DDD7}"/>
    <dgm:cxn modelId="{A2ECCB10-15D6-4BFE-BEF1-00A5AF59085F}" type="presParOf" srcId="{5EB18D6A-E38F-43DF-9BE5-F41425A20792}" destId="{401021EC-3FD2-4950-9A1F-408E4D029AC9}" srcOrd="0" destOrd="0" presId="urn:microsoft.com/office/officeart/2005/8/layout/vList5"/>
    <dgm:cxn modelId="{89BF39FA-C068-4D16-8885-74FE78316196}" type="presParOf" srcId="{401021EC-3FD2-4950-9A1F-408E4D029AC9}" destId="{C0A4A2B3-8B86-4704-9697-FCADE027D95C}" srcOrd="0" destOrd="0" presId="urn:microsoft.com/office/officeart/2005/8/layout/vList5"/>
    <dgm:cxn modelId="{B20C536F-0779-4955-9337-17AE1C13F65B}" type="presParOf" srcId="{401021EC-3FD2-4950-9A1F-408E4D029AC9}" destId="{7D7EE284-135A-4937-9611-F3D9670CE23A}" srcOrd="1" destOrd="0" presId="urn:microsoft.com/office/officeart/2005/8/layout/vList5"/>
    <dgm:cxn modelId="{E9D3ABA8-27D5-4F94-A014-43BD498279AC}" type="presParOf" srcId="{5EB18D6A-E38F-43DF-9BE5-F41425A20792}" destId="{5AE16AA4-BC0A-4B85-9E6B-F711133E92AE}" srcOrd="1" destOrd="0" presId="urn:microsoft.com/office/officeart/2005/8/layout/vList5"/>
    <dgm:cxn modelId="{2A8F7A38-66CB-4C6A-84F4-9BC144A8852E}" type="presParOf" srcId="{5EB18D6A-E38F-43DF-9BE5-F41425A20792}" destId="{3961419F-1AFE-487D-BA9D-550C9B7A9B35}" srcOrd="2" destOrd="0" presId="urn:microsoft.com/office/officeart/2005/8/layout/vList5"/>
    <dgm:cxn modelId="{79D4B8DA-A684-47E5-80FB-392BCEEDF53C}" type="presParOf" srcId="{3961419F-1AFE-487D-BA9D-550C9B7A9B35}" destId="{5032B7F5-2C86-40AB-888A-BB62FFB3D736}" srcOrd="0" destOrd="0" presId="urn:microsoft.com/office/officeart/2005/8/layout/vList5"/>
    <dgm:cxn modelId="{D787D970-1285-465B-AC15-E3104936FC6E}" type="presParOf" srcId="{3961419F-1AFE-487D-BA9D-550C9B7A9B35}" destId="{21D14325-BC3F-4963-A546-0C38EC8794E7}" srcOrd="1" destOrd="0" presId="urn:microsoft.com/office/officeart/2005/8/layout/vList5"/>
    <dgm:cxn modelId="{3BABDCC4-C7CC-4AC2-806F-E17203C0DA80}" type="presParOf" srcId="{5EB18D6A-E38F-43DF-9BE5-F41425A20792}" destId="{2E5C989F-C7E3-47E8-874D-CEB4603686C7}" srcOrd="3" destOrd="0" presId="urn:microsoft.com/office/officeart/2005/8/layout/vList5"/>
    <dgm:cxn modelId="{B3517EDD-0C57-42E1-9A0D-29FF1FDA4D4B}" type="presParOf" srcId="{5EB18D6A-E38F-43DF-9BE5-F41425A20792}" destId="{5B786E2D-E4A3-4B14-A4C5-B65C5E51B193}" srcOrd="4" destOrd="0" presId="urn:microsoft.com/office/officeart/2005/8/layout/vList5"/>
    <dgm:cxn modelId="{F57F08FC-6A2B-4F31-961C-8229B4FA965E}" type="presParOf" srcId="{5B786E2D-E4A3-4B14-A4C5-B65C5E51B193}" destId="{A020A7E8-3AE5-4DF8-AB68-382677670B67}" srcOrd="0" destOrd="0" presId="urn:microsoft.com/office/officeart/2005/8/layout/vList5"/>
    <dgm:cxn modelId="{A805AAAC-6AEC-4B85-BF05-D050CE69DEEF}" type="presParOf" srcId="{5B786E2D-E4A3-4B14-A4C5-B65C5E51B193}" destId="{287C11AE-80A3-403A-B19E-82145DE6C63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CA206C4-EF82-4655-9931-97907C85514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94D6D7CA-81F1-4A0E-92F6-2D437C83F71B}">
      <dgm:prSet phldrT="[Text]"/>
      <dgm:spPr>
        <a:solidFill>
          <a:srgbClr val="0AA745"/>
        </a:solidFill>
      </dgm:spPr>
      <dgm:t>
        <a:bodyPr/>
        <a:lstStyle/>
        <a:p>
          <a:r>
            <a:rPr lang="en-GB" dirty="0" smtClean="0"/>
            <a:t>MUST</a:t>
          </a:r>
          <a:endParaRPr lang="en-GB" dirty="0"/>
        </a:p>
      </dgm:t>
    </dgm:pt>
    <dgm:pt modelId="{05E87ED2-A204-439E-A016-9D0FA909EBA6}" type="parTrans" cxnId="{3FBC3719-B50B-4014-85C5-C8CABA7E5917}">
      <dgm:prSet/>
      <dgm:spPr/>
      <dgm:t>
        <a:bodyPr/>
        <a:lstStyle/>
        <a:p>
          <a:endParaRPr lang="en-GB"/>
        </a:p>
      </dgm:t>
    </dgm:pt>
    <dgm:pt modelId="{E335E610-978E-46EE-80CC-510703081920}" type="sibTrans" cxnId="{3FBC3719-B50B-4014-85C5-C8CABA7E5917}">
      <dgm:prSet/>
      <dgm:spPr/>
      <dgm:t>
        <a:bodyPr/>
        <a:lstStyle/>
        <a:p>
          <a:endParaRPr lang="en-GB"/>
        </a:p>
      </dgm:t>
    </dgm:pt>
    <dgm:pt modelId="{DA9EB1D2-CAAB-407C-A6B2-4F44B3A66312}">
      <dgm:prSet phldrT="[Text]" custT="1"/>
      <dgm:spPr>
        <a:solidFill>
          <a:schemeClr val="bg1">
            <a:lumMod val="85000"/>
            <a:alpha val="90000"/>
          </a:schemeClr>
        </a:solidFill>
      </dgm:spPr>
      <dgm:t>
        <a:bodyPr/>
        <a:lstStyle/>
        <a:p>
          <a:r>
            <a:rPr lang="en-GB" sz="1600" dirty="0" smtClean="0"/>
            <a:t>Explain any policy for holding reserves</a:t>
          </a:r>
          <a:endParaRPr lang="en-GB" sz="1600" dirty="0"/>
        </a:p>
      </dgm:t>
    </dgm:pt>
    <dgm:pt modelId="{C9814865-C03A-48C9-8F95-0F7D49E140E9}" type="parTrans" cxnId="{539D3908-63FE-4772-AA58-B33BD9633DBF}">
      <dgm:prSet/>
      <dgm:spPr/>
      <dgm:t>
        <a:bodyPr/>
        <a:lstStyle/>
        <a:p>
          <a:endParaRPr lang="en-GB"/>
        </a:p>
      </dgm:t>
    </dgm:pt>
    <dgm:pt modelId="{00CC2065-D872-444A-AE05-3FF217A81A3D}" type="sibTrans" cxnId="{539D3908-63FE-4772-AA58-B33BD9633DBF}">
      <dgm:prSet/>
      <dgm:spPr/>
      <dgm:t>
        <a:bodyPr/>
        <a:lstStyle/>
        <a:p>
          <a:endParaRPr lang="en-GB"/>
        </a:p>
      </dgm:t>
    </dgm:pt>
    <dgm:pt modelId="{0F869E21-41CE-4711-AD36-181E4FF8DD22}">
      <dgm:prSet phldrT="[Text]" custT="1"/>
      <dgm:spPr>
        <a:solidFill>
          <a:schemeClr val="bg1">
            <a:lumMod val="85000"/>
            <a:alpha val="90000"/>
          </a:schemeClr>
        </a:solidFill>
      </dgm:spPr>
      <dgm:t>
        <a:bodyPr/>
        <a:lstStyle/>
        <a:p>
          <a:r>
            <a:rPr lang="en-GB" sz="1600" dirty="0" smtClean="0"/>
            <a:t>State the amount of reserves and why they are held</a:t>
          </a:r>
          <a:endParaRPr lang="en-GB" sz="1600" dirty="0"/>
        </a:p>
      </dgm:t>
    </dgm:pt>
    <dgm:pt modelId="{EC263FA9-437A-4166-957E-5A879FF6760E}" type="parTrans" cxnId="{7D17EC74-C137-4DC6-A526-2595E2A2CE0B}">
      <dgm:prSet/>
      <dgm:spPr/>
      <dgm:t>
        <a:bodyPr/>
        <a:lstStyle/>
        <a:p>
          <a:endParaRPr lang="en-GB"/>
        </a:p>
      </dgm:t>
    </dgm:pt>
    <dgm:pt modelId="{2704C913-A54D-4FD4-B100-CB6347B888AC}" type="sibTrans" cxnId="{7D17EC74-C137-4DC6-A526-2595E2A2CE0B}">
      <dgm:prSet/>
      <dgm:spPr/>
      <dgm:t>
        <a:bodyPr/>
        <a:lstStyle/>
        <a:p>
          <a:endParaRPr lang="en-GB"/>
        </a:p>
      </dgm:t>
    </dgm:pt>
    <dgm:pt modelId="{5C698658-0F81-45A0-94D9-2D020238A9AF}">
      <dgm:prSet phldrT="[Text]"/>
      <dgm:spPr>
        <a:solidFill>
          <a:srgbClr val="00AB4E"/>
        </a:solidFill>
      </dgm:spPr>
      <dgm:t>
        <a:bodyPr/>
        <a:lstStyle/>
        <a:p>
          <a:r>
            <a:rPr lang="en-GB" dirty="0" smtClean="0"/>
            <a:t>SHOULD</a:t>
          </a:r>
          <a:endParaRPr lang="en-GB" dirty="0"/>
        </a:p>
      </dgm:t>
    </dgm:pt>
    <dgm:pt modelId="{AFD09657-56A9-479D-8FDF-4FD4FDA8CD91}" type="parTrans" cxnId="{83ADA222-9AD3-4AB9-8EDD-CA8D78E696C7}">
      <dgm:prSet/>
      <dgm:spPr/>
      <dgm:t>
        <a:bodyPr/>
        <a:lstStyle/>
        <a:p>
          <a:endParaRPr lang="en-GB"/>
        </a:p>
      </dgm:t>
    </dgm:pt>
    <dgm:pt modelId="{92F0EEA1-8AE8-4293-822B-C591C4825F78}" type="sibTrans" cxnId="{83ADA222-9AD3-4AB9-8EDD-CA8D78E696C7}">
      <dgm:prSet/>
      <dgm:spPr/>
      <dgm:t>
        <a:bodyPr/>
        <a:lstStyle/>
        <a:p>
          <a:endParaRPr lang="en-GB"/>
        </a:p>
      </dgm:t>
    </dgm:pt>
    <dgm:pt modelId="{D2B736EF-6F3A-4D5B-B72E-D474A6893F59}">
      <dgm:prSet phldrT="[Text]"/>
      <dgm:spPr>
        <a:solidFill>
          <a:schemeClr val="bg1">
            <a:lumMod val="85000"/>
            <a:alpha val="90000"/>
          </a:schemeClr>
        </a:solidFill>
      </dgm:spPr>
      <dgm:t>
        <a:bodyPr/>
        <a:lstStyle/>
        <a:p>
          <a:r>
            <a:rPr lang="en-GB" dirty="0" smtClean="0"/>
            <a:t>State total funds at the end of the period</a:t>
          </a:r>
          <a:endParaRPr lang="en-GB" dirty="0"/>
        </a:p>
      </dgm:t>
    </dgm:pt>
    <dgm:pt modelId="{0F7B997F-BBD9-499A-81EF-49CCD23A976D}" type="parTrans" cxnId="{EBE167FE-6C31-4062-B60E-140C1373BC49}">
      <dgm:prSet/>
      <dgm:spPr/>
      <dgm:t>
        <a:bodyPr/>
        <a:lstStyle/>
        <a:p>
          <a:endParaRPr lang="en-GB"/>
        </a:p>
      </dgm:t>
    </dgm:pt>
    <dgm:pt modelId="{9796D6A6-8108-4855-B45B-526FF100BBD7}" type="sibTrans" cxnId="{EBE167FE-6C31-4062-B60E-140C1373BC49}">
      <dgm:prSet/>
      <dgm:spPr/>
      <dgm:t>
        <a:bodyPr/>
        <a:lstStyle/>
        <a:p>
          <a:endParaRPr lang="en-GB"/>
        </a:p>
      </dgm:t>
    </dgm:pt>
    <dgm:pt modelId="{07F93C81-9C1F-4B34-BE65-8F370CA42C25}">
      <dgm:prSet phldrT="[Text]"/>
      <dgm:spPr>
        <a:solidFill>
          <a:schemeClr val="bg1">
            <a:lumMod val="85000"/>
            <a:alpha val="90000"/>
          </a:schemeClr>
        </a:solidFill>
      </dgm:spPr>
      <dgm:t>
        <a:bodyPr/>
        <a:lstStyle/>
        <a:p>
          <a:r>
            <a:rPr lang="en-GB" dirty="0" smtClean="0"/>
            <a:t>Identify restricted or fixed assets or programme related investments</a:t>
          </a:r>
          <a:endParaRPr lang="en-GB" dirty="0"/>
        </a:p>
      </dgm:t>
    </dgm:pt>
    <dgm:pt modelId="{9E54497D-ACBB-41CC-9738-E8631D28ED85}" type="parTrans" cxnId="{5447019E-8109-4CCD-8893-2028B8CA70BA}">
      <dgm:prSet/>
      <dgm:spPr/>
      <dgm:t>
        <a:bodyPr/>
        <a:lstStyle/>
        <a:p>
          <a:endParaRPr lang="en-GB"/>
        </a:p>
      </dgm:t>
    </dgm:pt>
    <dgm:pt modelId="{D60E660D-156C-4A57-A8D4-E1B8FCE43190}" type="sibTrans" cxnId="{5447019E-8109-4CCD-8893-2028B8CA70BA}">
      <dgm:prSet/>
      <dgm:spPr/>
      <dgm:t>
        <a:bodyPr/>
        <a:lstStyle/>
        <a:p>
          <a:endParaRPr lang="en-GB"/>
        </a:p>
      </dgm:t>
    </dgm:pt>
    <dgm:pt modelId="{C4D460C8-A2B1-49B9-B415-6D61A781D082}">
      <dgm:prSet phldrT="[Text]" custT="1"/>
      <dgm:spPr>
        <a:solidFill>
          <a:schemeClr val="bg1">
            <a:lumMod val="85000"/>
            <a:alpha val="90000"/>
          </a:schemeClr>
        </a:solidFill>
      </dgm:spPr>
      <dgm:t>
        <a:bodyPr/>
        <a:lstStyle/>
        <a:p>
          <a:r>
            <a:rPr lang="en-GB" sz="1600" dirty="0" smtClean="0"/>
            <a:t>If decided not to hold reserves, disclose fact and explain</a:t>
          </a:r>
          <a:endParaRPr lang="en-GB" sz="1600" dirty="0"/>
        </a:p>
      </dgm:t>
    </dgm:pt>
    <dgm:pt modelId="{CB262C6D-9663-4FBE-916E-456876FD6ADC}" type="parTrans" cxnId="{B5137863-55D1-4FA2-B2F8-AEA0ABAED171}">
      <dgm:prSet/>
      <dgm:spPr/>
      <dgm:t>
        <a:bodyPr/>
        <a:lstStyle/>
        <a:p>
          <a:endParaRPr lang="en-GB"/>
        </a:p>
      </dgm:t>
    </dgm:pt>
    <dgm:pt modelId="{CC37C547-FE6C-405E-B606-2E61B0230863}" type="sibTrans" cxnId="{B5137863-55D1-4FA2-B2F8-AEA0ABAED171}">
      <dgm:prSet/>
      <dgm:spPr/>
      <dgm:t>
        <a:bodyPr/>
        <a:lstStyle/>
        <a:p>
          <a:endParaRPr lang="en-GB"/>
        </a:p>
      </dgm:t>
    </dgm:pt>
    <dgm:pt modelId="{0111CF27-44BD-423A-9B28-D281248802F4}">
      <dgm:prSet phldrT="[Text]"/>
      <dgm:spPr>
        <a:solidFill>
          <a:schemeClr val="bg1">
            <a:lumMod val="85000"/>
            <a:alpha val="90000"/>
          </a:schemeClr>
        </a:solidFill>
      </dgm:spPr>
      <dgm:t>
        <a:bodyPr/>
        <a:lstStyle/>
        <a:p>
          <a:r>
            <a:rPr lang="en-GB" dirty="0" smtClean="0"/>
            <a:t>Identify and explain designated funds and timing of spend</a:t>
          </a:r>
          <a:endParaRPr lang="en-GB" dirty="0"/>
        </a:p>
      </dgm:t>
    </dgm:pt>
    <dgm:pt modelId="{D29C8381-320A-4CF1-B919-6C0A189F811C}" type="parTrans" cxnId="{6A735DEB-CFFC-4FCE-81B9-48505718E5D1}">
      <dgm:prSet/>
      <dgm:spPr/>
      <dgm:t>
        <a:bodyPr/>
        <a:lstStyle/>
        <a:p>
          <a:endParaRPr lang="en-GB"/>
        </a:p>
      </dgm:t>
    </dgm:pt>
    <dgm:pt modelId="{53925787-EF6D-40DB-9585-3B6BF47475CC}" type="sibTrans" cxnId="{6A735DEB-CFFC-4FCE-81B9-48505718E5D1}">
      <dgm:prSet/>
      <dgm:spPr/>
      <dgm:t>
        <a:bodyPr/>
        <a:lstStyle/>
        <a:p>
          <a:endParaRPr lang="en-GB"/>
        </a:p>
      </dgm:t>
    </dgm:pt>
    <dgm:pt modelId="{ED1DD4F4-E3DE-422F-8C5D-6AC20FACCC0D}">
      <dgm:prSet phldrT="[Text]"/>
      <dgm:spPr>
        <a:solidFill>
          <a:schemeClr val="bg1">
            <a:lumMod val="85000"/>
            <a:alpha val="90000"/>
          </a:schemeClr>
        </a:solidFill>
      </dgm:spPr>
      <dgm:t>
        <a:bodyPr/>
        <a:lstStyle/>
        <a:p>
          <a:r>
            <a:rPr lang="en-GB" dirty="0" smtClean="0"/>
            <a:t>Calculate the amount of reserves at the end of the period</a:t>
          </a:r>
          <a:endParaRPr lang="en-GB" dirty="0"/>
        </a:p>
      </dgm:t>
    </dgm:pt>
    <dgm:pt modelId="{58BAECC3-A320-4F32-8E16-0C243CB2AB7F}" type="parTrans" cxnId="{E2F90B89-DEA2-4318-BB05-81CBF543EE50}">
      <dgm:prSet/>
      <dgm:spPr/>
      <dgm:t>
        <a:bodyPr/>
        <a:lstStyle/>
        <a:p>
          <a:endParaRPr lang="en-GB"/>
        </a:p>
      </dgm:t>
    </dgm:pt>
    <dgm:pt modelId="{6B7F21BA-6242-409D-89E3-A47B4DF62090}" type="sibTrans" cxnId="{E2F90B89-DEA2-4318-BB05-81CBF543EE50}">
      <dgm:prSet/>
      <dgm:spPr/>
      <dgm:t>
        <a:bodyPr/>
        <a:lstStyle/>
        <a:p>
          <a:endParaRPr lang="en-GB"/>
        </a:p>
      </dgm:t>
    </dgm:pt>
    <dgm:pt modelId="{087C9037-3CD7-4088-8F4C-D2FAA6E08277}">
      <dgm:prSet phldrT="[Text]"/>
      <dgm:spPr>
        <a:solidFill>
          <a:schemeClr val="bg1">
            <a:lumMod val="85000"/>
            <a:alpha val="90000"/>
          </a:schemeClr>
        </a:solidFill>
      </dgm:spPr>
      <dgm:t>
        <a:bodyPr/>
        <a:lstStyle/>
        <a:p>
          <a:r>
            <a:rPr lang="en-GB" dirty="0" smtClean="0"/>
            <a:t>Compare this with the reserves policy and provide explanations of how it will be brought into line in future</a:t>
          </a:r>
          <a:endParaRPr lang="en-GB" dirty="0"/>
        </a:p>
      </dgm:t>
    </dgm:pt>
    <dgm:pt modelId="{343501A4-143D-42AD-9D9C-6AEB62C12886}" type="parTrans" cxnId="{3B0DFCA9-6A64-429F-86C9-08FC9CE05F75}">
      <dgm:prSet/>
      <dgm:spPr/>
      <dgm:t>
        <a:bodyPr/>
        <a:lstStyle/>
        <a:p>
          <a:endParaRPr lang="en-GB"/>
        </a:p>
      </dgm:t>
    </dgm:pt>
    <dgm:pt modelId="{F653D35E-30B5-4629-A8E1-D2E46F698E51}" type="sibTrans" cxnId="{3B0DFCA9-6A64-429F-86C9-08FC9CE05F75}">
      <dgm:prSet/>
      <dgm:spPr/>
      <dgm:t>
        <a:bodyPr/>
        <a:lstStyle/>
        <a:p>
          <a:endParaRPr lang="en-GB"/>
        </a:p>
      </dgm:t>
    </dgm:pt>
    <dgm:pt modelId="{BAAE7342-E658-4182-A8CA-00690CDA133E}" type="pres">
      <dgm:prSet presAssocID="{5CA206C4-EF82-4655-9931-97907C85514E}" presName="Name0" presStyleCnt="0">
        <dgm:presLayoutVars>
          <dgm:dir/>
          <dgm:animLvl val="lvl"/>
          <dgm:resizeHandles val="exact"/>
        </dgm:presLayoutVars>
      </dgm:prSet>
      <dgm:spPr/>
      <dgm:t>
        <a:bodyPr/>
        <a:lstStyle/>
        <a:p>
          <a:endParaRPr lang="en-GB"/>
        </a:p>
      </dgm:t>
    </dgm:pt>
    <dgm:pt modelId="{54B36D67-C55A-48D2-84D1-9C0280A9892B}" type="pres">
      <dgm:prSet presAssocID="{94D6D7CA-81F1-4A0E-92F6-2D437C83F71B}" presName="linNode" presStyleCnt="0"/>
      <dgm:spPr/>
    </dgm:pt>
    <dgm:pt modelId="{F35F0F33-C51A-411D-9E87-23E482DD437C}" type="pres">
      <dgm:prSet presAssocID="{94D6D7CA-81F1-4A0E-92F6-2D437C83F71B}" presName="parentText" presStyleLbl="node1" presStyleIdx="0" presStyleCnt="2">
        <dgm:presLayoutVars>
          <dgm:chMax val="1"/>
          <dgm:bulletEnabled val="1"/>
        </dgm:presLayoutVars>
      </dgm:prSet>
      <dgm:spPr/>
      <dgm:t>
        <a:bodyPr/>
        <a:lstStyle/>
        <a:p>
          <a:endParaRPr lang="en-GB"/>
        </a:p>
      </dgm:t>
    </dgm:pt>
    <dgm:pt modelId="{2344107E-A362-4C8C-9AB7-E1F37238A8D5}" type="pres">
      <dgm:prSet presAssocID="{94D6D7CA-81F1-4A0E-92F6-2D437C83F71B}" presName="descendantText" presStyleLbl="alignAccFollowNode1" presStyleIdx="0" presStyleCnt="2">
        <dgm:presLayoutVars>
          <dgm:bulletEnabled val="1"/>
        </dgm:presLayoutVars>
      </dgm:prSet>
      <dgm:spPr/>
      <dgm:t>
        <a:bodyPr/>
        <a:lstStyle/>
        <a:p>
          <a:endParaRPr lang="en-GB"/>
        </a:p>
      </dgm:t>
    </dgm:pt>
    <dgm:pt modelId="{56E36FBD-1134-4956-8490-5950D69D8D30}" type="pres">
      <dgm:prSet presAssocID="{E335E610-978E-46EE-80CC-510703081920}" presName="sp" presStyleCnt="0"/>
      <dgm:spPr/>
    </dgm:pt>
    <dgm:pt modelId="{FDE2A833-0207-4903-A4F5-DBFD833F7330}" type="pres">
      <dgm:prSet presAssocID="{5C698658-0F81-45A0-94D9-2D020238A9AF}" presName="linNode" presStyleCnt="0"/>
      <dgm:spPr/>
    </dgm:pt>
    <dgm:pt modelId="{D7E0C588-8CEB-4DF9-B777-125D513BF855}" type="pres">
      <dgm:prSet presAssocID="{5C698658-0F81-45A0-94D9-2D020238A9AF}" presName="parentText" presStyleLbl="node1" presStyleIdx="1" presStyleCnt="2">
        <dgm:presLayoutVars>
          <dgm:chMax val="1"/>
          <dgm:bulletEnabled val="1"/>
        </dgm:presLayoutVars>
      </dgm:prSet>
      <dgm:spPr/>
      <dgm:t>
        <a:bodyPr/>
        <a:lstStyle/>
        <a:p>
          <a:endParaRPr lang="en-GB"/>
        </a:p>
      </dgm:t>
    </dgm:pt>
    <dgm:pt modelId="{8DE303F7-471A-44D6-B9E8-920EC5368953}" type="pres">
      <dgm:prSet presAssocID="{5C698658-0F81-45A0-94D9-2D020238A9AF}" presName="descendantText" presStyleLbl="alignAccFollowNode1" presStyleIdx="1" presStyleCnt="2">
        <dgm:presLayoutVars>
          <dgm:bulletEnabled val="1"/>
        </dgm:presLayoutVars>
      </dgm:prSet>
      <dgm:spPr/>
      <dgm:t>
        <a:bodyPr/>
        <a:lstStyle/>
        <a:p>
          <a:endParaRPr lang="en-GB"/>
        </a:p>
      </dgm:t>
    </dgm:pt>
  </dgm:ptLst>
  <dgm:cxnLst>
    <dgm:cxn modelId="{8CFA71D9-21FD-427E-823F-19AF7C48E633}" type="presOf" srcId="{087C9037-3CD7-4088-8F4C-D2FAA6E08277}" destId="{8DE303F7-471A-44D6-B9E8-920EC5368953}" srcOrd="0" destOrd="4" presId="urn:microsoft.com/office/officeart/2005/8/layout/vList5"/>
    <dgm:cxn modelId="{6A735DEB-CFFC-4FCE-81B9-48505718E5D1}" srcId="{5C698658-0F81-45A0-94D9-2D020238A9AF}" destId="{0111CF27-44BD-423A-9B28-D281248802F4}" srcOrd="2" destOrd="0" parTransId="{D29C8381-320A-4CF1-B919-6C0A189F811C}" sibTransId="{53925787-EF6D-40DB-9585-3B6BF47475CC}"/>
    <dgm:cxn modelId="{6C6A0E81-75EB-44EB-8336-D537A74429C1}" type="presOf" srcId="{C4D460C8-A2B1-49B9-B415-6D61A781D082}" destId="{2344107E-A362-4C8C-9AB7-E1F37238A8D5}" srcOrd="0" destOrd="2" presId="urn:microsoft.com/office/officeart/2005/8/layout/vList5"/>
    <dgm:cxn modelId="{A94ADAD3-05E4-4F51-9D40-CED2AEF7239A}" type="presOf" srcId="{ED1DD4F4-E3DE-422F-8C5D-6AC20FACCC0D}" destId="{8DE303F7-471A-44D6-B9E8-920EC5368953}" srcOrd="0" destOrd="3" presId="urn:microsoft.com/office/officeart/2005/8/layout/vList5"/>
    <dgm:cxn modelId="{91892CC3-A641-40AF-A046-B89E2D43B3BB}" type="presOf" srcId="{0F869E21-41CE-4711-AD36-181E4FF8DD22}" destId="{2344107E-A362-4C8C-9AB7-E1F37238A8D5}" srcOrd="0" destOrd="1" presId="urn:microsoft.com/office/officeart/2005/8/layout/vList5"/>
    <dgm:cxn modelId="{6C57B926-8F8A-4FB0-8654-D0097748AC87}" type="presOf" srcId="{5C698658-0F81-45A0-94D9-2D020238A9AF}" destId="{D7E0C588-8CEB-4DF9-B777-125D513BF855}" srcOrd="0" destOrd="0" presId="urn:microsoft.com/office/officeart/2005/8/layout/vList5"/>
    <dgm:cxn modelId="{EBE167FE-6C31-4062-B60E-140C1373BC49}" srcId="{5C698658-0F81-45A0-94D9-2D020238A9AF}" destId="{D2B736EF-6F3A-4D5B-B72E-D474A6893F59}" srcOrd="0" destOrd="0" parTransId="{0F7B997F-BBD9-499A-81EF-49CCD23A976D}" sibTransId="{9796D6A6-8108-4855-B45B-526FF100BBD7}"/>
    <dgm:cxn modelId="{59FED101-1F0D-42C3-B7F1-9F2E80C8BC56}" type="presOf" srcId="{0111CF27-44BD-423A-9B28-D281248802F4}" destId="{8DE303F7-471A-44D6-B9E8-920EC5368953}" srcOrd="0" destOrd="2" presId="urn:microsoft.com/office/officeart/2005/8/layout/vList5"/>
    <dgm:cxn modelId="{3B0DFCA9-6A64-429F-86C9-08FC9CE05F75}" srcId="{5C698658-0F81-45A0-94D9-2D020238A9AF}" destId="{087C9037-3CD7-4088-8F4C-D2FAA6E08277}" srcOrd="4" destOrd="0" parTransId="{343501A4-143D-42AD-9D9C-6AEB62C12886}" sibTransId="{F653D35E-30B5-4629-A8E1-D2E46F698E51}"/>
    <dgm:cxn modelId="{DD190415-C743-4188-AFDB-F171AEF40EA9}" type="presOf" srcId="{94D6D7CA-81F1-4A0E-92F6-2D437C83F71B}" destId="{F35F0F33-C51A-411D-9E87-23E482DD437C}" srcOrd="0" destOrd="0" presId="urn:microsoft.com/office/officeart/2005/8/layout/vList5"/>
    <dgm:cxn modelId="{86FF6AA0-E45F-40DD-BB5F-9B3DDE63BA3B}" type="presOf" srcId="{D2B736EF-6F3A-4D5B-B72E-D474A6893F59}" destId="{8DE303F7-471A-44D6-B9E8-920EC5368953}" srcOrd="0" destOrd="0" presId="urn:microsoft.com/office/officeart/2005/8/layout/vList5"/>
    <dgm:cxn modelId="{7D17EC74-C137-4DC6-A526-2595E2A2CE0B}" srcId="{94D6D7CA-81F1-4A0E-92F6-2D437C83F71B}" destId="{0F869E21-41CE-4711-AD36-181E4FF8DD22}" srcOrd="1" destOrd="0" parTransId="{EC263FA9-437A-4166-957E-5A879FF6760E}" sibTransId="{2704C913-A54D-4FD4-B100-CB6347B888AC}"/>
    <dgm:cxn modelId="{5447019E-8109-4CCD-8893-2028B8CA70BA}" srcId="{5C698658-0F81-45A0-94D9-2D020238A9AF}" destId="{07F93C81-9C1F-4B34-BE65-8F370CA42C25}" srcOrd="1" destOrd="0" parTransId="{9E54497D-ACBB-41CC-9738-E8631D28ED85}" sibTransId="{D60E660D-156C-4A57-A8D4-E1B8FCE43190}"/>
    <dgm:cxn modelId="{539D3908-63FE-4772-AA58-B33BD9633DBF}" srcId="{94D6D7CA-81F1-4A0E-92F6-2D437C83F71B}" destId="{DA9EB1D2-CAAB-407C-A6B2-4F44B3A66312}" srcOrd="0" destOrd="0" parTransId="{C9814865-C03A-48C9-8F95-0F7D49E140E9}" sibTransId="{00CC2065-D872-444A-AE05-3FF217A81A3D}"/>
    <dgm:cxn modelId="{3FBC3719-B50B-4014-85C5-C8CABA7E5917}" srcId="{5CA206C4-EF82-4655-9931-97907C85514E}" destId="{94D6D7CA-81F1-4A0E-92F6-2D437C83F71B}" srcOrd="0" destOrd="0" parTransId="{05E87ED2-A204-439E-A016-9D0FA909EBA6}" sibTransId="{E335E610-978E-46EE-80CC-510703081920}"/>
    <dgm:cxn modelId="{77B0A0D7-1F40-4A29-96B5-50E68D702D9C}" type="presOf" srcId="{07F93C81-9C1F-4B34-BE65-8F370CA42C25}" destId="{8DE303F7-471A-44D6-B9E8-920EC5368953}" srcOrd="0" destOrd="1" presId="urn:microsoft.com/office/officeart/2005/8/layout/vList5"/>
    <dgm:cxn modelId="{E2F90B89-DEA2-4318-BB05-81CBF543EE50}" srcId="{5C698658-0F81-45A0-94D9-2D020238A9AF}" destId="{ED1DD4F4-E3DE-422F-8C5D-6AC20FACCC0D}" srcOrd="3" destOrd="0" parTransId="{58BAECC3-A320-4F32-8E16-0C243CB2AB7F}" sibTransId="{6B7F21BA-6242-409D-89E3-A47B4DF62090}"/>
    <dgm:cxn modelId="{B5137863-55D1-4FA2-B2F8-AEA0ABAED171}" srcId="{94D6D7CA-81F1-4A0E-92F6-2D437C83F71B}" destId="{C4D460C8-A2B1-49B9-B415-6D61A781D082}" srcOrd="2" destOrd="0" parTransId="{CB262C6D-9663-4FBE-916E-456876FD6ADC}" sibTransId="{CC37C547-FE6C-405E-B606-2E61B0230863}"/>
    <dgm:cxn modelId="{12E1BCB0-0C33-4C4E-A2EA-3CEB44265441}" type="presOf" srcId="{DA9EB1D2-CAAB-407C-A6B2-4F44B3A66312}" destId="{2344107E-A362-4C8C-9AB7-E1F37238A8D5}" srcOrd="0" destOrd="0" presId="urn:microsoft.com/office/officeart/2005/8/layout/vList5"/>
    <dgm:cxn modelId="{98991885-B95A-4A59-BED6-9BEBFAFE5B3A}" type="presOf" srcId="{5CA206C4-EF82-4655-9931-97907C85514E}" destId="{BAAE7342-E658-4182-A8CA-00690CDA133E}" srcOrd="0" destOrd="0" presId="urn:microsoft.com/office/officeart/2005/8/layout/vList5"/>
    <dgm:cxn modelId="{83ADA222-9AD3-4AB9-8EDD-CA8D78E696C7}" srcId="{5CA206C4-EF82-4655-9931-97907C85514E}" destId="{5C698658-0F81-45A0-94D9-2D020238A9AF}" srcOrd="1" destOrd="0" parTransId="{AFD09657-56A9-479D-8FDF-4FD4FDA8CD91}" sibTransId="{92F0EEA1-8AE8-4293-822B-C591C4825F78}"/>
    <dgm:cxn modelId="{A4D64BF3-01FD-46FD-94CD-D689CEA3020F}" type="presParOf" srcId="{BAAE7342-E658-4182-A8CA-00690CDA133E}" destId="{54B36D67-C55A-48D2-84D1-9C0280A9892B}" srcOrd="0" destOrd="0" presId="urn:microsoft.com/office/officeart/2005/8/layout/vList5"/>
    <dgm:cxn modelId="{AC6EC3DE-35CC-4F87-834F-03FA0B4787E9}" type="presParOf" srcId="{54B36D67-C55A-48D2-84D1-9C0280A9892B}" destId="{F35F0F33-C51A-411D-9E87-23E482DD437C}" srcOrd="0" destOrd="0" presId="urn:microsoft.com/office/officeart/2005/8/layout/vList5"/>
    <dgm:cxn modelId="{B0797FA2-EDBD-4297-9F47-F1968F2974ED}" type="presParOf" srcId="{54B36D67-C55A-48D2-84D1-9C0280A9892B}" destId="{2344107E-A362-4C8C-9AB7-E1F37238A8D5}" srcOrd="1" destOrd="0" presId="urn:microsoft.com/office/officeart/2005/8/layout/vList5"/>
    <dgm:cxn modelId="{29391236-CAF6-48C3-A3B9-8E06B7763AAA}" type="presParOf" srcId="{BAAE7342-E658-4182-A8CA-00690CDA133E}" destId="{56E36FBD-1134-4956-8490-5950D69D8D30}" srcOrd="1" destOrd="0" presId="urn:microsoft.com/office/officeart/2005/8/layout/vList5"/>
    <dgm:cxn modelId="{3213EF67-A915-4FA9-8B52-4C2F60AE36CC}" type="presParOf" srcId="{BAAE7342-E658-4182-A8CA-00690CDA133E}" destId="{FDE2A833-0207-4903-A4F5-DBFD833F7330}" srcOrd="2" destOrd="0" presId="urn:microsoft.com/office/officeart/2005/8/layout/vList5"/>
    <dgm:cxn modelId="{39586FC2-4C20-4360-A4B6-384CBF796CF0}" type="presParOf" srcId="{FDE2A833-0207-4903-A4F5-DBFD833F7330}" destId="{D7E0C588-8CEB-4DF9-B777-125D513BF855}" srcOrd="0" destOrd="0" presId="urn:microsoft.com/office/officeart/2005/8/layout/vList5"/>
    <dgm:cxn modelId="{A28D2D8C-3722-43E1-9D97-ACB359AAA33D}" type="presParOf" srcId="{FDE2A833-0207-4903-A4F5-DBFD833F7330}" destId="{8DE303F7-471A-44D6-B9E8-920EC536895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2F460D1-055A-4AAC-9E1B-A98A9121EC5B}"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GB"/>
        </a:p>
      </dgm:t>
    </dgm:pt>
    <dgm:pt modelId="{6E486067-9618-4BED-8047-109EFFBD889E}">
      <dgm:prSet custT="1"/>
      <dgm:spPr/>
      <dgm:t>
        <a:bodyPr/>
        <a:lstStyle/>
        <a:p>
          <a:pPr rtl="0"/>
          <a:r>
            <a:rPr lang="en-GB" sz="1400" dirty="0" smtClean="0"/>
            <a:t>Recognising assets/liabilities not </a:t>
          </a:r>
          <a:r>
            <a:rPr lang="en-GB" sz="1400" baseline="0" dirty="0" smtClean="0"/>
            <a:t>previously</a:t>
          </a:r>
          <a:r>
            <a:rPr lang="en-GB" sz="1400" dirty="0" smtClean="0"/>
            <a:t> recognised</a:t>
          </a:r>
          <a:endParaRPr lang="en-GB" sz="1400" dirty="0"/>
        </a:p>
      </dgm:t>
    </dgm:pt>
    <dgm:pt modelId="{664A9929-1E86-4EFA-B5F5-DC37CBDD26D3}" type="parTrans" cxnId="{6948F588-C4CB-4802-AF65-2EAB0358F7CE}">
      <dgm:prSet/>
      <dgm:spPr/>
      <dgm:t>
        <a:bodyPr/>
        <a:lstStyle/>
        <a:p>
          <a:endParaRPr lang="en-GB"/>
        </a:p>
      </dgm:t>
    </dgm:pt>
    <dgm:pt modelId="{07F60392-814C-48A1-8A27-64FED80314FA}" type="sibTrans" cxnId="{6948F588-C4CB-4802-AF65-2EAB0358F7CE}">
      <dgm:prSet/>
      <dgm:spPr/>
      <dgm:t>
        <a:bodyPr/>
        <a:lstStyle/>
        <a:p>
          <a:endParaRPr lang="en-GB"/>
        </a:p>
      </dgm:t>
    </dgm:pt>
    <dgm:pt modelId="{36777941-C52B-4AE7-9791-70D3C75CD3AC}">
      <dgm:prSet custT="1"/>
      <dgm:spPr/>
      <dgm:t>
        <a:bodyPr/>
        <a:lstStyle/>
        <a:p>
          <a:pPr rtl="0"/>
          <a:r>
            <a:rPr lang="en-GB" sz="1400" dirty="0" smtClean="0"/>
            <a:t>Not recognising assets/liabilities previously recognised</a:t>
          </a:r>
          <a:endParaRPr lang="en-GB" sz="1400" dirty="0"/>
        </a:p>
      </dgm:t>
    </dgm:pt>
    <dgm:pt modelId="{038F3871-DFB1-4EBB-ACD9-9796281DCED8}" type="parTrans" cxnId="{028ECF3B-9048-48F5-91F4-D2F5313EA570}">
      <dgm:prSet/>
      <dgm:spPr/>
      <dgm:t>
        <a:bodyPr/>
        <a:lstStyle/>
        <a:p>
          <a:endParaRPr lang="en-GB"/>
        </a:p>
      </dgm:t>
    </dgm:pt>
    <dgm:pt modelId="{83ABC182-16BD-4AB2-905B-360476D1C42A}" type="sibTrans" cxnId="{028ECF3B-9048-48F5-91F4-D2F5313EA570}">
      <dgm:prSet/>
      <dgm:spPr/>
      <dgm:t>
        <a:bodyPr/>
        <a:lstStyle/>
        <a:p>
          <a:endParaRPr lang="en-GB"/>
        </a:p>
      </dgm:t>
    </dgm:pt>
    <dgm:pt modelId="{C284B66A-6449-488D-9CF4-EC35AE4FCAA9}">
      <dgm:prSet custT="1"/>
      <dgm:spPr/>
      <dgm:t>
        <a:bodyPr/>
        <a:lstStyle/>
        <a:p>
          <a:pPr rtl="0"/>
          <a:r>
            <a:rPr lang="en-GB" sz="1400" dirty="0" smtClean="0"/>
            <a:t>Restating certain assets and liabilities at a different value</a:t>
          </a:r>
          <a:endParaRPr lang="en-GB" sz="1400" dirty="0"/>
        </a:p>
      </dgm:t>
    </dgm:pt>
    <dgm:pt modelId="{D5EE5D87-E5C1-4823-AB79-349FDC73A67F}" type="parTrans" cxnId="{25FE9909-BC51-48CB-884B-43EFE23832CB}">
      <dgm:prSet/>
      <dgm:spPr/>
      <dgm:t>
        <a:bodyPr/>
        <a:lstStyle/>
        <a:p>
          <a:endParaRPr lang="en-GB"/>
        </a:p>
      </dgm:t>
    </dgm:pt>
    <dgm:pt modelId="{6A3855CC-D043-46D6-8A06-4BED73915EB7}" type="sibTrans" cxnId="{25FE9909-BC51-48CB-884B-43EFE23832CB}">
      <dgm:prSet/>
      <dgm:spPr/>
      <dgm:t>
        <a:bodyPr/>
        <a:lstStyle/>
        <a:p>
          <a:endParaRPr lang="en-GB"/>
        </a:p>
      </dgm:t>
    </dgm:pt>
    <dgm:pt modelId="{73A8A0A8-99DA-4EE8-9196-0DABEC59543B}">
      <dgm:prSet custT="1"/>
      <dgm:spPr/>
      <dgm:t>
        <a:bodyPr/>
        <a:lstStyle/>
        <a:p>
          <a:pPr rtl="0"/>
          <a:r>
            <a:rPr lang="en-GB" sz="1400" dirty="0" smtClean="0"/>
            <a:t>Reclassifying items</a:t>
          </a:r>
          <a:endParaRPr lang="en-GB" sz="1400" dirty="0"/>
        </a:p>
      </dgm:t>
    </dgm:pt>
    <dgm:pt modelId="{A41082C3-7B36-43A3-A816-7694968BA076}" type="parTrans" cxnId="{E3A4066A-D0FA-4542-9CA7-9970AEC5CA98}">
      <dgm:prSet/>
      <dgm:spPr/>
      <dgm:t>
        <a:bodyPr/>
        <a:lstStyle/>
        <a:p>
          <a:endParaRPr lang="en-GB"/>
        </a:p>
      </dgm:t>
    </dgm:pt>
    <dgm:pt modelId="{7D1613BE-95BA-4C60-B7D7-28CE6EF83F30}" type="sibTrans" cxnId="{E3A4066A-D0FA-4542-9CA7-9970AEC5CA98}">
      <dgm:prSet/>
      <dgm:spPr/>
      <dgm:t>
        <a:bodyPr/>
        <a:lstStyle/>
        <a:p>
          <a:endParaRPr lang="en-GB"/>
        </a:p>
      </dgm:t>
    </dgm:pt>
    <dgm:pt modelId="{2456AD09-4E3E-4E11-A8CD-27095F4CA0A4}">
      <dgm:prSet custT="1"/>
      <dgm:spPr/>
      <dgm:t>
        <a:bodyPr/>
        <a:lstStyle/>
        <a:p>
          <a:pPr rtl="0"/>
          <a:r>
            <a:rPr lang="en-GB" sz="1400" dirty="0" smtClean="0"/>
            <a:t>Recognising adjustments on transition in retained profits</a:t>
          </a:r>
          <a:endParaRPr lang="en-GB" sz="1400" dirty="0"/>
        </a:p>
      </dgm:t>
    </dgm:pt>
    <dgm:pt modelId="{3E156488-FB65-4AF4-8254-80189AD03648}" type="parTrans" cxnId="{14FDF0DC-7711-4641-9184-080EC4B89F8A}">
      <dgm:prSet/>
      <dgm:spPr/>
      <dgm:t>
        <a:bodyPr/>
        <a:lstStyle/>
        <a:p>
          <a:endParaRPr lang="en-GB"/>
        </a:p>
      </dgm:t>
    </dgm:pt>
    <dgm:pt modelId="{9E9C14C1-514F-49E7-8355-D4C8444CF639}" type="sibTrans" cxnId="{14FDF0DC-7711-4641-9184-080EC4B89F8A}">
      <dgm:prSet/>
      <dgm:spPr/>
      <dgm:t>
        <a:bodyPr/>
        <a:lstStyle/>
        <a:p>
          <a:endParaRPr lang="en-GB"/>
        </a:p>
      </dgm:t>
    </dgm:pt>
    <dgm:pt modelId="{F8A54704-280E-4D3F-9A27-7B7D48076FAB}" type="pres">
      <dgm:prSet presAssocID="{02F460D1-055A-4AAC-9E1B-A98A9121EC5B}" presName="Name0" presStyleCnt="0">
        <dgm:presLayoutVars>
          <dgm:dir/>
          <dgm:resizeHandles val="exact"/>
        </dgm:presLayoutVars>
      </dgm:prSet>
      <dgm:spPr/>
      <dgm:t>
        <a:bodyPr/>
        <a:lstStyle/>
        <a:p>
          <a:endParaRPr lang="en-GB"/>
        </a:p>
      </dgm:t>
    </dgm:pt>
    <dgm:pt modelId="{0367145E-E29F-42E6-ABFE-C176DACBEBE9}" type="pres">
      <dgm:prSet presAssocID="{02F460D1-055A-4AAC-9E1B-A98A9121EC5B}" presName="arrow" presStyleLbl="bgShp" presStyleIdx="0" presStyleCnt="1"/>
      <dgm:spPr/>
    </dgm:pt>
    <dgm:pt modelId="{AFED9D20-9BB6-4353-BE4F-78F83CB0A329}" type="pres">
      <dgm:prSet presAssocID="{02F460D1-055A-4AAC-9E1B-A98A9121EC5B}" presName="points" presStyleCnt="0"/>
      <dgm:spPr/>
    </dgm:pt>
    <dgm:pt modelId="{585428A9-7E46-4E7B-B6E4-4C806FFEDF26}" type="pres">
      <dgm:prSet presAssocID="{6E486067-9618-4BED-8047-109EFFBD889E}" presName="compositeA" presStyleCnt="0"/>
      <dgm:spPr/>
    </dgm:pt>
    <dgm:pt modelId="{955C3457-472F-44B3-9B36-FDBDE79D4B23}" type="pres">
      <dgm:prSet presAssocID="{6E486067-9618-4BED-8047-109EFFBD889E}" presName="textA" presStyleLbl="revTx" presStyleIdx="0" presStyleCnt="5" custScaleX="312312">
        <dgm:presLayoutVars>
          <dgm:bulletEnabled val="1"/>
        </dgm:presLayoutVars>
      </dgm:prSet>
      <dgm:spPr/>
      <dgm:t>
        <a:bodyPr/>
        <a:lstStyle/>
        <a:p>
          <a:endParaRPr lang="en-GB"/>
        </a:p>
      </dgm:t>
    </dgm:pt>
    <dgm:pt modelId="{6E5FAFDA-9004-4E04-A0D8-59A095F322EC}" type="pres">
      <dgm:prSet presAssocID="{6E486067-9618-4BED-8047-109EFFBD889E}" presName="circleA" presStyleLbl="node1" presStyleIdx="0" presStyleCnt="5" custLinFactNeighborX="23578" custLinFactNeighborY="1045"/>
      <dgm:spPr/>
    </dgm:pt>
    <dgm:pt modelId="{82425FB7-FE67-4612-8538-03F877C0D690}" type="pres">
      <dgm:prSet presAssocID="{6E486067-9618-4BED-8047-109EFFBD889E}" presName="spaceA" presStyleCnt="0"/>
      <dgm:spPr/>
    </dgm:pt>
    <dgm:pt modelId="{32C73A5B-B770-495A-A754-326C9556F394}" type="pres">
      <dgm:prSet presAssocID="{07F60392-814C-48A1-8A27-64FED80314FA}" presName="space" presStyleCnt="0"/>
      <dgm:spPr/>
    </dgm:pt>
    <dgm:pt modelId="{04F0515F-6A7D-4B9B-9B85-CD07FCFC3886}" type="pres">
      <dgm:prSet presAssocID="{36777941-C52B-4AE7-9791-70D3C75CD3AC}" presName="compositeB" presStyleCnt="0"/>
      <dgm:spPr/>
    </dgm:pt>
    <dgm:pt modelId="{4B8EA525-914D-4218-A950-56140D0D1D42}" type="pres">
      <dgm:prSet presAssocID="{36777941-C52B-4AE7-9791-70D3C75CD3AC}" presName="textB" presStyleLbl="revTx" presStyleIdx="1" presStyleCnt="5" custScaleX="269420">
        <dgm:presLayoutVars>
          <dgm:bulletEnabled val="1"/>
        </dgm:presLayoutVars>
      </dgm:prSet>
      <dgm:spPr/>
      <dgm:t>
        <a:bodyPr/>
        <a:lstStyle/>
        <a:p>
          <a:endParaRPr lang="en-GB"/>
        </a:p>
      </dgm:t>
    </dgm:pt>
    <dgm:pt modelId="{8E18817E-0D91-402D-9293-D34F32873EA7}" type="pres">
      <dgm:prSet presAssocID="{36777941-C52B-4AE7-9791-70D3C75CD3AC}" presName="circleB" presStyleLbl="node1" presStyleIdx="1" presStyleCnt="5"/>
      <dgm:spPr/>
    </dgm:pt>
    <dgm:pt modelId="{D05E2BA8-D478-40F9-A02B-4A87389E575E}" type="pres">
      <dgm:prSet presAssocID="{36777941-C52B-4AE7-9791-70D3C75CD3AC}" presName="spaceB" presStyleCnt="0"/>
      <dgm:spPr/>
    </dgm:pt>
    <dgm:pt modelId="{3377DDEF-3A77-47EB-A9BF-3D66BE762820}" type="pres">
      <dgm:prSet presAssocID="{83ABC182-16BD-4AB2-905B-360476D1C42A}" presName="space" presStyleCnt="0"/>
      <dgm:spPr/>
    </dgm:pt>
    <dgm:pt modelId="{BB0CA29C-0888-4EA1-BCF6-31D65EACDFA5}" type="pres">
      <dgm:prSet presAssocID="{C284B66A-6449-488D-9CF4-EC35AE4FCAA9}" presName="compositeA" presStyleCnt="0"/>
      <dgm:spPr/>
    </dgm:pt>
    <dgm:pt modelId="{B2524A3B-CC2C-478E-83B2-217774C30E3B}" type="pres">
      <dgm:prSet presAssocID="{C284B66A-6449-488D-9CF4-EC35AE4FCAA9}" presName="textA" presStyleLbl="revTx" presStyleIdx="2" presStyleCnt="5" custScaleX="277386">
        <dgm:presLayoutVars>
          <dgm:bulletEnabled val="1"/>
        </dgm:presLayoutVars>
      </dgm:prSet>
      <dgm:spPr/>
      <dgm:t>
        <a:bodyPr/>
        <a:lstStyle/>
        <a:p>
          <a:endParaRPr lang="en-GB"/>
        </a:p>
      </dgm:t>
    </dgm:pt>
    <dgm:pt modelId="{D03DAC24-B730-495F-8E8A-CE3FD0C2D640}" type="pres">
      <dgm:prSet presAssocID="{C284B66A-6449-488D-9CF4-EC35AE4FCAA9}" presName="circleA" presStyleLbl="node1" presStyleIdx="2" presStyleCnt="5"/>
      <dgm:spPr/>
    </dgm:pt>
    <dgm:pt modelId="{EE18019D-B350-4D8C-857D-E9D04126AF08}" type="pres">
      <dgm:prSet presAssocID="{C284B66A-6449-488D-9CF4-EC35AE4FCAA9}" presName="spaceA" presStyleCnt="0"/>
      <dgm:spPr/>
    </dgm:pt>
    <dgm:pt modelId="{1AAC07AB-C6C5-41F8-BD30-D1432F30E755}" type="pres">
      <dgm:prSet presAssocID="{6A3855CC-D043-46D6-8A06-4BED73915EB7}" presName="space" presStyleCnt="0"/>
      <dgm:spPr/>
    </dgm:pt>
    <dgm:pt modelId="{22F01F45-E178-405B-A6C5-3BDAC97027BF}" type="pres">
      <dgm:prSet presAssocID="{73A8A0A8-99DA-4EE8-9196-0DABEC59543B}" presName="compositeB" presStyleCnt="0"/>
      <dgm:spPr/>
    </dgm:pt>
    <dgm:pt modelId="{AE0AC8E6-D500-49C4-AA4E-F21115D482E3}" type="pres">
      <dgm:prSet presAssocID="{73A8A0A8-99DA-4EE8-9196-0DABEC59543B}" presName="textB" presStyleLbl="revTx" presStyleIdx="3" presStyleCnt="5" custScaleX="353874" custScaleY="40300">
        <dgm:presLayoutVars>
          <dgm:bulletEnabled val="1"/>
        </dgm:presLayoutVars>
      </dgm:prSet>
      <dgm:spPr/>
      <dgm:t>
        <a:bodyPr/>
        <a:lstStyle/>
        <a:p>
          <a:endParaRPr lang="en-GB"/>
        </a:p>
      </dgm:t>
    </dgm:pt>
    <dgm:pt modelId="{D51CFC0F-46FF-447D-9543-1FE7BDF5B68E}" type="pres">
      <dgm:prSet presAssocID="{73A8A0A8-99DA-4EE8-9196-0DABEC59543B}" presName="circleB" presStyleLbl="node1" presStyleIdx="3" presStyleCnt="5" custLinFactNeighborX="9362" custLinFactNeighborY="-56301"/>
      <dgm:spPr/>
    </dgm:pt>
    <dgm:pt modelId="{1B61A8F3-BFE7-4E6E-B575-3986D540E818}" type="pres">
      <dgm:prSet presAssocID="{73A8A0A8-99DA-4EE8-9196-0DABEC59543B}" presName="spaceB" presStyleCnt="0"/>
      <dgm:spPr/>
    </dgm:pt>
    <dgm:pt modelId="{8E43D906-C3DE-4DCA-B1EA-4EA1408D3829}" type="pres">
      <dgm:prSet presAssocID="{7D1613BE-95BA-4C60-B7D7-28CE6EF83F30}" presName="space" presStyleCnt="0"/>
      <dgm:spPr/>
    </dgm:pt>
    <dgm:pt modelId="{F1D781FE-795C-4194-92A7-DAFF6690A086}" type="pres">
      <dgm:prSet presAssocID="{2456AD09-4E3E-4E11-A8CD-27095F4CA0A4}" presName="compositeA" presStyleCnt="0"/>
      <dgm:spPr/>
    </dgm:pt>
    <dgm:pt modelId="{8E994BA0-2ECD-41C7-8F6B-A92629278C8D}" type="pres">
      <dgm:prSet presAssocID="{2456AD09-4E3E-4E11-A8CD-27095F4CA0A4}" presName="textA" presStyleLbl="revTx" presStyleIdx="4" presStyleCnt="5" custScaleX="289544">
        <dgm:presLayoutVars>
          <dgm:bulletEnabled val="1"/>
        </dgm:presLayoutVars>
      </dgm:prSet>
      <dgm:spPr/>
      <dgm:t>
        <a:bodyPr/>
        <a:lstStyle/>
        <a:p>
          <a:endParaRPr lang="en-GB"/>
        </a:p>
      </dgm:t>
    </dgm:pt>
    <dgm:pt modelId="{F20B0F76-891C-4719-81B1-D8072D1E0C01}" type="pres">
      <dgm:prSet presAssocID="{2456AD09-4E3E-4E11-A8CD-27095F4CA0A4}" presName="circleA" presStyleLbl="node1" presStyleIdx="4" presStyleCnt="5"/>
      <dgm:spPr/>
    </dgm:pt>
    <dgm:pt modelId="{80BEBAF7-6381-4B5C-968D-15CB9913D43D}" type="pres">
      <dgm:prSet presAssocID="{2456AD09-4E3E-4E11-A8CD-27095F4CA0A4}" presName="spaceA" presStyleCnt="0"/>
      <dgm:spPr/>
    </dgm:pt>
  </dgm:ptLst>
  <dgm:cxnLst>
    <dgm:cxn modelId="{38498E0B-C414-4474-9205-1AB829B5EBFD}" type="presOf" srcId="{2456AD09-4E3E-4E11-A8CD-27095F4CA0A4}" destId="{8E994BA0-2ECD-41C7-8F6B-A92629278C8D}" srcOrd="0" destOrd="0" presId="urn:microsoft.com/office/officeart/2005/8/layout/hProcess11"/>
    <dgm:cxn modelId="{B7A2FD78-10C1-49F4-AB01-660963FC4B0A}" type="presOf" srcId="{6E486067-9618-4BED-8047-109EFFBD889E}" destId="{955C3457-472F-44B3-9B36-FDBDE79D4B23}" srcOrd="0" destOrd="0" presId="urn:microsoft.com/office/officeart/2005/8/layout/hProcess11"/>
    <dgm:cxn modelId="{77487E93-15E3-4069-AEF7-9022A0CC5130}" type="presOf" srcId="{02F460D1-055A-4AAC-9E1B-A98A9121EC5B}" destId="{F8A54704-280E-4D3F-9A27-7B7D48076FAB}" srcOrd="0" destOrd="0" presId="urn:microsoft.com/office/officeart/2005/8/layout/hProcess11"/>
    <dgm:cxn modelId="{E3A4066A-D0FA-4542-9CA7-9970AEC5CA98}" srcId="{02F460D1-055A-4AAC-9E1B-A98A9121EC5B}" destId="{73A8A0A8-99DA-4EE8-9196-0DABEC59543B}" srcOrd="3" destOrd="0" parTransId="{A41082C3-7B36-43A3-A816-7694968BA076}" sibTransId="{7D1613BE-95BA-4C60-B7D7-28CE6EF83F30}"/>
    <dgm:cxn modelId="{9E11641E-6619-4DAD-8895-B2EFC2D107E9}" type="presOf" srcId="{73A8A0A8-99DA-4EE8-9196-0DABEC59543B}" destId="{AE0AC8E6-D500-49C4-AA4E-F21115D482E3}" srcOrd="0" destOrd="0" presId="urn:microsoft.com/office/officeart/2005/8/layout/hProcess11"/>
    <dgm:cxn modelId="{337378CA-4F4B-4514-9C34-8CCA8C0387AE}" type="presOf" srcId="{C284B66A-6449-488D-9CF4-EC35AE4FCAA9}" destId="{B2524A3B-CC2C-478E-83B2-217774C30E3B}" srcOrd="0" destOrd="0" presId="urn:microsoft.com/office/officeart/2005/8/layout/hProcess11"/>
    <dgm:cxn modelId="{028ECF3B-9048-48F5-91F4-D2F5313EA570}" srcId="{02F460D1-055A-4AAC-9E1B-A98A9121EC5B}" destId="{36777941-C52B-4AE7-9791-70D3C75CD3AC}" srcOrd="1" destOrd="0" parTransId="{038F3871-DFB1-4EBB-ACD9-9796281DCED8}" sibTransId="{83ABC182-16BD-4AB2-905B-360476D1C42A}"/>
    <dgm:cxn modelId="{F4290770-508D-4505-888C-A1C78B5AD22D}" type="presOf" srcId="{36777941-C52B-4AE7-9791-70D3C75CD3AC}" destId="{4B8EA525-914D-4218-A950-56140D0D1D42}" srcOrd="0" destOrd="0" presId="urn:microsoft.com/office/officeart/2005/8/layout/hProcess11"/>
    <dgm:cxn modelId="{14FDF0DC-7711-4641-9184-080EC4B89F8A}" srcId="{02F460D1-055A-4AAC-9E1B-A98A9121EC5B}" destId="{2456AD09-4E3E-4E11-A8CD-27095F4CA0A4}" srcOrd="4" destOrd="0" parTransId="{3E156488-FB65-4AF4-8254-80189AD03648}" sibTransId="{9E9C14C1-514F-49E7-8355-D4C8444CF639}"/>
    <dgm:cxn modelId="{25FE9909-BC51-48CB-884B-43EFE23832CB}" srcId="{02F460D1-055A-4AAC-9E1B-A98A9121EC5B}" destId="{C284B66A-6449-488D-9CF4-EC35AE4FCAA9}" srcOrd="2" destOrd="0" parTransId="{D5EE5D87-E5C1-4823-AB79-349FDC73A67F}" sibTransId="{6A3855CC-D043-46D6-8A06-4BED73915EB7}"/>
    <dgm:cxn modelId="{6948F588-C4CB-4802-AF65-2EAB0358F7CE}" srcId="{02F460D1-055A-4AAC-9E1B-A98A9121EC5B}" destId="{6E486067-9618-4BED-8047-109EFFBD889E}" srcOrd="0" destOrd="0" parTransId="{664A9929-1E86-4EFA-B5F5-DC37CBDD26D3}" sibTransId="{07F60392-814C-48A1-8A27-64FED80314FA}"/>
    <dgm:cxn modelId="{354F43BD-C436-4A18-8D24-8D0F7755F58D}" type="presParOf" srcId="{F8A54704-280E-4D3F-9A27-7B7D48076FAB}" destId="{0367145E-E29F-42E6-ABFE-C176DACBEBE9}" srcOrd="0" destOrd="0" presId="urn:microsoft.com/office/officeart/2005/8/layout/hProcess11"/>
    <dgm:cxn modelId="{8B57DD2C-027D-45D3-A705-ACC347C74B0A}" type="presParOf" srcId="{F8A54704-280E-4D3F-9A27-7B7D48076FAB}" destId="{AFED9D20-9BB6-4353-BE4F-78F83CB0A329}" srcOrd="1" destOrd="0" presId="urn:microsoft.com/office/officeart/2005/8/layout/hProcess11"/>
    <dgm:cxn modelId="{727F3432-E88D-483F-BE0B-902594825990}" type="presParOf" srcId="{AFED9D20-9BB6-4353-BE4F-78F83CB0A329}" destId="{585428A9-7E46-4E7B-B6E4-4C806FFEDF26}" srcOrd="0" destOrd="0" presId="urn:microsoft.com/office/officeart/2005/8/layout/hProcess11"/>
    <dgm:cxn modelId="{3079CC52-A944-4AE4-811D-94EA0F0967A6}" type="presParOf" srcId="{585428A9-7E46-4E7B-B6E4-4C806FFEDF26}" destId="{955C3457-472F-44B3-9B36-FDBDE79D4B23}" srcOrd="0" destOrd="0" presId="urn:microsoft.com/office/officeart/2005/8/layout/hProcess11"/>
    <dgm:cxn modelId="{0B2E14B6-8832-46DB-9E64-C008CAD492AF}" type="presParOf" srcId="{585428A9-7E46-4E7B-B6E4-4C806FFEDF26}" destId="{6E5FAFDA-9004-4E04-A0D8-59A095F322EC}" srcOrd="1" destOrd="0" presId="urn:microsoft.com/office/officeart/2005/8/layout/hProcess11"/>
    <dgm:cxn modelId="{AD8C60D6-4208-405D-B8F8-EB1FCCE6EAF5}" type="presParOf" srcId="{585428A9-7E46-4E7B-B6E4-4C806FFEDF26}" destId="{82425FB7-FE67-4612-8538-03F877C0D690}" srcOrd="2" destOrd="0" presId="urn:microsoft.com/office/officeart/2005/8/layout/hProcess11"/>
    <dgm:cxn modelId="{B1D42144-5B6D-4157-8E82-64DAFE1BF964}" type="presParOf" srcId="{AFED9D20-9BB6-4353-BE4F-78F83CB0A329}" destId="{32C73A5B-B770-495A-A754-326C9556F394}" srcOrd="1" destOrd="0" presId="urn:microsoft.com/office/officeart/2005/8/layout/hProcess11"/>
    <dgm:cxn modelId="{EC737E74-C757-4832-9016-A941561D9BDC}" type="presParOf" srcId="{AFED9D20-9BB6-4353-BE4F-78F83CB0A329}" destId="{04F0515F-6A7D-4B9B-9B85-CD07FCFC3886}" srcOrd="2" destOrd="0" presId="urn:microsoft.com/office/officeart/2005/8/layout/hProcess11"/>
    <dgm:cxn modelId="{A2A529FC-5F30-4825-BF8E-FFC442D02469}" type="presParOf" srcId="{04F0515F-6A7D-4B9B-9B85-CD07FCFC3886}" destId="{4B8EA525-914D-4218-A950-56140D0D1D42}" srcOrd="0" destOrd="0" presId="urn:microsoft.com/office/officeart/2005/8/layout/hProcess11"/>
    <dgm:cxn modelId="{562A7842-BDB3-4AD4-A0A5-F5BE297CC95E}" type="presParOf" srcId="{04F0515F-6A7D-4B9B-9B85-CD07FCFC3886}" destId="{8E18817E-0D91-402D-9293-D34F32873EA7}" srcOrd="1" destOrd="0" presId="urn:microsoft.com/office/officeart/2005/8/layout/hProcess11"/>
    <dgm:cxn modelId="{F1209822-E5CC-4A0D-8F35-F4A6F5BAB8CF}" type="presParOf" srcId="{04F0515F-6A7D-4B9B-9B85-CD07FCFC3886}" destId="{D05E2BA8-D478-40F9-A02B-4A87389E575E}" srcOrd="2" destOrd="0" presId="urn:microsoft.com/office/officeart/2005/8/layout/hProcess11"/>
    <dgm:cxn modelId="{286DBFCC-5385-4B29-B72B-E363B6635686}" type="presParOf" srcId="{AFED9D20-9BB6-4353-BE4F-78F83CB0A329}" destId="{3377DDEF-3A77-47EB-A9BF-3D66BE762820}" srcOrd="3" destOrd="0" presId="urn:microsoft.com/office/officeart/2005/8/layout/hProcess11"/>
    <dgm:cxn modelId="{5B70C38C-FF9F-478F-84A0-8761DE8A447C}" type="presParOf" srcId="{AFED9D20-9BB6-4353-BE4F-78F83CB0A329}" destId="{BB0CA29C-0888-4EA1-BCF6-31D65EACDFA5}" srcOrd="4" destOrd="0" presId="urn:microsoft.com/office/officeart/2005/8/layout/hProcess11"/>
    <dgm:cxn modelId="{7B2D88E5-0E64-4F6B-B89F-11F1B9E1CFF0}" type="presParOf" srcId="{BB0CA29C-0888-4EA1-BCF6-31D65EACDFA5}" destId="{B2524A3B-CC2C-478E-83B2-217774C30E3B}" srcOrd="0" destOrd="0" presId="urn:microsoft.com/office/officeart/2005/8/layout/hProcess11"/>
    <dgm:cxn modelId="{EE668F8C-82BF-4612-B4DA-3ACD630AD105}" type="presParOf" srcId="{BB0CA29C-0888-4EA1-BCF6-31D65EACDFA5}" destId="{D03DAC24-B730-495F-8E8A-CE3FD0C2D640}" srcOrd="1" destOrd="0" presId="urn:microsoft.com/office/officeart/2005/8/layout/hProcess11"/>
    <dgm:cxn modelId="{2CAEA514-0092-4D1C-BDE8-3C2DF761CD03}" type="presParOf" srcId="{BB0CA29C-0888-4EA1-BCF6-31D65EACDFA5}" destId="{EE18019D-B350-4D8C-857D-E9D04126AF08}" srcOrd="2" destOrd="0" presId="urn:microsoft.com/office/officeart/2005/8/layout/hProcess11"/>
    <dgm:cxn modelId="{34AAD0EE-F80C-4E6D-B49E-F71CD38DFD3D}" type="presParOf" srcId="{AFED9D20-9BB6-4353-BE4F-78F83CB0A329}" destId="{1AAC07AB-C6C5-41F8-BD30-D1432F30E755}" srcOrd="5" destOrd="0" presId="urn:microsoft.com/office/officeart/2005/8/layout/hProcess11"/>
    <dgm:cxn modelId="{C07CEF0C-6FD2-450E-9D83-BBA67908C043}" type="presParOf" srcId="{AFED9D20-9BB6-4353-BE4F-78F83CB0A329}" destId="{22F01F45-E178-405B-A6C5-3BDAC97027BF}" srcOrd="6" destOrd="0" presId="urn:microsoft.com/office/officeart/2005/8/layout/hProcess11"/>
    <dgm:cxn modelId="{44263C51-F3F1-41CE-8114-90C9F990BC25}" type="presParOf" srcId="{22F01F45-E178-405B-A6C5-3BDAC97027BF}" destId="{AE0AC8E6-D500-49C4-AA4E-F21115D482E3}" srcOrd="0" destOrd="0" presId="urn:microsoft.com/office/officeart/2005/8/layout/hProcess11"/>
    <dgm:cxn modelId="{0891B218-C1B8-4447-8E68-6D5F18465396}" type="presParOf" srcId="{22F01F45-E178-405B-A6C5-3BDAC97027BF}" destId="{D51CFC0F-46FF-447D-9543-1FE7BDF5B68E}" srcOrd="1" destOrd="0" presId="urn:microsoft.com/office/officeart/2005/8/layout/hProcess11"/>
    <dgm:cxn modelId="{FC457310-147A-4B1C-9483-F84181524422}" type="presParOf" srcId="{22F01F45-E178-405B-A6C5-3BDAC97027BF}" destId="{1B61A8F3-BFE7-4E6E-B575-3986D540E818}" srcOrd="2" destOrd="0" presId="urn:microsoft.com/office/officeart/2005/8/layout/hProcess11"/>
    <dgm:cxn modelId="{7C62B314-AB36-473D-A839-63E4066B4B8D}" type="presParOf" srcId="{AFED9D20-9BB6-4353-BE4F-78F83CB0A329}" destId="{8E43D906-C3DE-4DCA-B1EA-4EA1408D3829}" srcOrd="7" destOrd="0" presId="urn:microsoft.com/office/officeart/2005/8/layout/hProcess11"/>
    <dgm:cxn modelId="{E24C928F-EFE8-4524-B53B-BD2F3F560CFC}" type="presParOf" srcId="{AFED9D20-9BB6-4353-BE4F-78F83CB0A329}" destId="{F1D781FE-795C-4194-92A7-DAFF6690A086}" srcOrd="8" destOrd="0" presId="urn:microsoft.com/office/officeart/2005/8/layout/hProcess11"/>
    <dgm:cxn modelId="{723D4F57-C077-4100-B856-3D46C99AB30E}" type="presParOf" srcId="{F1D781FE-795C-4194-92A7-DAFF6690A086}" destId="{8E994BA0-2ECD-41C7-8F6B-A92629278C8D}" srcOrd="0" destOrd="0" presId="urn:microsoft.com/office/officeart/2005/8/layout/hProcess11"/>
    <dgm:cxn modelId="{50ADAA23-6B59-44C5-A81E-02FDEEFFF660}" type="presParOf" srcId="{F1D781FE-795C-4194-92A7-DAFF6690A086}" destId="{F20B0F76-891C-4719-81B1-D8072D1E0C01}" srcOrd="1" destOrd="0" presId="urn:microsoft.com/office/officeart/2005/8/layout/hProcess11"/>
    <dgm:cxn modelId="{A9CF837A-73D9-4A26-B2E3-51C8AC6829E2}" type="presParOf" srcId="{F1D781FE-795C-4194-92A7-DAFF6690A086}" destId="{80BEBAF7-6381-4B5C-968D-15CB9913D43D}"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6285FF3-CA40-4E72-B5E7-5685A11C22E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CF2B219D-7EE6-48DB-A32E-18CF1B80D019}">
      <dgm:prSet phldrT="[Text]"/>
      <dgm:spPr>
        <a:solidFill>
          <a:srgbClr val="0AA745"/>
        </a:solidFill>
      </dgm:spPr>
      <dgm:t>
        <a:bodyPr/>
        <a:lstStyle/>
        <a:p>
          <a:r>
            <a:rPr lang="en-GB" dirty="0" smtClean="0"/>
            <a:t>ENTITLEMENT</a:t>
          </a:r>
          <a:endParaRPr lang="en-GB" dirty="0"/>
        </a:p>
      </dgm:t>
    </dgm:pt>
    <dgm:pt modelId="{B029C97D-D55D-4180-B199-FAB6882A3C81}" type="parTrans" cxnId="{FE95BD10-EE4B-4948-9B6A-A113428F7BAA}">
      <dgm:prSet/>
      <dgm:spPr/>
      <dgm:t>
        <a:bodyPr/>
        <a:lstStyle/>
        <a:p>
          <a:endParaRPr lang="en-GB"/>
        </a:p>
      </dgm:t>
    </dgm:pt>
    <dgm:pt modelId="{6EDA5E9B-724E-4592-802B-30F967A9AA13}" type="sibTrans" cxnId="{FE95BD10-EE4B-4948-9B6A-A113428F7BAA}">
      <dgm:prSet/>
      <dgm:spPr/>
      <dgm:t>
        <a:bodyPr/>
        <a:lstStyle/>
        <a:p>
          <a:endParaRPr lang="en-GB"/>
        </a:p>
      </dgm:t>
    </dgm:pt>
    <dgm:pt modelId="{41B7B8E1-163D-4C16-B20B-6C7CD643F3EE}">
      <dgm:prSet phldrT="[Text]" custT="1"/>
      <dgm:spPr/>
      <dgm:t>
        <a:bodyPr/>
        <a:lstStyle/>
        <a:p>
          <a:r>
            <a:rPr lang="en-GB" sz="1600" baseline="0" dirty="0" smtClean="0"/>
            <a:t>Know</a:t>
          </a:r>
          <a:r>
            <a:rPr lang="en-GB" sz="1600" dirty="0" smtClean="0"/>
            <a:t> of the existence of a valid Will  AND</a:t>
          </a:r>
          <a:endParaRPr lang="en-GB" sz="1600" dirty="0"/>
        </a:p>
      </dgm:t>
    </dgm:pt>
    <dgm:pt modelId="{C9F6632E-3A54-4CE1-BF1D-91A5C5BC0F18}" type="parTrans" cxnId="{5E4F37CD-96DA-41F4-86DE-09DC5A55EFD4}">
      <dgm:prSet/>
      <dgm:spPr/>
      <dgm:t>
        <a:bodyPr/>
        <a:lstStyle/>
        <a:p>
          <a:endParaRPr lang="en-GB"/>
        </a:p>
      </dgm:t>
    </dgm:pt>
    <dgm:pt modelId="{A46C0BCC-6A69-4205-AE55-693FEA018D95}" type="sibTrans" cxnId="{5E4F37CD-96DA-41F4-86DE-09DC5A55EFD4}">
      <dgm:prSet/>
      <dgm:spPr/>
      <dgm:t>
        <a:bodyPr/>
        <a:lstStyle/>
        <a:p>
          <a:endParaRPr lang="en-GB"/>
        </a:p>
      </dgm:t>
    </dgm:pt>
    <dgm:pt modelId="{7EA9F366-7FD5-4949-9ED4-DB2D04407B59}">
      <dgm:prSet phldrT="[Text]"/>
      <dgm:spPr>
        <a:solidFill>
          <a:srgbClr val="00AB4E"/>
        </a:solidFill>
      </dgm:spPr>
      <dgm:t>
        <a:bodyPr/>
        <a:lstStyle/>
        <a:p>
          <a:r>
            <a:rPr lang="en-GB" dirty="0" smtClean="0"/>
            <a:t>TO RECOGNISE INCOME</a:t>
          </a:r>
          <a:endParaRPr lang="en-GB" dirty="0"/>
        </a:p>
      </dgm:t>
    </dgm:pt>
    <dgm:pt modelId="{96CB1F8D-33BC-492B-A386-C6E97B3BB68F}" type="parTrans" cxnId="{CF8B1A41-3439-43D4-9B62-B313D3FC1E95}">
      <dgm:prSet/>
      <dgm:spPr/>
      <dgm:t>
        <a:bodyPr/>
        <a:lstStyle/>
        <a:p>
          <a:endParaRPr lang="en-GB"/>
        </a:p>
      </dgm:t>
    </dgm:pt>
    <dgm:pt modelId="{0DC2200E-B444-41BF-A6A6-DAC28D67D67C}" type="sibTrans" cxnId="{CF8B1A41-3439-43D4-9B62-B313D3FC1E95}">
      <dgm:prSet/>
      <dgm:spPr/>
      <dgm:t>
        <a:bodyPr/>
        <a:lstStyle/>
        <a:p>
          <a:endParaRPr lang="en-GB"/>
        </a:p>
      </dgm:t>
    </dgm:pt>
    <dgm:pt modelId="{4B3D2D75-056D-4C61-AFF8-EBEF6A986664}">
      <dgm:prSet phldrT="[Text]" custT="1"/>
      <dgm:spPr/>
      <dgm:t>
        <a:bodyPr/>
        <a:lstStyle/>
        <a:p>
          <a:r>
            <a:rPr lang="en-GB" sz="1600" baseline="0" dirty="0" smtClean="0"/>
            <a:t>MUST show ENTITLEMENT PLUS</a:t>
          </a:r>
          <a:endParaRPr lang="en-GB" sz="1600" baseline="0" dirty="0"/>
        </a:p>
      </dgm:t>
    </dgm:pt>
    <dgm:pt modelId="{02519747-CE69-4A65-B9F9-EB9A42294462}" type="parTrans" cxnId="{693A6EAF-FA8A-4D5D-99E7-6BB95CC6870C}">
      <dgm:prSet/>
      <dgm:spPr/>
      <dgm:t>
        <a:bodyPr/>
        <a:lstStyle/>
        <a:p>
          <a:endParaRPr lang="en-GB"/>
        </a:p>
      </dgm:t>
    </dgm:pt>
    <dgm:pt modelId="{4A855511-C4D0-44F6-A981-38A70880F3DF}" type="sibTrans" cxnId="{693A6EAF-FA8A-4D5D-99E7-6BB95CC6870C}">
      <dgm:prSet/>
      <dgm:spPr/>
      <dgm:t>
        <a:bodyPr/>
        <a:lstStyle/>
        <a:p>
          <a:endParaRPr lang="en-GB"/>
        </a:p>
      </dgm:t>
    </dgm:pt>
    <dgm:pt modelId="{99D7BD07-2932-4FF3-90D8-8FE57471BB4F}">
      <dgm:prSet phldrT="[Text]"/>
      <dgm:spPr>
        <a:solidFill>
          <a:srgbClr val="0AA745"/>
        </a:solidFill>
      </dgm:spPr>
      <dgm:t>
        <a:bodyPr/>
        <a:lstStyle/>
        <a:p>
          <a:r>
            <a:rPr lang="en-GB" dirty="0" smtClean="0"/>
            <a:t>RECEIPT PROBABLE  when</a:t>
          </a:r>
          <a:endParaRPr lang="en-GB" dirty="0"/>
        </a:p>
      </dgm:t>
    </dgm:pt>
    <dgm:pt modelId="{183FEB04-999F-4507-A6F1-367D500F2EF0}" type="parTrans" cxnId="{165F46F0-F84C-430E-892F-995878F0CFF8}">
      <dgm:prSet/>
      <dgm:spPr/>
      <dgm:t>
        <a:bodyPr/>
        <a:lstStyle/>
        <a:p>
          <a:endParaRPr lang="en-GB"/>
        </a:p>
      </dgm:t>
    </dgm:pt>
    <dgm:pt modelId="{BCB8709F-27CF-42A5-9B9C-A52A0F84F1FC}" type="sibTrans" cxnId="{165F46F0-F84C-430E-892F-995878F0CFF8}">
      <dgm:prSet/>
      <dgm:spPr/>
      <dgm:t>
        <a:bodyPr/>
        <a:lstStyle/>
        <a:p>
          <a:endParaRPr lang="en-GB"/>
        </a:p>
      </dgm:t>
    </dgm:pt>
    <dgm:pt modelId="{FE3D21A8-9260-4EA2-8923-452D2D5DAA4A}">
      <dgm:prSet phldrT="[Text]" custT="1"/>
      <dgm:spPr/>
      <dgm:t>
        <a:bodyPr/>
        <a:lstStyle/>
        <a:p>
          <a:r>
            <a:rPr lang="en-GB" sz="1600" baseline="0" dirty="0" smtClean="0"/>
            <a:t>There has been Grant of Probate  AND</a:t>
          </a:r>
          <a:endParaRPr lang="en-GB" sz="1600" baseline="0" dirty="0"/>
        </a:p>
      </dgm:t>
    </dgm:pt>
    <dgm:pt modelId="{80DC41CD-402A-4C33-90AC-BD3D54ABF072}" type="parTrans" cxnId="{6FFB0A52-20CB-462C-A35C-871E016823B6}">
      <dgm:prSet/>
      <dgm:spPr/>
      <dgm:t>
        <a:bodyPr/>
        <a:lstStyle/>
        <a:p>
          <a:endParaRPr lang="en-GB"/>
        </a:p>
      </dgm:t>
    </dgm:pt>
    <dgm:pt modelId="{FD915305-7DCB-4D7F-9975-CA5A411FBE48}" type="sibTrans" cxnId="{6FFB0A52-20CB-462C-A35C-871E016823B6}">
      <dgm:prSet/>
      <dgm:spPr/>
      <dgm:t>
        <a:bodyPr/>
        <a:lstStyle/>
        <a:p>
          <a:endParaRPr lang="en-GB"/>
        </a:p>
      </dgm:t>
    </dgm:pt>
    <dgm:pt modelId="{C39E81E1-F34D-4F9D-9D89-C8B86CD87B66}">
      <dgm:prSet custT="1"/>
      <dgm:spPr/>
      <dgm:t>
        <a:bodyPr/>
        <a:lstStyle/>
        <a:p>
          <a:r>
            <a:rPr lang="en-GB" sz="1600" dirty="0" smtClean="0"/>
            <a:t>Know about the death of the benefactor</a:t>
          </a:r>
          <a:endParaRPr lang="en-GB" sz="1600" dirty="0"/>
        </a:p>
      </dgm:t>
    </dgm:pt>
    <dgm:pt modelId="{E3E08A66-3411-49D5-A170-C959FABBFC9C}" type="parTrans" cxnId="{EAC506D8-EE52-4EFB-9580-333ADA364CDE}">
      <dgm:prSet/>
      <dgm:spPr/>
      <dgm:t>
        <a:bodyPr/>
        <a:lstStyle/>
        <a:p>
          <a:endParaRPr lang="en-GB"/>
        </a:p>
      </dgm:t>
    </dgm:pt>
    <dgm:pt modelId="{3C636B21-F1E9-4686-A4A3-46B4E10C1F80}" type="sibTrans" cxnId="{EAC506D8-EE52-4EFB-9580-333ADA364CDE}">
      <dgm:prSet/>
      <dgm:spPr/>
      <dgm:t>
        <a:bodyPr/>
        <a:lstStyle/>
        <a:p>
          <a:endParaRPr lang="en-GB"/>
        </a:p>
      </dgm:t>
    </dgm:pt>
    <dgm:pt modelId="{23971433-5696-41BF-ADA1-94497C0EC4E8}">
      <dgm:prSet custT="1"/>
      <dgm:spPr/>
      <dgm:t>
        <a:bodyPr/>
        <a:lstStyle/>
        <a:p>
          <a:r>
            <a:rPr lang="en-GB" sz="1600" baseline="0" dirty="0" smtClean="0"/>
            <a:t>“PROBABILITY of receipt” PLUS</a:t>
          </a:r>
          <a:endParaRPr lang="en-GB" sz="1600" baseline="0" dirty="0"/>
        </a:p>
      </dgm:t>
    </dgm:pt>
    <dgm:pt modelId="{C193CA8C-4980-4640-8E49-2410F2C5D60F}" type="parTrans" cxnId="{44679AB9-1F6C-4EFC-8785-70B0377AC937}">
      <dgm:prSet/>
      <dgm:spPr/>
      <dgm:t>
        <a:bodyPr/>
        <a:lstStyle/>
        <a:p>
          <a:endParaRPr lang="en-GB"/>
        </a:p>
      </dgm:t>
    </dgm:pt>
    <dgm:pt modelId="{515DBF10-37DF-4F94-A29C-DA51B36D08DB}" type="sibTrans" cxnId="{44679AB9-1F6C-4EFC-8785-70B0377AC937}">
      <dgm:prSet/>
      <dgm:spPr/>
      <dgm:t>
        <a:bodyPr/>
        <a:lstStyle/>
        <a:p>
          <a:endParaRPr lang="en-GB"/>
        </a:p>
      </dgm:t>
    </dgm:pt>
    <dgm:pt modelId="{E2630E70-CDC4-4FD5-93A6-4FB003B395D6}">
      <dgm:prSet custT="1"/>
      <dgm:spPr/>
      <dgm:t>
        <a:bodyPr/>
        <a:lstStyle/>
        <a:p>
          <a:r>
            <a:rPr lang="en-GB" sz="1600" baseline="0" dirty="0" smtClean="0"/>
            <a:t>Ability to ESTIMATE with sufficient ACCURACY the amount receivable</a:t>
          </a:r>
          <a:endParaRPr lang="en-GB" sz="1600" baseline="0" dirty="0"/>
        </a:p>
      </dgm:t>
    </dgm:pt>
    <dgm:pt modelId="{022BFFA6-D49E-4EC9-86FA-FC292081AA0C}" type="parTrans" cxnId="{3DBB1737-4922-475E-8EED-05FC7FCC2118}">
      <dgm:prSet/>
      <dgm:spPr/>
      <dgm:t>
        <a:bodyPr/>
        <a:lstStyle/>
        <a:p>
          <a:endParaRPr lang="en-GB"/>
        </a:p>
      </dgm:t>
    </dgm:pt>
    <dgm:pt modelId="{7A8019ED-8CD4-4D55-A79B-1D19F11CB1B0}" type="sibTrans" cxnId="{3DBB1737-4922-475E-8EED-05FC7FCC2118}">
      <dgm:prSet/>
      <dgm:spPr/>
      <dgm:t>
        <a:bodyPr/>
        <a:lstStyle/>
        <a:p>
          <a:endParaRPr lang="en-GB"/>
        </a:p>
      </dgm:t>
    </dgm:pt>
    <dgm:pt modelId="{27211B9C-394A-45F2-8D22-C08A49BAAFC8}">
      <dgm:prSet custT="1"/>
      <dgm:spPr/>
      <dgm:t>
        <a:bodyPr/>
        <a:lstStyle/>
        <a:p>
          <a:r>
            <a:rPr lang="en-GB" sz="1600" baseline="0" dirty="0" smtClean="0"/>
            <a:t>Executors have established that there are sufficient assets in the Estate AND</a:t>
          </a:r>
          <a:endParaRPr lang="en-GB" sz="1600" baseline="0" dirty="0"/>
        </a:p>
      </dgm:t>
    </dgm:pt>
    <dgm:pt modelId="{A620A1BC-8C47-4D7D-8B1A-2F2A8FAD427D}" type="parTrans" cxnId="{5AB828E3-8C0E-4468-BF40-390401A1B4DD}">
      <dgm:prSet/>
      <dgm:spPr/>
      <dgm:t>
        <a:bodyPr/>
        <a:lstStyle/>
        <a:p>
          <a:endParaRPr lang="en-GB"/>
        </a:p>
      </dgm:t>
    </dgm:pt>
    <dgm:pt modelId="{DC842DFA-971B-4326-8B79-FEAAA0E16DA6}" type="sibTrans" cxnId="{5AB828E3-8C0E-4468-BF40-390401A1B4DD}">
      <dgm:prSet/>
      <dgm:spPr/>
      <dgm:t>
        <a:bodyPr/>
        <a:lstStyle/>
        <a:p>
          <a:endParaRPr lang="en-GB"/>
        </a:p>
      </dgm:t>
    </dgm:pt>
    <dgm:pt modelId="{CC92A661-A0A1-4D73-9D54-3B83F8724CE3}">
      <dgm:prSet custT="1"/>
      <dgm:spPr/>
      <dgm:t>
        <a:bodyPr/>
        <a:lstStyle/>
        <a:p>
          <a:r>
            <a:rPr lang="en-GB" sz="1600" baseline="0" dirty="0" smtClean="0"/>
            <a:t>Any conditions attached are within the control of the charity or have been met</a:t>
          </a:r>
          <a:endParaRPr lang="en-GB" sz="1600" baseline="0" dirty="0"/>
        </a:p>
      </dgm:t>
    </dgm:pt>
    <dgm:pt modelId="{5AD29077-03B6-4C5E-9256-72E420AF557C}" type="parTrans" cxnId="{BE242F04-4F0E-4AB5-B682-0E23AE551EB9}">
      <dgm:prSet/>
      <dgm:spPr/>
      <dgm:t>
        <a:bodyPr/>
        <a:lstStyle/>
        <a:p>
          <a:endParaRPr lang="en-GB"/>
        </a:p>
      </dgm:t>
    </dgm:pt>
    <dgm:pt modelId="{C0117CC6-135F-4901-8434-5E9CDD4F3209}" type="sibTrans" cxnId="{BE242F04-4F0E-4AB5-B682-0E23AE551EB9}">
      <dgm:prSet/>
      <dgm:spPr/>
      <dgm:t>
        <a:bodyPr/>
        <a:lstStyle/>
        <a:p>
          <a:endParaRPr lang="en-GB"/>
        </a:p>
      </dgm:t>
    </dgm:pt>
    <dgm:pt modelId="{7CFD49F3-87AA-4A43-A2CE-B968774FEA8B}" type="pres">
      <dgm:prSet presAssocID="{76285FF3-CA40-4E72-B5E7-5685A11C22EE}" presName="Name0" presStyleCnt="0">
        <dgm:presLayoutVars>
          <dgm:dir/>
          <dgm:animLvl val="lvl"/>
          <dgm:resizeHandles val="exact"/>
        </dgm:presLayoutVars>
      </dgm:prSet>
      <dgm:spPr/>
      <dgm:t>
        <a:bodyPr/>
        <a:lstStyle/>
        <a:p>
          <a:endParaRPr lang="en-GB"/>
        </a:p>
      </dgm:t>
    </dgm:pt>
    <dgm:pt modelId="{CFD5396E-B58F-4C8A-84F8-1A25EF143E99}" type="pres">
      <dgm:prSet presAssocID="{CF2B219D-7EE6-48DB-A32E-18CF1B80D019}" presName="linNode" presStyleCnt="0"/>
      <dgm:spPr/>
    </dgm:pt>
    <dgm:pt modelId="{149866DD-7FD9-47B7-823B-661D59CFEA94}" type="pres">
      <dgm:prSet presAssocID="{CF2B219D-7EE6-48DB-A32E-18CF1B80D019}" presName="parentText" presStyleLbl="node1" presStyleIdx="0" presStyleCnt="3">
        <dgm:presLayoutVars>
          <dgm:chMax val="1"/>
          <dgm:bulletEnabled val="1"/>
        </dgm:presLayoutVars>
      </dgm:prSet>
      <dgm:spPr/>
      <dgm:t>
        <a:bodyPr/>
        <a:lstStyle/>
        <a:p>
          <a:endParaRPr lang="en-GB"/>
        </a:p>
      </dgm:t>
    </dgm:pt>
    <dgm:pt modelId="{BAE9E54F-15BA-489B-BF8C-14A52AAC6C82}" type="pres">
      <dgm:prSet presAssocID="{CF2B219D-7EE6-48DB-A32E-18CF1B80D019}" presName="descendantText" presStyleLbl="alignAccFollowNode1" presStyleIdx="0" presStyleCnt="3">
        <dgm:presLayoutVars>
          <dgm:bulletEnabled val="1"/>
        </dgm:presLayoutVars>
      </dgm:prSet>
      <dgm:spPr/>
      <dgm:t>
        <a:bodyPr/>
        <a:lstStyle/>
        <a:p>
          <a:endParaRPr lang="en-GB"/>
        </a:p>
      </dgm:t>
    </dgm:pt>
    <dgm:pt modelId="{28D4BE3E-DE66-40E3-8E5F-E071DA5DC0AC}" type="pres">
      <dgm:prSet presAssocID="{6EDA5E9B-724E-4592-802B-30F967A9AA13}" presName="sp" presStyleCnt="0"/>
      <dgm:spPr/>
    </dgm:pt>
    <dgm:pt modelId="{E18BCBC5-F4D1-4F4B-AE27-FD36C79A265C}" type="pres">
      <dgm:prSet presAssocID="{7EA9F366-7FD5-4949-9ED4-DB2D04407B59}" presName="linNode" presStyleCnt="0"/>
      <dgm:spPr/>
    </dgm:pt>
    <dgm:pt modelId="{C92CCD49-959A-4B53-8738-3194BA39461B}" type="pres">
      <dgm:prSet presAssocID="{7EA9F366-7FD5-4949-9ED4-DB2D04407B59}" presName="parentText" presStyleLbl="node1" presStyleIdx="1" presStyleCnt="3">
        <dgm:presLayoutVars>
          <dgm:chMax val="1"/>
          <dgm:bulletEnabled val="1"/>
        </dgm:presLayoutVars>
      </dgm:prSet>
      <dgm:spPr/>
      <dgm:t>
        <a:bodyPr/>
        <a:lstStyle/>
        <a:p>
          <a:endParaRPr lang="en-GB"/>
        </a:p>
      </dgm:t>
    </dgm:pt>
    <dgm:pt modelId="{7B895DE9-9349-484E-BA25-56D98CF73293}" type="pres">
      <dgm:prSet presAssocID="{7EA9F366-7FD5-4949-9ED4-DB2D04407B59}" presName="descendantText" presStyleLbl="alignAccFollowNode1" presStyleIdx="1" presStyleCnt="3">
        <dgm:presLayoutVars>
          <dgm:bulletEnabled val="1"/>
        </dgm:presLayoutVars>
      </dgm:prSet>
      <dgm:spPr/>
      <dgm:t>
        <a:bodyPr/>
        <a:lstStyle/>
        <a:p>
          <a:endParaRPr lang="en-GB"/>
        </a:p>
      </dgm:t>
    </dgm:pt>
    <dgm:pt modelId="{96C1CE95-7240-4C19-928E-7D1B1D0AFB4B}" type="pres">
      <dgm:prSet presAssocID="{0DC2200E-B444-41BF-A6A6-DAC28D67D67C}" presName="sp" presStyleCnt="0"/>
      <dgm:spPr/>
    </dgm:pt>
    <dgm:pt modelId="{60CF289E-6CCA-441C-B4A6-0F026C237786}" type="pres">
      <dgm:prSet presAssocID="{99D7BD07-2932-4FF3-90D8-8FE57471BB4F}" presName="linNode" presStyleCnt="0"/>
      <dgm:spPr/>
    </dgm:pt>
    <dgm:pt modelId="{16B72FF2-E9F9-4513-AC3C-41F7CB093A0C}" type="pres">
      <dgm:prSet presAssocID="{99D7BD07-2932-4FF3-90D8-8FE57471BB4F}" presName="parentText" presStyleLbl="node1" presStyleIdx="2" presStyleCnt="3">
        <dgm:presLayoutVars>
          <dgm:chMax val="1"/>
          <dgm:bulletEnabled val="1"/>
        </dgm:presLayoutVars>
      </dgm:prSet>
      <dgm:spPr/>
      <dgm:t>
        <a:bodyPr/>
        <a:lstStyle/>
        <a:p>
          <a:endParaRPr lang="en-GB"/>
        </a:p>
      </dgm:t>
    </dgm:pt>
    <dgm:pt modelId="{66CD0C34-F4E1-4FD1-8B44-FA8D9388E898}" type="pres">
      <dgm:prSet presAssocID="{99D7BD07-2932-4FF3-90D8-8FE57471BB4F}" presName="descendantText" presStyleLbl="alignAccFollowNode1" presStyleIdx="2" presStyleCnt="3" custScaleY="110066">
        <dgm:presLayoutVars>
          <dgm:bulletEnabled val="1"/>
        </dgm:presLayoutVars>
      </dgm:prSet>
      <dgm:spPr/>
      <dgm:t>
        <a:bodyPr/>
        <a:lstStyle/>
        <a:p>
          <a:endParaRPr lang="en-GB"/>
        </a:p>
      </dgm:t>
    </dgm:pt>
  </dgm:ptLst>
  <dgm:cxnLst>
    <dgm:cxn modelId="{4CD6A7AF-FBA3-4267-B115-2B7A42D6E08B}" type="presOf" srcId="{41B7B8E1-163D-4C16-B20B-6C7CD643F3EE}" destId="{BAE9E54F-15BA-489B-BF8C-14A52AAC6C82}" srcOrd="0" destOrd="0" presId="urn:microsoft.com/office/officeart/2005/8/layout/vList5"/>
    <dgm:cxn modelId="{44679AB9-1F6C-4EFC-8785-70B0377AC937}" srcId="{7EA9F366-7FD5-4949-9ED4-DB2D04407B59}" destId="{23971433-5696-41BF-ADA1-94497C0EC4E8}" srcOrd="1" destOrd="0" parTransId="{C193CA8C-4980-4640-8E49-2410F2C5D60F}" sibTransId="{515DBF10-37DF-4F94-A29C-DA51B36D08DB}"/>
    <dgm:cxn modelId="{5E4F37CD-96DA-41F4-86DE-09DC5A55EFD4}" srcId="{CF2B219D-7EE6-48DB-A32E-18CF1B80D019}" destId="{41B7B8E1-163D-4C16-B20B-6C7CD643F3EE}" srcOrd="0" destOrd="0" parTransId="{C9F6632E-3A54-4CE1-BF1D-91A5C5BC0F18}" sibTransId="{A46C0BCC-6A69-4205-AE55-693FEA018D95}"/>
    <dgm:cxn modelId="{165F46F0-F84C-430E-892F-995878F0CFF8}" srcId="{76285FF3-CA40-4E72-B5E7-5685A11C22EE}" destId="{99D7BD07-2932-4FF3-90D8-8FE57471BB4F}" srcOrd="2" destOrd="0" parTransId="{183FEB04-999F-4507-A6F1-367D500F2EF0}" sibTransId="{BCB8709F-27CF-42A5-9B9C-A52A0F84F1FC}"/>
    <dgm:cxn modelId="{6FFB0A52-20CB-462C-A35C-871E016823B6}" srcId="{99D7BD07-2932-4FF3-90D8-8FE57471BB4F}" destId="{FE3D21A8-9260-4EA2-8923-452D2D5DAA4A}" srcOrd="0" destOrd="0" parTransId="{80DC41CD-402A-4C33-90AC-BD3D54ABF072}" sibTransId="{FD915305-7DCB-4D7F-9975-CA5A411FBE48}"/>
    <dgm:cxn modelId="{FE95BD10-EE4B-4948-9B6A-A113428F7BAA}" srcId="{76285FF3-CA40-4E72-B5E7-5685A11C22EE}" destId="{CF2B219D-7EE6-48DB-A32E-18CF1B80D019}" srcOrd="0" destOrd="0" parTransId="{B029C97D-D55D-4180-B199-FAB6882A3C81}" sibTransId="{6EDA5E9B-724E-4592-802B-30F967A9AA13}"/>
    <dgm:cxn modelId="{DD0DE77D-BDD1-4BFC-96F3-0B8831188F57}" type="presOf" srcId="{27211B9C-394A-45F2-8D22-C08A49BAAFC8}" destId="{66CD0C34-F4E1-4FD1-8B44-FA8D9388E898}" srcOrd="0" destOrd="1" presId="urn:microsoft.com/office/officeart/2005/8/layout/vList5"/>
    <dgm:cxn modelId="{3DBB1737-4922-475E-8EED-05FC7FCC2118}" srcId="{7EA9F366-7FD5-4949-9ED4-DB2D04407B59}" destId="{E2630E70-CDC4-4FD5-93A6-4FB003B395D6}" srcOrd="2" destOrd="0" parTransId="{022BFFA6-D49E-4EC9-86FA-FC292081AA0C}" sibTransId="{7A8019ED-8CD4-4D55-A79B-1D19F11CB1B0}"/>
    <dgm:cxn modelId="{C1CA59C6-6107-4EA6-B984-FE31936A28B8}" type="presOf" srcId="{E2630E70-CDC4-4FD5-93A6-4FB003B395D6}" destId="{7B895DE9-9349-484E-BA25-56D98CF73293}" srcOrd="0" destOrd="2" presId="urn:microsoft.com/office/officeart/2005/8/layout/vList5"/>
    <dgm:cxn modelId="{BB797611-23E2-44AC-8F58-CEF7B218F97C}" type="presOf" srcId="{4B3D2D75-056D-4C61-AFF8-EBEF6A986664}" destId="{7B895DE9-9349-484E-BA25-56D98CF73293}" srcOrd="0" destOrd="0" presId="urn:microsoft.com/office/officeart/2005/8/layout/vList5"/>
    <dgm:cxn modelId="{8DD7C19A-48D2-4A1C-8582-37046FAD7004}" type="presOf" srcId="{23971433-5696-41BF-ADA1-94497C0EC4E8}" destId="{7B895DE9-9349-484E-BA25-56D98CF73293}" srcOrd="0" destOrd="1" presId="urn:microsoft.com/office/officeart/2005/8/layout/vList5"/>
    <dgm:cxn modelId="{0D1D78A0-F5D7-4A91-A7D0-461BB8C7F6D3}" type="presOf" srcId="{CF2B219D-7EE6-48DB-A32E-18CF1B80D019}" destId="{149866DD-7FD9-47B7-823B-661D59CFEA94}" srcOrd="0" destOrd="0" presId="urn:microsoft.com/office/officeart/2005/8/layout/vList5"/>
    <dgm:cxn modelId="{592A4C71-2BAA-4664-AD5B-15B3F33E7230}" type="presOf" srcId="{FE3D21A8-9260-4EA2-8923-452D2D5DAA4A}" destId="{66CD0C34-F4E1-4FD1-8B44-FA8D9388E898}" srcOrd="0" destOrd="0" presId="urn:microsoft.com/office/officeart/2005/8/layout/vList5"/>
    <dgm:cxn modelId="{0EC8B9AF-E072-4156-9D0A-1562555E6DA6}" type="presOf" srcId="{99D7BD07-2932-4FF3-90D8-8FE57471BB4F}" destId="{16B72FF2-E9F9-4513-AC3C-41F7CB093A0C}" srcOrd="0" destOrd="0" presId="urn:microsoft.com/office/officeart/2005/8/layout/vList5"/>
    <dgm:cxn modelId="{6E689EC7-C89B-4D98-B1A9-2D65023685C9}" type="presOf" srcId="{7EA9F366-7FD5-4949-9ED4-DB2D04407B59}" destId="{C92CCD49-959A-4B53-8738-3194BA39461B}" srcOrd="0" destOrd="0" presId="urn:microsoft.com/office/officeart/2005/8/layout/vList5"/>
    <dgm:cxn modelId="{EAC506D8-EE52-4EFB-9580-333ADA364CDE}" srcId="{CF2B219D-7EE6-48DB-A32E-18CF1B80D019}" destId="{C39E81E1-F34D-4F9D-9D89-C8B86CD87B66}" srcOrd="1" destOrd="0" parTransId="{E3E08A66-3411-49D5-A170-C959FABBFC9C}" sibTransId="{3C636B21-F1E9-4686-A4A3-46B4E10C1F80}"/>
    <dgm:cxn modelId="{A423D098-319B-4751-8647-08BE37732405}" type="presOf" srcId="{CC92A661-A0A1-4D73-9D54-3B83F8724CE3}" destId="{66CD0C34-F4E1-4FD1-8B44-FA8D9388E898}" srcOrd="0" destOrd="2" presId="urn:microsoft.com/office/officeart/2005/8/layout/vList5"/>
    <dgm:cxn modelId="{F2A1D9D0-F1F8-4974-9419-8C07147B48FB}" type="presOf" srcId="{76285FF3-CA40-4E72-B5E7-5685A11C22EE}" destId="{7CFD49F3-87AA-4A43-A2CE-B968774FEA8B}" srcOrd="0" destOrd="0" presId="urn:microsoft.com/office/officeart/2005/8/layout/vList5"/>
    <dgm:cxn modelId="{CF8B1A41-3439-43D4-9B62-B313D3FC1E95}" srcId="{76285FF3-CA40-4E72-B5E7-5685A11C22EE}" destId="{7EA9F366-7FD5-4949-9ED4-DB2D04407B59}" srcOrd="1" destOrd="0" parTransId="{96CB1F8D-33BC-492B-A386-C6E97B3BB68F}" sibTransId="{0DC2200E-B444-41BF-A6A6-DAC28D67D67C}"/>
    <dgm:cxn modelId="{0A2423FC-3D00-487A-912C-44BFA3229013}" type="presOf" srcId="{C39E81E1-F34D-4F9D-9D89-C8B86CD87B66}" destId="{BAE9E54F-15BA-489B-BF8C-14A52AAC6C82}" srcOrd="0" destOrd="1" presId="urn:microsoft.com/office/officeart/2005/8/layout/vList5"/>
    <dgm:cxn modelId="{5AB828E3-8C0E-4468-BF40-390401A1B4DD}" srcId="{99D7BD07-2932-4FF3-90D8-8FE57471BB4F}" destId="{27211B9C-394A-45F2-8D22-C08A49BAAFC8}" srcOrd="1" destOrd="0" parTransId="{A620A1BC-8C47-4D7D-8B1A-2F2A8FAD427D}" sibTransId="{DC842DFA-971B-4326-8B79-FEAAA0E16DA6}"/>
    <dgm:cxn modelId="{693A6EAF-FA8A-4D5D-99E7-6BB95CC6870C}" srcId="{7EA9F366-7FD5-4949-9ED4-DB2D04407B59}" destId="{4B3D2D75-056D-4C61-AFF8-EBEF6A986664}" srcOrd="0" destOrd="0" parTransId="{02519747-CE69-4A65-B9F9-EB9A42294462}" sibTransId="{4A855511-C4D0-44F6-A981-38A70880F3DF}"/>
    <dgm:cxn modelId="{BE242F04-4F0E-4AB5-B682-0E23AE551EB9}" srcId="{99D7BD07-2932-4FF3-90D8-8FE57471BB4F}" destId="{CC92A661-A0A1-4D73-9D54-3B83F8724CE3}" srcOrd="2" destOrd="0" parTransId="{5AD29077-03B6-4C5E-9256-72E420AF557C}" sibTransId="{C0117CC6-135F-4901-8434-5E9CDD4F3209}"/>
    <dgm:cxn modelId="{65E43C82-3D0B-4FBB-ADA2-0F0306911762}" type="presParOf" srcId="{7CFD49F3-87AA-4A43-A2CE-B968774FEA8B}" destId="{CFD5396E-B58F-4C8A-84F8-1A25EF143E99}" srcOrd="0" destOrd="0" presId="urn:microsoft.com/office/officeart/2005/8/layout/vList5"/>
    <dgm:cxn modelId="{B0B28CAA-6EAF-4C70-BF4F-C9BF368B2F12}" type="presParOf" srcId="{CFD5396E-B58F-4C8A-84F8-1A25EF143E99}" destId="{149866DD-7FD9-47B7-823B-661D59CFEA94}" srcOrd="0" destOrd="0" presId="urn:microsoft.com/office/officeart/2005/8/layout/vList5"/>
    <dgm:cxn modelId="{7BC14DBD-4764-43C5-96EE-669361C43B74}" type="presParOf" srcId="{CFD5396E-B58F-4C8A-84F8-1A25EF143E99}" destId="{BAE9E54F-15BA-489B-BF8C-14A52AAC6C82}" srcOrd="1" destOrd="0" presId="urn:microsoft.com/office/officeart/2005/8/layout/vList5"/>
    <dgm:cxn modelId="{86EBFC4F-B282-4E02-9D48-98D6E819C177}" type="presParOf" srcId="{7CFD49F3-87AA-4A43-A2CE-B968774FEA8B}" destId="{28D4BE3E-DE66-40E3-8E5F-E071DA5DC0AC}" srcOrd="1" destOrd="0" presId="urn:microsoft.com/office/officeart/2005/8/layout/vList5"/>
    <dgm:cxn modelId="{0A0CF47D-BC29-4728-9A39-21788C37EE89}" type="presParOf" srcId="{7CFD49F3-87AA-4A43-A2CE-B968774FEA8B}" destId="{E18BCBC5-F4D1-4F4B-AE27-FD36C79A265C}" srcOrd="2" destOrd="0" presId="urn:microsoft.com/office/officeart/2005/8/layout/vList5"/>
    <dgm:cxn modelId="{0C2C48DA-11B6-4554-A0C5-B4D255269F5F}" type="presParOf" srcId="{E18BCBC5-F4D1-4F4B-AE27-FD36C79A265C}" destId="{C92CCD49-959A-4B53-8738-3194BA39461B}" srcOrd="0" destOrd="0" presId="urn:microsoft.com/office/officeart/2005/8/layout/vList5"/>
    <dgm:cxn modelId="{53843336-4B25-407D-A951-0C10D283728F}" type="presParOf" srcId="{E18BCBC5-F4D1-4F4B-AE27-FD36C79A265C}" destId="{7B895DE9-9349-484E-BA25-56D98CF73293}" srcOrd="1" destOrd="0" presId="urn:microsoft.com/office/officeart/2005/8/layout/vList5"/>
    <dgm:cxn modelId="{E8B763F5-94A9-44CA-8085-9BC0F101FB1E}" type="presParOf" srcId="{7CFD49F3-87AA-4A43-A2CE-B968774FEA8B}" destId="{96C1CE95-7240-4C19-928E-7D1B1D0AFB4B}" srcOrd="3" destOrd="0" presId="urn:microsoft.com/office/officeart/2005/8/layout/vList5"/>
    <dgm:cxn modelId="{F31816B5-7E24-46EB-A754-F20A31D1C74D}" type="presParOf" srcId="{7CFD49F3-87AA-4A43-A2CE-B968774FEA8B}" destId="{60CF289E-6CCA-441C-B4A6-0F026C237786}" srcOrd="4" destOrd="0" presId="urn:microsoft.com/office/officeart/2005/8/layout/vList5"/>
    <dgm:cxn modelId="{867BC49E-3511-4D8E-A4AA-5ED2856C3860}" type="presParOf" srcId="{60CF289E-6CCA-441C-B4A6-0F026C237786}" destId="{16B72FF2-E9F9-4513-AC3C-41F7CB093A0C}" srcOrd="0" destOrd="0" presId="urn:microsoft.com/office/officeart/2005/8/layout/vList5"/>
    <dgm:cxn modelId="{79916BB2-F0C1-4259-A917-5B70825BEF02}" type="presParOf" srcId="{60CF289E-6CCA-441C-B4A6-0F026C237786}" destId="{66CD0C34-F4E1-4FD1-8B44-FA8D9388E89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EF26F964-517A-41E3-A5B4-0829E155EE0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5258FAB0-43BB-42B4-873A-66E9ABCBC2C7}">
      <dgm:prSet/>
      <dgm:spPr>
        <a:solidFill>
          <a:srgbClr val="00AB4E"/>
        </a:solidFill>
      </dgm:spPr>
      <dgm:t>
        <a:bodyPr/>
        <a:lstStyle/>
        <a:p>
          <a:pPr rtl="0"/>
          <a:r>
            <a:rPr lang="en-GB" dirty="0" smtClean="0"/>
            <a:t>MUST</a:t>
          </a:r>
          <a:endParaRPr lang="en-GB" dirty="0"/>
        </a:p>
      </dgm:t>
    </dgm:pt>
    <dgm:pt modelId="{6328F2D3-1939-4FCF-8411-AC3428B4277D}" type="parTrans" cxnId="{430D4DBA-69F6-4D18-A25E-7A2033E8C65B}">
      <dgm:prSet/>
      <dgm:spPr/>
      <dgm:t>
        <a:bodyPr/>
        <a:lstStyle/>
        <a:p>
          <a:endParaRPr lang="en-GB"/>
        </a:p>
      </dgm:t>
    </dgm:pt>
    <dgm:pt modelId="{0A9EACFE-688E-4DB6-A29A-F62ADACB7472}" type="sibTrans" cxnId="{430D4DBA-69F6-4D18-A25E-7A2033E8C65B}">
      <dgm:prSet/>
      <dgm:spPr/>
      <dgm:t>
        <a:bodyPr/>
        <a:lstStyle/>
        <a:p>
          <a:endParaRPr lang="en-GB"/>
        </a:p>
      </dgm:t>
    </dgm:pt>
    <dgm:pt modelId="{2619CA3C-5045-48E9-9832-DD65B53D8A7C}">
      <dgm:prSet/>
      <dgm:spPr>
        <a:solidFill>
          <a:srgbClr val="0AA745"/>
        </a:solidFill>
      </dgm:spPr>
      <dgm:t>
        <a:bodyPr/>
        <a:lstStyle/>
        <a:p>
          <a:pPr rtl="0"/>
          <a:r>
            <a:rPr lang="en-GB" dirty="0" smtClean="0"/>
            <a:t>None </a:t>
          </a:r>
          <a:endParaRPr lang="en-GB" dirty="0"/>
        </a:p>
      </dgm:t>
    </dgm:pt>
    <dgm:pt modelId="{500DDBF1-D553-43B1-8E27-4C5B2D4258E7}" type="parTrans" cxnId="{7EC1F303-6AAD-4338-A4F4-B28ACCFD59ED}">
      <dgm:prSet/>
      <dgm:spPr/>
      <dgm:t>
        <a:bodyPr/>
        <a:lstStyle/>
        <a:p>
          <a:endParaRPr lang="en-GB"/>
        </a:p>
      </dgm:t>
    </dgm:pt>
    <dgm:pt modelId="{051CAB90-C26E-45E4-9978-0A779F91099A}" type="sibTrans" cxnId="{7EC1F303-6AAD-4338-A4F4-B28ACCFD59ED}">
      <dgm:prSet/>
      <dgm:spPr/>
      <dgm:t>
        <a:bodyPr/>
        <a:lstStyle/>
        <a:p>
          <a:endParaRPr lang="en-GB"/>
        </a:p>
      </dgm:t>
    </dgm:pt>
    <dgm:pt modelId="{9E72F7A2-2B42-480A-991D-9CC40CF7D4D0}">
      <dgm:prSet/>
      <dgm:spPr>
        <a:solidFill>
          <a:srgbClr val="00AB4E"/>
        </a:solidFill>
      </dgm:spPr>
      <dgm:t>
        <a:bodyPr/>
        <a:lstStyle/>
        <a:p>
          <a:pPr rtl="0"/>
          <a:r>
            <a:rPr lang="en-GB" dirty="0" smtClean="0"/>
            <a:t>One or more</a:t>
          </a:r>
          <a:endParaRPr lang="en-GB" dirty="0"/>
        </a:p>
      </dgm:t>
    </dgm:pt>
    <dgm:pt modelId="{0B1E1543-506D-43B7-A3C2-13A29F69B6E1}" type="parTrans" cxnId="{96750B2A-0017-49F1-884C-563D8C75DBA7}">
      <dgm:prSet/>
      <dgm:spPr/>
      <dgm:t>
        <a:bodyPr/>
        <a:lstStyle/>
        <a:p>
          <a:endParaRPr lang="en-GB"/>
        </a:p>
      </dgm:t>
    </dgm:pt>
    <dgm:pt modelId="{4DAAB773-3EB4-47F1-BC21-9E00317083EB}" type="sibTrans" cxnId="{96750B2A-0017-49F1-884C-563D8C75DBA7}">
      <dgm:prSet/>
      <dgm:spPr/>
      <dgm:t>
        <a:bodyPr/>
        <a:lstStyle/>
        <a:p>
          <a:endParaRPr lang="en-GB"/>
        </a:p>
      </dgm:t>
    </dgm:pt>
    <dgm:pt modelId="{5BB63773-E2F1-41C8-BB80-8A8541855399}">
      <dgm:prSet/>
      <dgm:spPr>
        <a:solidFill>
          <a:schemeClr val="bg1">
            <a:lumMod val="85000"/>
            <a:alpha val="90000"/>
          </a:schemeClr>
        </a:solidFill>
      </dgm:spPr>
      <dgm:t>
        <a:bodyPr/>
        <a:lstStyle/>
        <a:p>
          <a:pPr rtl="0"/>
          <a:r>
            <a:rPr lang="en-GB" dirty="0" smtClean="0"/>
            <a:t>of the trustees have been paid any remuneration or received any other benefits from an employment with their charity or a related entity; or</a:t>
          </a:r>
          <a:endParaRPr lang="en-GB" dirty="0"/>
        </a:p>
      </dgm:t>
    </dgm:pt>
    <dgm:pt modelId="{63371F3F-3CCF-47B8-A2CE-E2F199B9CF17}" type="parTrans" cxnId="{70BD6467-94D6-43AC-9F4B-79A86E3795CE}">
      <dgm:prSet/>
      <dgm:spPr/>
      <dgm:t>
        <a:bodyPr/>
        <a:lstStyle/>
        <a:p>
          <a:endParaRPr lang="en-GB"/>
        </a:p>
      </dgm:t>
    </dgm:pt>
    <dgm:pt modelId="{8F4408AD-C68D-41C8-854F-F5CA0B907862}" type="sibTrans" cxnId="{70BD6467-94D6-43AC-9F4B-79A86E3795CE}">
      <dgm:prSet/>
      <dgm:spPr/>
      <dgm:t>
        <a:bodyPr/>
        <a:lstStyle/>
        <a:p>
          <a:endParaRPr lang="en-GB"/>
        </a:p>
      </dgm:t>
    </dgm:pt>
    <dgm:pt modelId="{EA824DBF-2976-46B4-B406-D1EC0186F341}">
      <dgm:prSet/>
      <dgm:spPr>
        <a:solidFill>
          <a:schemeClr val="bg1">
            <a:lumMod val="85000"/>
            <a:alpha val="90000"/>
          </a:schemeClr>
        </a:solidFill>
      </dgm:spPr>
      <dgm:t>
        <a:bodyPr/>
        <a:lstStyle/>
        <a:p>
          <a:pPr rtl="0"/>
          <a:r>
            <a:rPr lang="en-GB" dirty="0" smtClean="0"/>
            <a:t> SORP requires Accounting Note that EITHER </a:t>
          </a:r>
          <a:endParaRPr lang="en-GB" dirty="0"/>
        </a:p>
      </dgm:t>
    </dgm:pt>
    <dgm:pt modelId="{F48B4BFC-10CA-4AA3-BF46-7FA4F2BF4735}" type="parTrans" cxnId="{E69043DC-9637-42AE-9A61-FB58EAE7AB8B}">
      <dgm:prSet/>
      <dgm:spPr/>
    </dgm:pt>
    <dgm:pt modelId="{0FC10198-A686-4FA1-A758-EFD19BCB5186}" type="sibTrans" cxnId="{E69043DC-9637-42AE-9A61-FB58EAE7AB8B}">
      <dgm:prSet/>
      <dgm:spPr/>
    </dgm:pt>
    <dgm:pt modelId="{960051CC-28CA-4DB5-9934-FAD485342B0B}" type="pres">
      <dgm:prSet presAssocID="{EF26F964-517A-41E3-A5B4-0829E155EE06}" presName="Name0" presStyleCnt="0">
        <dgm:presLayoutVars>
          <dgm:dir/>
          <dgm:animLvl val="lvl"/>
          <dgm:resizeHandles val="exact"/>
        </dgm:presLayoutVars>
      </dgm:prSet>
      <dgm:spPr/>
      <dgm:t>
        <a:bodyPr/>
        <a:lstStyle/>
        <a:p>
          <a:endParaRPr lang="en-GB"/>
        </a:p>
      </dgm:t>
    </dgm:pt>
    <dgm:pt modelId="{108158D0-EFAD-4E7D-B225-B79D280BBE2F}" type="pres">
      <dgm:prSet presAssocID="{5258FAB0-43BB-42B4-873A-66E9ABCBC2C7}" presName="linNode" presStyleCnt="0"/>
      <dgm:spPr/>
    </dgm:pt>
    <dgm:pt modelId="{DAE3EF22-EE7D-4EC8-AC59-B9E339A3E456}" type="pres">
      <dgm:prSet presAssocID="{5258FAB0-43BB-42B4-873A-66E9ABCBC2C7}" presName="parentText" presStyleLbl="node1" presStyleIdx="0" presStyleCnt="3">
        <dgm:presLayoutVars>
          <dgm:chMax val="1"/>
          <dgm:bulletEnabled val="1"/>
        </dgm:presLayoutVars>
      </dgm:prSet>
      <dgm:spPr/>
      <dgm:t>
        <a:bodyPr/>
        <a:lstStyle/>
        <a:p>
          <a:endParaRPr lang="en-GB"/>
        </a:p>
      </dgm:t>
    </dgm:pt>
    <dgm:pt modelId="{20B3E0DB-1AC9-4368-9176-AF93D1A8E7D9}" type="pres">
      <dgm:prSet presAssocID="{5258FAB0-43BB-42B4-873A-66E9ABCBC2C7}" presName="descendantText" presStyleLbl="alignAccFollowNode1" presStyleIdx="0" presStyleCnt="2">
        <dgm:presLayoutVars>
          <dgm:bulletEnabled val="1"/>
        </dgm:presLayoutVars>
      </dgm:prSet>
      <dgm:spPr/>
      <dgm:t>
        <a:bodyPr/>
        <a:lstStyle/>
        <a:p>
          <a:endParaRPr lang="en-GB"/>
        </a:p>
      </dgm:t>
    </dgm:pt>
    <dgm:pt modelId="{A2A1AF7A-433A-470F-B1A1-C08D0B9AFE3E}" type="pres">
      <dgm:prSet presAssocID="{0A9EACFE-688E-4DB6-A29A-F62ADACB7472}" presName="sp" presStyleCnt="0"/>
      <dgm:spPr/>
    </dgm:pt>
    <dgm:pt modelId="{C2988330-207A-4200-8814-2E6466083F6A}" type="pres">
      <dgm:prSet presAssocID="{2619CA3C-5045-48E9-9832-DD65B53D8A7C}" presName="linNode" presStyleCnt="0"/>
      <dgm:spPr/>
    </dgm:pt>
    <dgm:pt modelId="{5F80B10E-466C-4BFA-AE04-3A4E95A3C47D}" type="pres">
      <dgm:prSet presAssocID="{2619CA3C-5045-48E9-9832-DD65B53D8A7C}" presName="parentText" presStyleLbl="node1" presStyleIdx="1" presStyleCnt="3">
        <dgm:presLayoutVars>
          <dgm:chMax val="1"/>
          <dgm:bulletEnabled val="1"/>
        </dgm:presLayoutVars>
      </dgm:prSet>
      <dgm:spPr/>
      <dgm:t>
        <a:bodyPr/>
        <a:lstStyle/>
        <a:p>
          <a:endParaRPr lang="en-GB"/>
        </a:p>
      </dgm:t>
    </dgm:pt>
    <dgm:pt modelId="{3D3C40AA-2693-46C8-AE0E-4A5D35617B1F}" type="pres">
      <dgm:prSet presAssocID="{051CAB90-C26E-45E4-9978-0A779F91099A}" presName="sp" presStyleCnt="0"/>
      <dgm:spPr/>
    </dgm:pt>
    <dgm:pt modelId="{2170536F-CAA5-47B2-AFF8-A67006F8F48A}" type="pres">
      <dgm:prSet presAssocID="{9E72F7A2-2B42-480A-991D-9CC40CF7D4D0}" presName="linNode" presStyleCnt="0"/>
      <dgm:spPr/>
    </dgm:pt>
    <dgm:pt modelId="{B1121450-F88A-41A5-AC13-36FEDBB77753}" type="pres">
      <dgm:prSet presAssocID="{9E72F7A2-2B42-480A-991D-9CC40CF7D4D0}" presName="parentText" presStyleLbl="node1" presStyleIdx="2" presStyleCnt="3">
        <dgm:presLayoutVars>
          <dgm:chMax val="1"/>
          <dgm:bulletEnabled val="1"/>
        </dgm:presLayoutVars>
      </dgm:prSet>
      <dgm:spPr/>
      <dgm:t>
        <a:bodyPr/>
        <a:lstStyle/>
        <a:p>
          <a:endParaRPr lang="en-GB"/>
        </a:p>
      </dgm:t>
    </dgm:pt>
    <dgm:pt modelId="{512D5057-D423-49A0-BE6B-6359917C196B}" type="pres">
      <dgm:prSet presAssocID="{9E72F7A2-2B42-480A-991D-9CC40CF7D4D0}" presName="descendantText" presStyleLbl="alignAccFollowNode1" presStyleIdx="1" presStyleCnt="2">
        <dgm:presLayoutVars>
          <dgm:bulletEnabled val="1"/>
        </dgm:presLayoutVars>
      </dgm:prSet>
      <dgm:spPr/>
      <dgm:t>
        <a:bodyPr/>
        <a:lstStyle/>
        <a:p>
          <a:endParaRPr lang="en-GB"/>
        </a:p>
      </dgm:t>
    </dgm:pt>
  </dgm:ptLst>
  <dgm:cxnLst>
    <dgm:cxn modelId="{256D8301-2C70-4BFF-A54D-F7EC03D6BA84}" type="presOf" srcId="{EA824DBF-2976-46B4-B406-D1EC0186F341}" destId="{20B3E0DB-1AC9-4368-9176-AF93D1A8E7D9}" srcOrd="0" destOrd="0" presId="urn:microsoft.com/office/officeart/2005/8/layout/vList5"/>
    <dgm:cxn modelId="{7EC1F303-6AAD-4338-A4F4-B28ACCFD59ED}" srcId="{EF26F964-517A-41E3-A5B4-0829E155EE06}" destId="{2619CA3C-5045-48E9-9832-DD65B53D8A7C}" srcOrd="1" destOrd="0" parTransId="{500DDBF1-D553-43B1-8E27-4C5B2D4258E7}" sibTransId="{051CAB90-C26E-45E4-9978-0A779F91099A}"/>
    <dgm:cxn modelId="{BBD53A55-FB4B-4036-9AD7-57268E128AAF}" type="presOf" srcId="{5258FAB0-43BB-42B4-873A-66E9ABCBC2C7}" destId="{DAE3EF22-EE7D-4EC8-AC59-B9E339A3E456}" srcOrd="0" destOrd="0" presId="urn:microsoft.com/office/officeart/2005/8/layout/vList5"/>
    <dgm:cxn modelId="{96750B2A-0017-49F1-884C-563D8C75DBA7}" srcId="{EF26F964-517A-41E3-A5B4-0829E155EE06}" destId="{9E72F7A2-2B42-480A-991D-9CC40CF7D4D0}" srcOrd="2" destOrd="0" parTransId="{0B1E1543-506D-43B7-A3C2-13A29F69B6E1}" sibTransId="{4DAAB773-3EB4-47F1-BC21-9E00317083EB}"/>
    <dgm:cxn modelId="{17C77A53-7A79-4F2B-8305-C49B0BB5C653}" type="presOf" srcId="{2619CA3C-5045-48E9-9832-DD65B53D8A7C}" destId="{5F80B10E-466C-4BFA-AE04-3A4E95A3C47D}" srcOrd="0" destOrd="0" presId="urn:microsoft.com/office/officeart/2005/8/layout/vList5"/>
    <dgm:cxn modelId="{430D4DBA-69F6-4D18-A25E-7A2033E8C65B}" srcId="{EF26F964-517A-41E3-A5B4-0829E155EE06}" destId="{5258FAB0-43BB-42B4-873A-66E9ABCBC2C7}" srcOrd="0" destOrd="0" parTransId="{6328F2D3-1939-4FCF-8411-AC3428B4277D}" sibTransId="{0A9EACFE-688E-4DB6-A29A-F62ADACB7472}"/>
    <dgm:cxn modelId="{70BD6467-94D6-43AC-9F4B-79A86E3795CE}" srcId="{9E72F7A2-2B42-480A-991D-9CC40CF7D4D0}" destId="{5BB63773-E2F1-41C8-BB80-8A8541855399}" srcOrd="0" destOrd="0" parTransId="{63371F3F-3CCF-47B8-A2CE-E2F199B9CF17}" sibTransId="{8F4408AD-C68D-41C8-854F-F5CA0B907862}"/>
    <dgm:cxn modelId="{E69043DC-9637-42AE-9A61-FB58EAE7AB8B}" srcId="{5258FAB0-43BB-42B4-873A-66E9ABCBC2C7}" destId="{EA824DBF-2976-46B4-B406-D1EC0186F341}" srcOrd="0" destOrd="0" parTransId="{F48B4BFC-10CA-4AA3-BF46-7FA4F2BF4735}" sibTransId="{0FC10198-A686-4FA1-A758-EFD19BCB5186}"/>
    <dgm:cxn modelId="{BE10F3D0-E260-4D4F-AF09-662B8C702DD1}" type="presOf" srcId="{5BB63773-E2F1-41C8-BB80-8A8541855399}" destId="{512D5057-D423-49A0-BE6B-6359917C196B}" srcOrd="0" destOrd="0" presId="urn:microsoft.com/office/officeart/2005/8/layout/vList5"/>
    <dgm:cxn modelId="{21D31E9E-A21A-41E1-B2DA-8D5E23140C9E}" type="presOf" srcId="{EF26F964-517A-41E3-A5B4-0829E155EE06}" destId="{960051CC-28CA-4DB5-9934-FAD485342B0B}" srcOrd="0" destOrd="0" presId="urn:microsoft.com/office/officeart/2005/8/layout/vList5"/>
    <dgm:cxn modelId="{CB9331E0-2028-4F9B-8DE6-71EDED3EF0E8}" type="presOf" srcId="{9E72F7A2-2B42-480A-991D-9CC40CF7D4D0}" destId="{B1121450-F88A-41A5-AC13-36FEDBB77753}" srcOrd="0" destOrd="0" presId="urn:microsoft.com/office/officeart/2005/8/layout/vList5"/>
    <dgm:cxn modelId="{D3AC88CA-6803-48A3-BEAC-CEEEF65E8655}" type="presParOf" srcId="{960051CC-28CA-4DB5-9934-FAD485342B0B}" destId="{108158D0-EFAD-4E7D-B225-B79D280BBE2F}" srcOrd="0" destOrd="0" presId="urn:microsoft.com/office/officeart/2005/8/layout/vList5"/>
    <dgm:cxn modelId="{4822016C-D208-4D7B-ABA7-319E3613A1D2}" type="presParOf" srcId="{108158D0-EFAD-4E7D-B225-B79D280BBE2F}" destId="{DAE3EF22-EE7D-4EC8-AC59-B9E339A3E456}" srcOrd="0" destOrd="0" presId="urn:microsoft.com/office/officeart/2005/8/layout/vList5"/>
    <dgm:cxn modelId="{88534961-BD64-4D89-8FA3-3915CAB3E4C0}" type="presParOf" srcId="{108158D0-EFAD-4E7D-B225-B79D280BBE2F}" destId="{20B3E0DB-1AC9-4368-9176-AF93D1A8E7D9}" srcOrd="1" destOrd="0" presId="urn:microsoft.com/office/officeart/2005/8/layout/vList5"/>
    <dgm:cxn modelId="{7A01FFEE-7DBE-4B7A-BC70-E85DDA295846}" type="presParOf" srcId="{960051CC-28CA-4DB5-9934-FAD485342B0B}" destId="{A2A1AF7A-433A-470F-B1A1-C08D0B9AFE3E}" srcOrd="1" destOrd="0" presId="urn:microsoft.com/office/officeart/2005/8/layout/vList5"/>
    <dgm:cxn modelId="{31ECAFAD-7A3C-4FD0-B31E-ABD6ECD395F1}" type="presParOf" srcId="{960051CC-28CA-4DB5-9934-FAD485342B0B}" destId="{C2988330-207A-4200-8814-2E6466083F6A}" srcOrd="2" destOrd="0" presId="urn:microsoft.com/office/officeart/2005/8/layout/vList5"/>
    <dgm:cxn modelId="{03C70775-F9AB-4B5C-8D0B-5868309DA0AA}" type="presParOf" srcId="{C2988330-207A-4200-8814-2E6466083F6A}" destId="{5F80B10E-466C-4BFA-AE04-3A4E95A3C47D}" srcOrd="0" destOrd="0" presId="urn:microsoft.com/office/officeart/2005/8/layout/vList5"/>
    <dgm:cxn modelId="{A2BEB2DC-8A5A-4A53-A65F-31E57B7A9A1C}" type="presParOf" srcId="{960051CC-28CA-4DB5-9934-FAD485342B0B}" destId="{3D3C40AA-2693-46C8-AE0E-4A5D35617B1F}" srcOrd="3" destOrd="0" presId="urn:microsoft.com/office/officeart/2005/8/layout/vList5"/>
    <dgm:cxn modelId="{74296180-095D-46F5-903F-1BF30207372A}" type="presParOf" srcId="{960051CC-28CA-4DB5-9934-FAD485342B0B}" destId="{2170536F-CAA5-47B2-AFF8-A67006F8F48A}" srcOrd="4" destOrd="0" presId="urn:microsoft.com/office/officeart/2005/8/layout/vList5"/>
    <dgm:cxn modelId="{B62B453C-4CAE-42D6-AE97-FF015E23F62D}" type="presParOf" srcId="{2170536F-CAA5-47B2-AFF8-A67006F8F48A}" destId="{B1121450-F88A-41A5-AC13-36FEDBB77753}" srcOrd="0" destOrd="0" presId="urn:microsoft.com/office/officeart/2005/8/layout/vList5"/>
    <dgm:cxn modelId="{384467B9-9470-4DC8-A86D-F470CB716627}" type="presParOf" srcId="{2170536F-CAA5-47B2-AFF8-A67006F8F48A}" destId="{512D5057-D423-49A0-BE6B-6359917C196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F8B179-72F5-4E18-8887-5DD466CC4C27}" type="doc">
      <dgm:prSet loTypeId="urn:microsoft.com/office/officeart/2005/8/layout/matrix2" loCatId="matrix" qsTypeId="urn:microsoft.com/office/officeart/2005/8/quickstyle/simple1" qsCatId="simple" csTypeId="urn:microsoft.com/office/officeart/2005/8/colors/accent1_1" csCatId="accent1" phldr="1"/>
      <dgm:spPr/>
      <dgm:t>
        <a:bodyPr/>
        <a:lstStyle/>
        <a:p>
          <a:endParaRPr lang="en-GB"/>
        </a:p>
      </dgm:t>
    </dgm:pt>
    <dgm:pt modelId="{9BE41641-FAFB-42D0-AB70-43FB417A098A}">
      <dgm:prSet/>
      <dgm:spPr>
        <a:ln>
          <a:solidFill>
            <a:srgbClr val="00AB4E"/>
          </a:solidFill>
        </a:ln>
      </dgm:spPr>
      <dgm:t>
        <a:bodyPr/>
        <a:lstStyle/>
        <a:p>
          <a:pPr rtl="0"/>
          <a:r>
            <a:rPr lang="en-GB" dirty="0" smtClean="0"/>
            <a:t>FRS 100 sets out the framework (FRSSE, FRS 102, IFRS) and minor changes to the FRSSE </a:t>
          </a:r>
          <a:endParaRPr lang="en-GB" dirty="0"/>
        </a:p>
      </dgm:t>
    </dgm:pt>
    <dgm:pt modelId="{2D810AA0-C851-4B9B-A49E-60255236150E}" type="parTrans" cxnId="{1FA1AD42-BCE8-45F1-89E6-B206063689DF}">
      <dgm:prSet/>
      <dgm:spPr/>
      <dgm:t>
        <a:bodyPr/>
        <a:lstStyle/>
        <a:p>
          <a:endParaRPr lang="en-GB"/>
        </a:p>
      </dgm:t>
    </dgm:pt>
    <dgm:pt modelId="{3C98E4A2-CA5D-4B1D-9E2C-973A7BEA51B6}" type="sibTrans" cxnId="{1FA1AD42-BCE8-45F1-89E6-B206063689DF}">
      <dgm:prSet/>
      <dgm:spPr/>
      <dgm:t>
        <a:bodyPr/>
        <a:lstStyle/>
        <a:p>
          <a:endParaRPr lang="en-GB"/>
        </a:p>
      </dgm:t>
    </dgm:pt>
    <dgm:pt modelId="{1D1DB4E7-3EB2-4327-87FB-32257E1A40D2}">
      <dgm:prSet/>
      <dgm:spPr>
        <a:ln>
          <a:solidFill>
            <a:srgbClr val="00AB4E"/>
          </a:solidFill>
        </a:ln>
      </dgm:spPr>
      <dgm:t>
        <a:bodyPr/>
        <a:lstStyle/>
        <a:p>
          <a:pPr rtl="0"/>
          <a:r>
            <a:rPr lang="en-GB" dirty="0" smtClean="0"/>
            <a:t>FRS 101 covers the accounting for group entities applying IFRSs and does not apply to charities</a:t>
          </a:r>
          <a:endParaRPr lang="en-GB" dirty="0"/>
        </a:p>
      </dgm:t>
    </dgm:pt>
    <dgm:pt modelId="{AA9F3F73-F023-433B-BD58-F0DB3BB7DE9C}" type="parTrans" cxnId="{A55BDB9D-20DE-42B9-BEEA-A303D69DD2F1}">
      <dgm:prSet/>
      <dgm:spPr/>
      <dgm:t>
        <a:bodyPr/>
        <a:lstStyle/>
        <a:p>
          <a:endParaRPr lang="en-GB"/>
        </a:p>
      </dgm:t>
    </dgm:pt>
    <dgm:pt modelId="{E4AEF90B-B77E-400C-95E3-FD01BBEF89D5}" type="sibTrans" cxnId="{A55BDB9D-20DE-42B9-BEEA-A303D69DD2F1}">
      <dgm:prSet/>
      <dgm:spPr/>
      <dgm:t>
        <a:bodyPr/>
        <a:lstStyle/>
        <a:p>
          <a:endParaRPr lang="en-GB"/>
        </a:p>
      </dgm:t>
    </dgm:pt>
    <dgm:pt modelId="{BAE88A1D-3826-437A-8322-984AB438C562}">
      <dgm:prSet/>
      <dgm:spPr>
        <a:ln>
          <a:solidFill>
            <a:srgbClr val="0AA745"/>
          </a:solidFill>
        </a:ln>
      </dgm:spPr>
      <dgm:t>
        <a:bodyPr/>
        <a:lstStyle/>
        <a:p>
          <a:pPr rtl="0"/>
          <a:r>
            <a:rPr lang="en-GB" dirty="0" smtClean="0"/>
            <a:t>FRS 102 sets out new UK GAAP</a:t>
          </a:r>
          <a:endParaRPr lang="en-GB" dirty="0"/>
        </a:p>
      </dgm:t>
    </dgm:pt>
    <dgm:pt modelId="{8609CF65-4164-4EB7-9D2D-30DCC5242D5F}" type="parTrans" cxnId="{2B0249C6-75C8-4678-A2F3-B3FDBDFB6B63}">
      <dgm:prSet/>
      <dgm:spPr/>
      <dgm:t>
        <a:bodyPr/>
        <a:lstStyle/>
        <a:p>
          <a:endParaRPr lang="en-GB"/>
        </a:p>
      </dgm:t>
    </dgm:pt>
    <dgm:pt modelId="{6B5F29CD-3E0D-493B-9E14-50AD6C7010B9}" type="sibTrans" cxnId="{2B0249C6-75C8-4678-A2F3-B3FDBDFB6B63}">
      <dgm:prSet/>
      <dgm:spPr/>
      <dgm:t>
        <a:bodyPr/>
        <a:lstStyle/>
        <a:p>
          <a:endParaRPr lang="en-GB"/>
        </a:p>
      </dgm:t>
    </dgm:pt>
    <dgm:pt modelId="{476ABD05-E782-4EF8-97D7-3470ED9A6CBC}">
      <dgm:prSet/>
      <dgm:spPr>
        <a:ln>
          <a:solidFill>
            <a:srgbClr val="0AA745"/>
          </a:solidFill>
        </a:ln>
      </dgm:spPr>
      <dgm:t>
        <a:bodyPr/>
        <a:lstStyle/>
        <a:p>
          <a:pPr rtl="0"/>
          <a:r>
            <a:rPr lang="en-GB" dirty="0" smtClean="0"/>
            <a:t>SORPs</a:t>
          </a:r>
        </a:p>
        <a:p>
          <a:pPr rtl="0"/>
          <a:r>
            <a:rPr lang="en-GB" dirty="0" smtClean="0"/>
            <a:t>Charities SORP</a:t>
          </a:r>
        </a:p>
        <a:p>
          <a:pPr rtl="0"/>
          <a:r>
            <a:rPr lang="en-GB" dirty="0" smtClean="0"/>
            <a:t>HE/FE SORP</a:t>
          </a:r>
        </a:p>
        <a:p>
          <a:pPr rtl="0"/>
          <a:r>
            <a:rPr lang="en-GB" dirty="0" smtClean="0"/>
            <a:t>RSL SORP  </a:t>
          </a:r>
          <a:endParaRPr lang="en-GB" dirty="0"/>
        </a:p>
      </dgm:t>
    </dgm:pt>
    <dgm:pt modelId="{0629C9B0-A1AB-4708-AAB7-1407EE32C5DB}" type="parTrans" cxnId="{FA92BADF-C73A-4C4D-8077-670B138632AD}">
      <dgm:prSet/>
      <dgm:spPr/>
      <dgm:t>
        <a:bodyPr/>
        <a:lstStyle/>
        <a:p>
          <a:endParaRPr lang="en-GB"/>
        </a:p>
      </dgm:t>
    </dgm:pt>
    <dgm:pt modelId="{6AB21E26-71E0-4520-8A98-0B6506103CB7}" type="sibTrans" cxnId="{FA92BADF-C73A-4C4D-8077-670B138632AD}">
      <dgm:prSet/>
      <dgm:spPr/>
      <dgm:t>
        <a:bodyPr/>
        <a:lstStyle/>
        <a:p>
          <a:endParaRPr lang="en-GB"/>
        </a:p>
      </dgm:t>
    </dgm:pt>
    <dgm:pt modelId="{C24B1F54-8E52-4ED5-AD04-7B46D59549AA}" type="pres">
      <dgm:prSet presAssocID="{94F8B179-72F5-4E18-8887-5DD466CC4C27}" presName="matrix" presStyleCnt="0">
        <dgm:presLayoutVars>
          <dgm:chMax val="1"/>
          <dgm:dir/>
          <dgm:resizeHandles val="exact"/>
        </dgm:presLayoutVars>
      </dgm:prSet>
      <dgm:spPr/>
      <dgm:t>
        <a:bodyPr/>
        <a:lstStyle/>
        <a:p>
          <a:endParaRPr lang="en-GB"/>
        </a:p>
      </dgm:t>
    </dgm:pt>
    <dgm:pt modelId="{AC577A2F-71FF-4615-A013-4C1D9FD4F4AE}" type="pres">
      <dgm:prSet presAssocID="{94F8B179-72F5-4E18-8887-5DD466CC4C27}" presName="axisShape" presStyleLbl="bgShp" presStyleIdx="0" presStyleCnt="1"/>
      <dgm:spPr/>
    </dgm:pt>
    <dgm:pt modelId="{462A9A67-A588-4CD7-8F9F-735EE62439C0}" type="pres">
      <dgm:prSet presAssocID="{94F8B179-72F5-4E18-8887-5DD466CC4C27}" presName="rect1" presStyleLbl="node1" presStyleIdx="0" presStyleCnt="4" custScaleX="197071" custLinFactNeighborX="-48627" custLinFactNeighborY="-3200">
        <dgm:presLayoutVars>
          <dgm:chMax val="0"/>
          <dgm:chPref val="0"/>
          <dgm:bulletEnabled val="1"/>
        </dgm:presLayoutVars>
      </dgm:prSet>
      <dgm:spPr/>
      <dgm:t>
        <a:bodyPr/>
        <a:lstStyle/>
        <a:p>
          <a:endParaRPr lang="en-GB"/>
        </a:p>
      </dgm:t>
    </dgm:pt>
    <dgm:pt modelId="{B7F838E9-E5A7-4ED2-9290-0090402991B8}" type="pres">
      <dgm:prSet presAssocID="{94F8B179-72F5-4E18-8887-5DD466CC4C27}" presName="rect2" presStyleLbl="node1" presStyleIdx="1" presStyleCnt="4" custScaleX="199024" custLinFactNeighborX="47607" custLinFactNeighborY="336">
        <dgm:presLayoutVars>
          <dgm:chMax val="0"/>
          <dgm:chPref val="0"/>
          <dgm:bulletEnabled val="1"/>
        </dgm:presLayoutVars>
      </dgm:prSet>
      <dgm:spPr/>
      <dgm:t>
        <a:bodyPr/>
        <a:lstStyle/>
        <a:p>
          <a:endParaRPr lang="en-GB"/>
        </a:p>
      </dgm:t>
    </dgm:pt>
    <dgm:pt modelId="{4673C4A0-9A55-454C-937F-EA48DB923DC1}" type="pres">
      <dgm:prSet presAssocID="{94F8B179-72F5-4E18-8887-5DD466CC4C27}" presName="rect3" presStyleLbl="node1" presStyleIdx="2" presStyleCnt="4" custScaleX="197072" custLinFactNeighborX="-48139" custLinFactNeighborY="-3993">
        <dgm:presLayoutVars>
          <dgm:chMax val="0"/>
          <dgm:chPref val="0"/>
          <dgm:bulletEnabled val="1"/>
        </dgm:presLayoutVars>
      </dgm:prSet>
      <dgm:spPr/>
      <dgm:t>
        <a:bodyPr/>
        <a:lstStyle/>
        <a:p>
          <a:endParaRPr lang="en-GB"/>
        </a:p>
      </dgm:t>
    </dgm:pt>
    <dgm:pt modelId="{EF561769-9B47-4713-BF98-54D93908AC64}" type="pres">
      <dgm:prSet presAssocID="{94F8B179-72F5-4E18-8887-5DD466CC4C27}" presName="rect4" presStyleLbl="node1" presStyleIdx="3" presStyleCnt="4" custScaleX="197071" custLinFactNeighborX="45578" custLinFactNeighborY="-457">
        <dgm:presLayoutVars>
          <dgm:chMax val="0"/>
          <dgm:chPref val="0"/>
          <dgm:bulletEnabled val="1"/>
        </dgm:presLayoutVars>
      </dgm:prSet>
      <dgm:spPr/>
      <dgm:t>
        <a:bodyPr/>
        <a:lstStyle/>
        <a:p>
          <a:endParaRPr lang="en-GB"/>
        </a:p>
      </dgm:t>
    </dgm:pt>
  </dgm:ptLst>
  <dgm:cxnLst>
    <dgm:cxn modelId="{933529BB-C67C-4D9E-B988-8F208E0F1959}" type="presOf" srcId="{BAE88A1D-3826-437A-8322-984AB438C562}" destId="{4673C4A0-9A55-454C-937F-EA48DB923DC1}" srcOrd="0" destOrd="0" presId="urn:microsoft.com/office/officeart/2005/8/layout/matrix2"/>
    <dgm:cxn modelId="{1A0707E0-646C-40DF-BB24-A25C3BADCD86}" type="presOf" srcId="{476ABD05-E782-4EF8-97D7-3470ED9A6CBC}" destId="{EF561769-9B47-4713-BF98-54D93908AC64}" srcOrd="0" destOrd="0" presId="urn:microsoft.com/office/officeart/2005/8/layout/matrix2"/>
    <dgm:cxn modelId="{3D44CAFC-A184-4FFF-9EF6-66EF1DD88F02}" type="presOf" srcId="{9BE41641-FAFB-42D0-AB70-43FB417A098A}" destId="{462A9A67-A588-4CD7-8F9F-735EE62439C0}" srcOrd="0" destOrd="0" presId="urn:microsoft.com/office/officeart/2005/8/layout/matrix2"/>
    <dgm:cxn modelId="{26336D79-1027-49A9-A27F-C16F5719508B}" type="presOf" srcId="{1D1DB4E7-3EB2-4327-87FB-32257E1A40D2}" destId="{B7F838E9-E5A7-4ED2-9290-0090402991B8}" srcOrd="0" destOrd="0" presId="urn:microsoft.com/office/officeart/2005/8/layout/matrix2"/>
    <dgm:cxn modelId="{1FA1AD42-BCE8-45F1-89E6-B206063689DF}" srcId="{94F8B179-72F5-4E18-8887-5DD466CC4C27}" destId="{9BE41641-FAFB-42D0-AB70-43FB417A098A}" srcOrd="0" destOrd="0" parTransId="{2D810AA0-C851-4B9B-A49E-60255236150E}" sibTransId="{3C98E4A2-CA5D-4B1D-9E2C-973A7BEA51B6}"/>
    <dgm:cxn modelId="{2B0249C6-75C8-4678-A2F3-B3FDBDFB6B63}" srcId="{94F8B179-72F5-4E18-8887-5DD466CC4C27}" destId="{BAE88A1D-3826-437A-8322-984AB438C562}" srcOrd="2" destOrd="0" parTransId="{8609CF65-4164-4EB7-9D2D-30DCC5242D5F}" sibTransId="{6B5F29CD-3E0D-493B-9E14-50AD6C7010B9}"/>
    <dgm:cxn modelId="{156B2010-D799-4348-B61C-B98BB8370ED4}" type="presOf" srcId="{94F8B179-72F5-4E18-8887-5DD466CC4C27}" destId="{C24B1F54-8E52-4ED5-AD04-7B46D59549AA}" srcOrd="0" destOrd="0" presId="urn:microsoft.com/office/officeart/2005/8/layout/matrix2"/>
    <dgm:cxn modelId="{A55BDB9D-20DE-42B9-BEEA-A303D69DD2F1}" srcId="{94F8B179-72F5-4E18-8887-5DD466CC4C27}" destId="{1D1DB4E7-3EB2-4327-87FB-32257E1A40D2}" srcOrd="1" destOrd="0" parTransId="{AA9F3F73-F023-433B-BD58-F0DB3BB7DE9C}" sibTransId="{E4AEF90B-B77E-400C-95E3-FD01BBEF89D5}"/>
    <dgm:cxn modelId="{FA92BADF-C73A-4C4D-8077-670B138632AD}" srcId="{94F8B179-72F5-4E18-8887-5DD466CC4C27}" destId="{476ABD05-E782-4EF8-97D7-3470ED9A6CBC}" srcOrd="3" destOrd="0" parTransId="{0629C9B0-A1AB-4708-AAB7-1407EE32C5DB}" sibTransId="{6AB21E26-71E0-4520-8A98-0B6506103CB7}"/>
    <dgm:cxn modelId="{583F918E-56A8-45E3-B4AA-9D53D2DB6B6F}" type="presParOf" srcId="{C24B1F54-8E52-4ED5-AD04-7B46D59549AA}" destId="{AC577A2F-71FF-4615-A013-4C1D9FD4F4AE}" srcOrd="0" destOrd="0" presId="urn:microsoft.com/office/officeart/2005/8/layout/matrix2"/>
    <dgm:cxn modelId="{6BAD8EED-ECE6-42CD-85B1-57AE0FEE628D}" type="presParOf" srcId="{C24B1F54-8E52-4ED5-AD04-7B46D59549AA}" destId="{462A9A67-A588-4CD7-8F9F-735EE62439C0}" srcOrd="1" destOrd="0" presId="urn:microsoft.com/office/officeart/2005/8/layout/matrix2"/>
    <dgm:cxn modelId="{DDA329A9-693D-4FCF-A8C5-486F0721D257}" type="presParOf" srcId="{C24B1F54-8E52-4ED5-AD04-7B46D59549AA}" destId="{B7F838E9-E5A7-4ED2-9290-0090402991B8}" srcOrd="2" destOrd="0" presId="urn:microsoft.com/office/officeart/2005/8/layout/matrix2"/>
    <dgm:cxn modelId="{9193A5BA-26B8-4019-963C-F290C41EFCED}" type="presParOf" srcId="{C24B1F54-8E52-4ED5-AD04-7B46D59549AA}" destId="{4673C4A0-9A55-454C-937F-EA48DB923DC1}" srcOrd="3" destOrd="0" presId="urn:microsoft.com/office/officeart/2005/8/layout/matrix2"/>
    <dgm:cxn modelId="{61A15F7C-C399-4993-B015-B993D342AED5}" type="presParOf" srcId="{C24B1F54-8E52-4ED5-AD04-7B46D59549AA}" destId="{EF561769-9B47-4713-BF98-54D93908AC64}"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DE90071-6EE0-4C55-94E0-29E598FF1AD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CBA61DA1-EB4D-4C3C-BC10-06391D82A08B}">
      <dgm:prSet/>
      <dgm:spPr>
        <a:solidFill>
          <a:srgbClr val="0AA745"/>
        </a:solidFill>
      </dgm:spPr>
      <dgm:t>
        <a:bodyPr/>
        <a:lstStyle/>
        <a:p>
          <a:pPr rtl="0"/>
          <a:r>
            <a:rPr lang="en-GB" dirty="0" smtClean="0"/>
            <a:t>MUST show</a:t>
          </a:r>
          <a:endParaRPr lang="en-GB" dirty="0"/>
        </a:p>
      </dgm:t>
    </dgm:pt>
    <dgm:pt modelId="{E944704E-E185-4826-A9F9-DC9C8E2BC53C}" type="parTrans" cxnId="{DAC65177-D291-4B1A-8211-EC02214FE635}">
      <dgm:prSet/>
      <dgm:spPr/>
      <dgm:t>
        <a:bodyPr/>
        <a:lstStyle/>
        <a:p>
          <a:endParaRPr lang="en-GB"/>
        </a:p>
      </dgm:t>
    </dgm:pt>
    <dgm:pt modelId="{96FEC914-29E8-4054-A1E8-029D3ECED491}" type="sibTrans" cxnId="{DAC65177-D291-4B1A-8211-EC02214FE635}">
      <dgm:prSet/>
      <dgm:spPr/>
      <dgm:t>
        <a:bodyPr/>
        <a:lstStyle/>
        <a:p>
          <a:endParaRPr lang="en-GB"/>
        </a:p>
      </dgm:t>
    </dgm:pt>
    <dgm:pt modelId="{0F477D9C-D505-4397-A957-4D273B612735}">
      <dgm:prSet/>
      <dgm:spPr>
        <a:solidFill>
          <a:srgbClr val="00AB4E"/>
        </a:solidFill>
      </dgm:spPr>
      <dgm:t>
        <a:bodyPr/>
        <a:lstStyle/>
        <a:p>
          <a:pPr rtl="0"/>
          <a:r>
            <a:rPr lang="en-GB" dirty="0" smtClean="0"/>
            <a:t>LEGAL AUTHORITY </a:t>
          </a:r>
          <a:endParaRPr lang="en-GB" dirty="0"/>
        </a:p>
      </dgm:t>
    </dgm:pt>
    <dgm:pt modelId="{B0526D3F-9C1E-4FDC-A733-B290F40D3102}" type="parTrans" cxnId="{799F792E-86C4-475B-B1EF-DEBD85B5B53B}">
      <dgm:prSet/>
      <dgm:spPr/>
      <dgm:t>
        <a:bodyPr/>
        <a:lstStyle/>
        <a:p>
          <a:endParaRPr lang="en-GB"/>
        </a:p>
      </dgm:t>
    </dgm:pt>
    <dgm:pt modelId="{4AA30B27-DE5F-43DF-88FB-37FC723F57A3}" type="sibTrans" cxnId="{799F792E-86C4-475B-B1EF-DEBD85B5B53B}">
      <dgm:prSet/>
      <dgm:spPr/>
      <dgm:t>
        <a:bodyPr/>
        <a:lstStyle/>
        <a:p>
          <a:endParaRPr lang="en-GB"/>
        </a:p>
      </dgm:t>
    </dgm:pt>
    <dgm:pt modelId="{104AEB31-3AD1-41C2-BE2C-5AD953FC667E}">
      <dgm:prSet/>
      <dgm:spPr>
        <a:solidFill>
          <a:srgbClr val="0AA745"/>
        </a:solidFill>
      </dgm:spPr>
      <dgm:t>
        <a:bodyPr/>
        <a:lstStyle/>
        <a:p>
          <a:pPr rtl="0"/>
          <a:r>
            <a:rPr lang="en-GB" dirty="0" smtClean="0"/>
            <a:t>TRUSTEE NAME</a:t>
          </a:r>
          <a:endParaRPr lang="en-GB" dirty="0"/>
        </a:p>
      </dgm:t>
    </dgm:pt>
    <dgm:pt modelId="{47CB5191-D3CB-4A32-A280-322F1ABD060E}" type="parTrans" cxnId="{B232F176-C55C-4F72-94F1-BA2E07F32B94}">
      <dgm:prSet/>
      <dgm:spPr/>
      <dgm:t>
        <a:bodyPr/>
        <a:lstStyle/>
        <a:p>
          <a:endParaRPr lang="en-GB"/>
        </a:p>
      </dgm:t>
    </dgm:pt>
    <dgm:pt modelId="{7D0CA094-BE20-4C39-B467-86ACA10D3AFE}" type="sibTrans" cxnId="{B232F176-C55C-4F72-94F1-BA2E07F32B94}">
      <dgm:prSet/>
      <dgm:spPr/>
      <dgm:t>
        <a:bodyPr/>
        <a:lstStyle/>
        <a:p>
          <a:endParaRPr lang="en-GB"/>
        </a:p>
      </dgm:t>
    </dgm:pt>
    <dgm:pt modelId="{48B19D81-A23B-46A8-9AE7-7B403436C840}">
      <dgm:prSet/>
      <dgm:spPr>
        <a:solidFill>
          <a:srgbClr val="00AB4E"/>
        </a:solidFill>
      </dgm:spPr>
      <dgm:t>
        <a:bodyPr/>
        <a:lstStyle/>
        <a:p>
          <a:pPr rtl="0"/>
          <a:r>
            <a:rPr lang="en-GB" dirty="0" smtClean="0"/>
            <a:t>REASON FOR PAYMENT</a:t>
          </a:r>
          <a:endParaRPr lang="en-GB" dirty="0"/>
        </a:p>
      </dgm:t>
    </dgm:pt>
    <dgm:pt modelId="{4F8DEBF5-10A3-47DB-9AEF-6B5634A5BFA2}" type="parTrans" cxnId="{834032A3-9D1E-48D9-97F8-0C5F624C28F5}">
      <dgm:prSet/>
      <dgm:spPr/>
      <dgm:t>
        <a:bodyPr/>
        <a:lstStyle/>
        <a:p>
          <a:endParaRPr lang="en-GB"/>
        </a:p>
      </dgm:t>
    </dgm:pt>
    <dgm:pt modelId="{98874A0B-7EB3-4843-91DE-1F60B0808566}" type="sibTrans" cxnId="{834032A3-9D1E-48D9-97F8-0C5F624C28F5}">
      <dgm:prSet/>
      <dgm:spPr/>
      <dgm:t>
        <a:bodyPr/>
        <a:lstStyle/>
        <a:p>
          <a:endParaRPr lang="en-GB"/>
        </a:p>
      </dgm:t>
    </dgm:pt>
    <dgm:pt modelId="{F5AFDA67-4F65-4AD2-88C1-9BE425F9DC41}">
      <dgm:prSet/>
      <dgm:spPr>
        <a:solidFill>
          <a:srgbClr val="0AA745"/>
        </a:solidFill>
      </dgm:spPr>
      <dgm:t>
        <a:bodyPr/>
        <a:lstStyle/>
        <a:p>
          <a:pPr rtl="0"/>
          <a:r>
            <a:rPr lang="en-GB" dirty="0" smtClean="0"/>
            <a:t>AMOUNT</a:t>
          </a:r>
          <a:endParaRPr lang="en-GB" dirty="0"/>
        </a:p>
      </dgm:t>
    </dgm:pt>
    <dgm:pt modelId="{8C85AEDE-53E0-48D5-A580-7FEED6CFDDD8}" type="parTrans" cxnId="{543140AA-990E-4561-9FF4-AA5C5BCCC8F1}">
      <dgm:prSet/>
      <dgm:spPr/>
      <dgm:t>
        <a:bodyPr/>
        <a:lstStyle/>
        <a:p>
          <a:endParaRPr lang="en-GB"/>
        </a:p>
      </dgm:t>
    </dgm:pt>
    <dgm:pt modelId="{932A3F6A-A075-49A9-A636-DDC4FD300814}" type="sibTrans" cxnId="{543140AA-990E-4561-9FF4-AA5C5BCCC8F1}">
      <dgm:prSet/>
      <dgm:spPr/>
      <dgm:t>
        <a:bodyPr/>
        <a:lstStyle/>
        <a:p>
          <a:endParaRPr lang="en-GB"/>
        </a:p>
      </dgm:t>
    </dgm:pt>
    <dgm:pt modelId="{B4C63A55-7045-4CC4-8122-C525FD0CF3A6}">
      <dgm:prSet/>
      <dgm:spPr>
        <a:solidFill>
          <a:srgbClr val="00AB4E"/>
        </a:solidFill>
      </dgm:spPr>
      <dgm:t>
        <a:bodyPr/>
        <a:lstStyle/>
        <a:p>
          <a:pPr rtl="0"/>
          <a:r>
            <a:rPr lang="en-GB" dirty="0" smtClean="0"/>
            <a:t>MAY show</a:t>
          </a:r>
          <a:endParaRPr lang="en-GB" dirty="0"/>
        </a:p>
      </dgm:t>
    </dgm:pt>
    <dgm:pt modelId="{948661EF-CF80-405F-AA8F-AF20206B2C43}" type="parTrans" cxnId="{976ADD59-F2F6-4C4B-BDB3-9382FCD03CAC}">
      <dgm:prSet/>
      <dgm:spPr/>
      <dgm:t>
        <a:bodyPr/>
        <a:lstStyle/>
        <a:p>
          <a:endParaRPr lang="en-GB"/>
        </a:p>
      </dgm:t>
    </dgm:pt>
    <dgm:pt modelId="{F3732CAE-28E8-482E-B7FC-80F45BDCBCA2}" type="sibTrans" cxnId="{976ADD59-F2F6-4C4B-BDB3-9382FCD03CAC}">
      <dgm:prSet/>
      <dgm:spPr/>
      <dgm:t>
        <a:bodyPr/>
        <a:lstStyle/>
        <a:p>
          <a:endParaRPr lang="en-GB"/>
        </a:p>
      </dgm:t>
    </dgm:pt>
    <dgm:pt modelId="{5AFEAE2E-86D7-4126-B598-C0DF856346DB}">
      <dgm:prSet/>
      <dgm:spPr>
        <a:solidFill>
          <a:schemeClr val="bg1">
            <a:lumMod val="85000"/>
            <a:alpha val="90000"/>
          </a:schemeClr>
        </a:solidFill>
      </dgm:spPr>
      <dgm:t>
        <a:bodyPr/>
        <a:lstStyle/>
        <a:p>
          <a:pPr rtl="0"/>
          <a:r>
            <a:rPr lang="en-GB" dirty="0" smtClean="0"/>
            <a:t> for each individual trustee who received remuneration or other benefits show</a:t>
          </a:r>
          <a:endParaRPr lang="en-GB" dirty="0"/>
        </a:p>
      </dgm:t>
    </dgm:pt>
    <dgm:pt modelId="{1869F42A-085F-45A3-8EF4-FBDD9B873D8E}" type="parTrans" cxnId="{13D4EF3F-190D-4703-ADD4-DA8F7172CB2C}">
      <dgm:prSet/>
      <dgm:spPr/>
      <dgm:t>
        <a:bodyPr/>
        <a:lstStyle/>
        <a:p>
          <a:endParaRPr lang="en-GB"/>
        </a:p>
      </dgm:t>
    </dgm:pt>
    <dgm:pt modelId="{30FB371C-55B8-486B-B2E9-CBE25653CB00}" type="sibTrans" cxnId="{13D4EF3F-190D-4703-ADD4-DA8F7172CB2C}">
      <dgm:prSet/>
      <dgm:spPr/>
      <dgm:t>
        <a:bodyPr/>
        <a:lstStyle/>
        <a:p>
          <a:endParaRPr lang="en-GB"/>
        </a:p>
      </dgm:t>
    </dgm:pt>
    <dgm:pt modelId="{1CFA6274-1CC3-4DE4-B96E-81B674617637}">
      <dgm:prSet/>
      <dgm:spPr>
        <a:solidFill>
          <a:schemeClr val="bg1">
            <a:lumMod val="85000"/>
            <a:alpha val="90000"/>
          </a:schemeClr>
        </a:solidFill>
      </dgm:spPr>
      <dgm:t>
        <a:bodyPr/>
        <a:lstStyle/>
        <a:p>
          <a:pPr rtl="0"/>
          <a:r>
            <a:rPr lang="en-GB" dirty="0" smtClean="0"/>
            <a:t> remuneration, pension contribution or any other benefit</a:t>
          </a:r>
          <a:endParaRPr lang="en-GB" dirty="0"/>
        </a:p>
      </dgm:t>
    </dgm:pt>
    <dgm:pt modelId="{D5601B8D-682F-4660-B708-5FA588E940C7}" type="parTrans" cxnId="{E0CF9D07-401B-4BF4-9848-19F5C01107B0}">
      <dgm:prSet/>
      <dgm:spPr/>
      <dgm:t>
        <a:bodyPr/>
        <a:lstStyle/>
        <a:p>
          <a:endParaRPr lang="en-GB"/>
        </a:p>
      </dgm:t>
    </dgm:pt>
    <dgm:pt modelId="{20C5B353-E207-4D3A-961D-8D81C9300067}" type="sibTrans" cxnId="{E0CF9D07-401B-4BF4-9848-19F5C01107B0}">
      <dgm:prSet/>
      <dgm:spPr/>
      <dgm:t>
        <a:bodyPr/>
        <a:lstStyle/>
        <a:p>
          <a:endParaRPr lang="en-GB"/>
        </a:p>
      </dgm:t>
    </dgm:pt>
    <dgm:pt modelId="{63DD70AD-730F-4F83-80A2-76F9340E6ED1}">
      <dgm:prSet/>
      <dgm:spPr>
        <a:solidFill>
          <a:schemeClr val="bg1">
            <a:lumMod val="85000"/>
            <a:alpha val="90000"/>
          </a:schemeClr>
        </a:solidFill>
      </dgm:spPr>
      <dgm:t>
        <a:bodyPr/>
        <a:lstStyle/>
        <a:p>
          <a:pPr rtl="0"/>
          <a:r>
            <a:rPr lang="en-GB" dirty="0" smtClean="0"/>
            <a:t>distinguish between as trustee and other services </a:t>
          </a:r>
          <a:endParaRPr lang="en-GB" dirty="0"/>
        </a:p>
      </dgm:t>
    </dgm:pt>
    <dgm:pt modelId="{756FE3FD-62EC-41EE-A53E-FEF24799D595}" type="parTrans" cxnId="{2120F5FA-706B-4C07-8111-C7F1F3846F61}">
      <dgm:prSet/>
      <dgm:spPr/>
      <dgm:t>
        <a:bodyPr/>
        <a:lstStyle/>
        <a:p>
          <a:endParaRPr lang="en-GB"/>
        </a:p>
      </dgm:t>
    </dgm:pt>
    <dgm:pt modelId="{8FDC788B-D988-4E2D-A4E9-BEF673AAC6D7}" type="sibTrans" cxnId="{2120F5FA-706B-4C07-8111-C7F1F3846F61}">
      <dgm:prSet/>
      <dgm:spPr/>
      <dgm:t>
        <a:bodyPr/>
        <a:lstStyle/>
        <a:p>
          <a:endParaRPr lang="en-GB"/>
        </a:p>
      </dgm:t>
    </dgm:pt>
    <dgm:pt modelId="{06987C87-1538-4644-BDB3-DB1EFBAE696C}" type="pres">
      <dgm:prSet presAssocID="{1DE90071-6EE0-4C55-94E0-29E598FF1AD7}" presName="Name0" presStyleCnt="0">
        <dgm:presLayoutVars>
          <dgm:dir/>
          <dgm:animLvl val="lvl"/>
          <dgm:resizeHandles val="exact"/>
        </dgm:presLayoutVars>
      </dgm:prSet>
      <dgm:spPr/>
      <dgm:t>
        <a:bodyPr/>
        <a:lstStyle/>
        <a:p>
          <a:endParaRPr lang="en-GB"/>
        </a:p>
      </dgm:t>
    </dgm:pt>
    <dgm:pt modelId="{2A1354B1-CE6D-444A-8796-051CD0B605E6}" type="pres">
      <dgm:prSet presAssocID="{CBA61DA1-EB4D-4C3C-BC10-06391D82A08B}" presName="linNode" presStyleCnt="0"/>
      <dgm:spPr/>
    </dgm:pt>
    <dgm:pt modelId="{D83208CE-0191-4BB7-B7FC-6B3AB314466F}" type="pres">
      <dgm:prSet presAssocID="{CBA61DA1-EB4D-4C3C-BC10-06391D82A08B}" presName="parentText" presStyleLbl="node1" presStyleIdx="0" presStyleCnt="6">
        <dgm:presLayoutVars>
          <dgm:chMax val="1"/>
          <dgm:bulletEnabled val="1"/>
        </dgm:presLayoutVars>
      </dgm:prSet>
      <dgm:spPr/>
      <dgm:t>
        <a:bodyPr/>
        <a:lstStyle/>
        <a:p>
          <a:endParaRPr lang="en-GB"/>
        </a:p>
      </dgm:t>
    </dgm:pt>
    <dgm:pt modelId="{BAC7AFA8-0C2C-4C30-84E6-4B7488D6C03E}" type="pres">
      <dgm:prSet presAssocID="{CBA61DA1-EB4D-4C3C-BC10-06391D82A08B}" presName="descendantText" presStyleLbl="alignAccFollowNode1" presStyleIdx="0" presStyleCnt="3">
        <dgm:presLayoutVars>
          <dgm:bulletEnabled val="1"/>
        </dgm:presLayoutVars>
      </dgm:prSet>
      <dgm:spPr/>
      <dgm:t>
        <a:bodyPr/>
        <a:lstStyle/>
        <a:p>
          <a:endParaRPr lang="en-GB"/>
        </a:p>
      </dgm:t>
    </dgm:pt>
    <dgm:pt modelId="{9F7FC04F-0368-48DD-87D4-D3BF10E2240B}" type="pres">
      <dgm:prSet presAssocID="{96FEC914-29E8-4054-A1E8-029D3ECED491}" presName="sp" presStyleCnt="0"/>
      <dgm:spPr/>
    </dgm:pt>
    <dgm:pt modelId="{DA8273A7-FBA8-4DEE-B849-686C47B6F344}" type="pres">
      <dgm:prSet presAssocID="{0F477D9C-D505-4397-A957-4D273B612735}" presName="linNode" presStyleCnt="0"/>
      <dgm:spPr/>
    </dgm:pt>
    <dgm:pt modelId="{6B8922D1-3011-4A4E-A5F1-6120BEEF7ED9}" type="pres">
      <dgm:prSet presAssocID="{0F477D9C-D505-4397-A957-4D273B612735}" presName="parentText" presStyleLbl="node1" presStyleIdx="1" presStyleCnt="6">
        <dgm:presLayoutVars>
          <dgm:chMax val="1"/>
          <dgm:bulletEnabled val="1"/>
        </dgm:presLayoutVars>
      </dgm:prSet>
      <dgm:spPr/>
      <dgm:t>
        <a:bodyPr/>
        <a:lstStyle/>
        <a:p>
          <a:endParaRPr lang="en-GB"/>
        </a:p>
      </dgm:t>
    </dgm:pt>
    <dgm:pt modelId="{648A7EE8-F6D2-431B-AC94-66A65C1D4EA6}" type="pres">
      <dgm:prSet presAssocID="{4AA30B27-DE5F-43DF-88FB-37FC723F57A3}" presName="sp" presStyleCnt="0"/>
      <dgm:spPr/>
    </dgm:pt>
    <dgm:pt modelId="{6831A513-3BC4-4473-9C2B-570A90F48600}" type="pres">
      <dgm:prSet presAssocID="{104AEB31-3AD1-41C2-BE2C-5AD953FC667E}" presName="linNode" presStyleCnt="0"/>
      <dgm:spPr/>
    </dgm:pt>
    <dgm:pt modelId="{43EC39E6-CB10-439A-8D5B-155F91800B83}" type="pres">
      <dgm:prSet presAssocID="{104AEB31-3AD1-41C2-BE2C-5AD953FC667E}" presName="parentText" presStyleLbl="node1" presStyleIdx="2" presStyleCnt="6">
        <dgm:presLayoutVars>
          <dgm:chMax val="1"/>
          <dgm:bulletEnabled val="1"/>
        </dgm:presLayoutVars>
      </dgm:prSet>
      <dgm:spPr/>
      <dgm:t>
        <a:bodyPr/>
        <a:lstStyle/>
        <a:p>
          <a:endParaRPr lang="en-GB"/>
        </a:p>
      </dgm:t>
    </dgm:pt>
    <dgm:pt modelId="{2F7B891D-0F0E-4CC1-8544-68C8D7A59424}" type="pres">
      <dgm:prSet presAssocID="{7D0CA094-BE20-4C39-B467-86ACA10D3AFE}" presName="sp" presStyleCnt="0"/>
      <dgm:spPr/>
    </dgm:pt>
    <dgm:pt modelId="{7BFB4F54-B23A-496F-B7FB-76E40F8C71EB}" type="pres">
      <dgm:prSet presAssocID="{48B19D81-A23B-46A8-9AE7-7B403436C840}" presName="linNode" presStyleCnt="0"/>
      <dgm:spPr/>
    </dgm:pt>
    <dgm:pt modelId="{6C27D4EA-6F72-400F-B09B-68A88D26F426}" type="pres">
      <dgm:prSet presAssocID="{48B19D81-A23B-46A8-9AE7-7B403436C840}" presName="parentText" presStyleLbl="node1" presStyleIdx="3" presStyleCnt="6">
        <dgm:presLayoutVars>
          <dgm:chMax val="1"/>
          <dgm:bulletEnabled val="1"/>
        </dgm:presLayoutVars>
      </dgm:prSet>
      <dgm:spPr/>
      <dgm:t>
        <a:bodyPr/>
        <a:lstStyle/>
        <a:p>
          <a:endParaRPr lang="en-GB"/>
        </a:p>
      </dgm:t>
    </dgm:pt>
    <dgm:pt modelId="{DE6D1A41-BF14-4044-B06A-A5E634DF86C4}" type="pres">
      <dgm:prSet presAssocID="{98874A0B-7EB3-4843-91DE-1F60B0808566}" presName="sp" presStyleCnt="0"/>
      <dgm:spPr/>
    </dgm:pt>
    <dgm:pt modelId="{851F5AC8-5B2A-4287-A536-67145E346B2D}" type="pres">
      <dgm:prSet presAssocID="{F5AFDA67-4F65-4AD2-88C1-9BE425F9DC41}" presName="linNode" presStyleCnt="0"/>
      <dgm:spPr/>
    </dgm:pt>
    <dgm:pt modelId="{51B7E67C-76B3-433E-9294-A57029EA5748}" type="pres">
      <dgm:prSet presAssocID="{F5AFDA67-4F65-4AD2-88C1-9BE425F9DC41}" presName="parentText" presStyleLbl="node1" presStyleIdx="4" presStyleCnt="6">
        <dgm:presLayoutVars>
          <dgm:chMax val="1"/>
          <dgm:bulletEnabled val="1"/>
        </dgm:presLayoutVars>
      </dgm:prSet>
      <dgm:spPr/>
      <dgm:t>
        <a:bodyPr/>
        <a:lstStyle/>
        <a:p>
          <a:endParaRPr lang="en-GB"/>
        </a:p>
      </dgm:t>
    </dgm:pt>
    <dgm:pt modelId="{996F532B-C4AA-477B-AB64-5269D0076608}" type="pres">
      <dgm:prSet presAssocID="{F5AFDA67-4F65-4AD2-88C1-9BE425F9DC41}" presName="descendantText" presStyleLbl="alignAccFollowNode1" presStyleIdx="1" presStyleCnt="3">
        <dgm:presLayoutVars>
          <dgm:bulletEnabled val="1"/>
        </dgm:presLayoutVars>
      </dgm:prSet>
      <dgm:spPr/>
      <dgm:t>
        <a:bodyPr/>
        <a:lstStyle/>
        <a:p>
          <a:endParaRPr lang="en-GB"/>
        </a:p>
      </dgm:t>
    </dgm:pt>
    <dgm:pt modelId="{66D8188E-AFED-49EE-986A-7C43223D3C8D}" type="pres">
      <dgm:prSet presAssocID="{932A3F6A-A075-49A9-A636-DDC4FD300814}" presName="sp" presStyleCnt="0"/>
      <dgm:spPr/>
    </dgm:pt>
    <dgm:pt modelId="{B63CB0D6-66EB-466F-9F86-C61501D469B1}" type="pres">
      <dgm:prSet presAssocID="{B4C63A55-7045-4CC4-8122-C525FD0CF3A6}" presName="linNode" presStyleCnt="0"/>
      <dgm:spPr/>
    </dgm:pt>
    <dgm:pt modelId="{CA1393A8-B175-4D78-BE49-2D40865C4D03}" type="pres">
      <dgm:prSet presAssocID="{B4C63A55-7045-4CC4-8122-C525FD0CF3A6}" presName="parentText" presStyleLbl="node1" presStyleIdx="5" presStyleCnt="6">
        <dgm:presLayoutVars>
          <dgm:chMax val="1"/>
          <dgm:bulletEnabled val="1"/>
        </dgm:presLayoutVars>
      </dgm:prSet>
      <dgm:spPr/>
      <dgm:t>
        <a:bodyPr/>
        <a:lstStyle/>
        <a:p>
          <a:endParaRPr lang="en-GB"/>
        </a:p>
      </dgm:t>
    </dgm:pt>
    <dgm:pt modelId="{496FCE97-3FCC-4508-BEFA-30F581ED1A2A}" type="pres">
      <dgm:prSet presAssocID="{B4C63A55-7045-4CC4-8122-C525FD0CF3A6}" presName="descendantText" presStyleLbl="alignAccFollowNode1" presStyleIdx="2" presStyleCnt="3">
        <dgm:presLayoutVars>
          <dgm:bulletEnabled val="1"/>
        </dgm:presLayoutVars>
      </dgm:prSet>
      <dgm:spPr/>
      <dgm:t>
        <a:bodyPr/>
        <a:lstStyle/>
        <a:p>
          <a:endParaRPr lang="en-GB"/>
        </a:p>
      </dgm:t>
    </dgm:pt>
  </dgm:ptLst>
  <dgm:cxnLst>
    <dgm:cxn modelId="{834032A3-9D1E-48D9-97F8-0C5F624C28F5}" srcId="{1DE90071-6EE0-4C55-94E0-29E598FF1AD7}" destId="{48B19D81-A23B-46A8-9AE7-7B403436C840}" srcOrd="3" destOrd="0" parTransId="{4F8DEBF5-10A3-47DB-9AEF-6B5634A5BFA2}" sibTransId="{98874A0B-7EB3-4843-91DE-1F60B0808566}"/>
    <dgm:cxn modelId="{B232F176-C55C-4F72-94F1-BA2E07F32B94}" srcId="{1DE90071-6EE0-4C55-94E0-29E598FF1AD7}" destId="{104AEB31-3AD1-41C2-BE2C-5AD953FC667E}" srcOrd="2" destOrd="0" parTransId="{47CB5191-D3CB-4A32-A280-322F1ABD060E}" sibTransId="{7D0CA094-BE20-4C39-B467-86ACA10D3AFE}"/>
    <dgm:cxn modelId="{C9D7D871-B491-483C-B579-4B6F48FD11E4}" type="presOf" srcId="{1CFA6274-1CC3-4DE4-B96E-81B674617637}" destId="{996F532B-C4AA-477B-AB64-5269D0076608}" srcOrd="0" destOrd="0" presId="urn:microsoft.com/office/officeart/2005/8/layout/vList5"/>
    <dgm:cxn modelId="{C602FE73-4ECC-4D3B-B876-4E083F7E1806}" type="presOf" srcId="{CBA61DA1-EB4D-4C3C-BC10-06391D82A08B}" destId="{D83208CE-0191-4BB7-B7FC-6B3AB314466F}" srcOrd="0" destOrd="0" presId="urn:microsoft.com/office/officeart/2005/8/layout/vList5"/>
    <dgm:cxn modelId="{E9D1DC10-EF5D-419A-9CFF-58D322DBF482}" type="presOf" srcId="{0F477D9C-D505-4397-A957-4D273B612735}" destId="{6B8922D1-3011-4A4E-A5F1-6120BEEF7ED9}" srcOrd="0" destOrd="0" presId="urn:microsoft.com/office/officeart/2005/8/layout/vList5"/>
    <dgm:cxn modelId="{2120F5FA-706B-4C07-8111-C7F1F3846F61}" srcId="{B4C63A55-7045-4CC4-8122-C525FD0CF3A6}" destId="{63DD70AD-730F-4F83-80A2-76F9340E6ED1}" srcOrd="0" destOrd="0" parTransId="{756FE3FD-62EC-41EE-A53E-FEF24799D595}" sibTransId="{8FDC788B-D988-4E2D-A4E9-BEF673AAC6D7}"/>
    <dgm:cxn modelId="{B05EB39C-28F8-43AD-BBFB-156623840B62}" type="presOf" srcId="{48B19D81-A23B-46A8-9AE7-7B403436C840}" destId="{6C27D4EA-6F72-400F-B09B-68A88D26F426}" srcOrd="0" destOrd="0" presId="urn:microsoft.com/office/officeart/2005/8/layout/vList5"/>
    <dgm:cxn modelId="{E0CF9D07-401B-4BF4-9848-19F5C01107B0}" srcId="{F5AFDA67-4F65-4AD2-88C1-9BE425F9DC41}" destId="{1CFA6274-1CC3-4DE4-B96E-81B674617637}" srcOrd="0" destOrd="0" parTransId="{D5601B8D-682F-4660-B708-5FA588E940C7}" sibTransId="{20C5B353-E207-4D3A-961D-8D81C9300067}"/>
    <dgm:cxn modelId="{13D4EF3F-190D-4703-ADD4-DA8F7172CB2C}" srcId="{CBA61DA1-EB4D-4C3C-BC10-06391D82A08B}" destId="{5AFEAE2E-86D7-4126-B598-C0DF856346DB}" srcOrd="0" destOrd="0" parTransId="{1869F42A-085F-45A3-8EF4-FBDD9B873D8E}" sibTransId="{30FB371C-55B8-486B-B2E9-CBE25653CB00}"/>
    <dgm:cxn modelId="{976ADD59-F2F6-4C4B-BDB3-9382FCD03CAC}" srcId="{1DE90071-6EE0-4C55-94E0-29E598FF1AD7}" destId="{B4C63A55-7045-4CC4-8122-C525FD0CF3A6}" srcOrd="5" destOrd="0" parTransId="{948661EF-CF80-405F-AA8F-AF20206B2C43}" sibTransId="{F3732CAE-28E8-482E-B7FC-80F45BDCBCA2}"/>
    <dgm:cxn modelId="{F12A87D2-E4B0-4B42-9A1C-BC500754B36E}" type="presOf" srcId="{1DE90071-6EE0-4C55-94E0-29E598FF1AD7}" destId="{06987C87-1538-4644-BDB3-DB1EFBAE696C}" srcOrd="0" destOrd="0" presId="urn:microsoft.com/office/officeart/2005/8/layout/vList5"/>
    <dgm:cxn modelId="{799F792E-86C4-475B-B1EF-DEBD85B5B53B}" srcId="{1DE90071-6EE0-4C55-94E0-29E598FF1AD7}" destId="{0F477D9C-D505-4397-A957-4D273B612735}" srcOrd="1" destOrd="0" parTransId="{B0526D3F-9C1E-4FDC-A733-B290F40D3102}" sibTransId="{4AA30B27-DE5F-43DF-88FB-37FC723F57A3}"/>
    <dgm:cxn modelId="{D56EE475-1B61-46F3-9623-C3CBB6FB67E7}" type="presOf" srcId="{63DD70AD-730F-4F83-80A2-76F9340E6ED1}" destId="{496FCE97-3FCC-4508-BEFA-30F581ED1A2A}" srcOrd="0" destOrd="0" presId="urn:microsoft.com/office/officeart/2005/8/layout/vList5"/>
    <dgm:cxn modelId="{E08BD235-74B5-4D3B-8531-7CFB5BEFDE4A}" type="presOf" srcId="{104AEB31-3AD1-41C2-BE2C-5AD953FC667E}" destId="{43EC39E6-CB10-439A-8D5B-155F91800B83}" srcOrd="0" destOrd="0" presId="urn:microsoft.com/office/officeart/2005/8/layout/vList5"/>
    <dgm:cxn modelId="{E7636EF2-ABDD-4E46-B76C-3C1EE43A0586}" type="presOf" srcId="{5AFEAE2E-86D7-4126-B598-C0DF856346DB}" destId="{BAC7AFA8-0C2C-4C30-84E6-4B7488D6C03E}" srcOrd="0" destOrd="0" presId="urn:microsoft.com/office/officeart/2005/8/layout/vList5"/>
    <dgm:cxn modelId="{D383D752-2A4A-41C4-9DBA-2C429101C4D4}" type="presOf" srcId="{B4C63A55-7045-4CC4-8122-C525FD0CF3A6}" destId="{CA1393A8-B175-4D78-BE49-2D40865C4D03}" srcOrd="0" destOrd="0" presId="urn:microsoft.com/office/officeart/2005/8/layout/vList5"/>
    <dgm:cxn modelId="{DAC65177-D291-4B1A-8211-EC02214FE635}" srcId="{1DE90071-6EE0-4C55-94E0-29E598FF1AD7}" destId="{CBA61DA1-EB4D-4C3C-BC10-06391D82A08B}" srcOrd="0" destOrd="0" parTransId="{E944704E-E185-4826-A9F9-DC9C8E2BC53C}" sibTransId="{96FEC914-29E8-4054-A1E8-029D3ECED491}"/>
    <dgm:cxn modelId="{543140AA-990E-4561-9FF4-AA5C5BCCC8F1}" srcId="{1DE90071-6EE0-4C55-94E0-29E598FF1AD7}" destId="{F5AFDA67-4F65-4AD2-88C1-9BE425F9DC41}" srcOrd="4" destOrd="0" parTransId="{8C85AEDE-53E0-48D5-A580-7FEED6CFDDD8}" sibTransId="{932A3F6A-A075-49A9-A636-DDC4FD300814}"/>
    <dgm:cxn modelId="{B2E778B2-9C98-4D91-AFA3-146B8C4B0D0A}" type="presOf" srcId="{F5AFDA67-4F65-4AD2-88C1-9BE425F9DC41}" destId="{51B7E67C-76B3-433E-9294-A57029EA5748}" srcOrd="0" destOrd="0" presId="urn:microsoft.com/office/officeart/2005/8/layout/vList5"/>
    <dgm:cxn modelId="{403B2517-05A6-4D88-A715-FB1157EF2812}" type="presParOf" srcId="{06987C87-1538-4644-BDB3-DB1EFBAE696C}" destId="{2A1354B1-CE6D-444A-8796-051CD0B605E6}" srcOrd="0" destOrd="0" presId="urn:microsoft.com/office/officeart/2005/8/layout/vList5"/>
    <dgm:cxn modelId="{23A7E9F1-D145-41A7-BECE-9514F0C425F0}" type="presParOf" srcId="{2A1354B1-CE6D-444A-8796-051CD0B605E6}" destId="{D83208CE-0191-4BB7-B7FC-6B3AB314466F}" srcOrd="0" destOrd="0" presId="urn:microsoft.com/office/officeart/2005/8/layout/vList5"/>
    <dgm:cxn modelId="{A73D06B6-C530-48EF-B606-6321AEF9C04F}" type="presParOf" srcId="{2A1354B1-CE6D-444A-8796-051CD0B605E6}" destId="{BAC7AFA8-0C2C-4C30-84E6-4B7488D6C03E}" srcOrd="1" destOrd="0" presId="urn:microsoft.com/office/officeart/2005/8/layout/vList5"/>
    <dgm:cxn modelId="{63051C2A-5BA6-4EC1-8088-1AB9489DF3D3}" type="presParOf" srcId="{06987C87-1538-4644-BDB3-DB1EFBAE696C}" destId="{9F7FC04F-0368-48DD-87D4-D3BF10E2240B}" srcOrd="1" destOrd="0" presId="urn:microsoft.com/office/officeart/2005/8/layout/vList5"/>
    <dgm:cxn modelId="{4372032D-DB23-4555-8C28-292A9E2B7C6D}" type="presParOf" srcId="{06987C87-1538-4644-BDB3-DB1EFBAE696C}" destId="{DA8273A7-FBA8-4DEE-B849-686C47B6F344}" srcOrd="2" destOrd="0" presId="urn:microsoft.com/office/officeart/2005/8/layout/vList5"/>
    <dgm:cxn modelId="{1BAF7834-BAAD-40A6-B7B9-07DE6870CA4A}" type="presParOf" srcId="{DA8273A7-FBA8-4DEE-B849-686C47B6F344}" destId="{6B8922D1-3011-4A4E-A5F1-6120BEEF7ED9}" srcOrd="0" destOrd="0" presId="urn:microsoft.com/office/officeart/2005/8/layout/vList5"/>
    <dgm:cxn modelId="{1D66017D-514E-40B2-8FA9-A9849356DF5A}" type="presParOf" srcId="{06987C87-1538-4644-BDB3-DB1EFBAE696C}" destId="{648A7EE8-F6D2-431B-AC94-66A65C1D4EA6}" srcOrd="3" destOrd="0" presId="urn:microsoft.com/office/officeart/2005/8/layout/vList5"/>
    <dgm:cxn modelId="{35D23DAF-9906-4216-BCB2-9E260D6E82EC}" type="presParOf" srcId="{06987C87-1538-4644-BDB3-DB1EFBAE696C}" destId="{6831A513-3BC4-4473-9C2B-570A90F48600}" srcOrd="4" destOrd="0" presId="urn:microsoft.com/office/officeart/2005/8/layout/vList5"/>
    <dgm:cxn modelId="{FA2B0A5E-EB94-4643-A3AC-CB9070B05384}" type="presParOf" srcId="{6831A513-3BC4-4473-9C2B-570A90F48600}" destId="{43EC39E6-CB10-439A-8D5B-155F91800B83}" srcOrd="0" destOrd="0" presId="urn:microsoft.com/office/officeart/2005/8/layout/vList5"/>
    <dgm:cxn modelId="{3EAFC0BD-8970-4694-8924-F0320DBE5F94}" type="presParOf" srcId="{06987C87-1538-4644-BDB3-DB1EFBAE696C}" destId="{2F7B891D-0F0E-4CC1-8544-68C8D7A59424}" srcOrd="5" destOrd="0" presId="urn:microsoft.com/office/officeart/2005/8/layout/vList5"/>
    <dgm:cxn modelId="{10E9D94B-192C-41DF-B55C-3B78AC64DE79}" type="presParOf" srcId="{06987C87-1538-4644-BDB3-DB1EFBAE696C}" destId="{7BFB4F54-B23A-496F-B7FB-76E40F8C71EB}" srcOrd="6" destOrd="0" presId="urn:microsoft.com/office/officeart/2005/8/layout/vList5"/>
    <dgm:cxn modelId="{CF2F877C-9C1C-47F2-85F2-77AC55C8CBC4}" type="presParOf" srcId="{7BFB4F54-B23A-496F-B7FB-76E40F8C71EB}" destId="{6C27D4EA-6F72-400F-B09B-68A88D26F426}" srcOrd="0" destOrd="0" presId="urn:microsoft.com/office/officeart/2005/8/layout/vList5"/>
    <dgm:cxn modelId="{C38CE97F-5D2B-4DE7-A55B-5EA9A57BE9D8}" type="presParOf" srcId="{06987C87-1538-4644-BDB3-DB1EFBAE696C}" destId="{DE6D1A41-BF14-4044-B06A-A5E634DF86C4}" srcOrd="7" destOrd="0" presId="urn:microsoft.com/office/officeart/2005/8/layout/vList5"/>
    <dgm:cxn modelId="{41FC82A0-D62E-450B-9E1B-C547016AD131}" type="presParOf" srcId="{06987C87-1538-4644-BDB3-DB1EFBAE696C}" destId="{851F5AC8-5B2A-4287-A536-67145E346B2D}" srcOrd="8" destOrd="0" presId="urn:microsoft.com/office/officeart/2005/8/layout/vList5"/>
    <dgm:cxn modelId="{793EFBD1-985C-4D0C-BF3C-4C56B25D2FC2}" type="presParOf" srcId="{851F5AC8-5B2A-4287-A536-67145E346B2D}" destId="{51B7E67C-76B3-433E-9294-A57029EA5748}" srcOrd="0" destOrd="0" presId="urn:microsoft.com/office/officeart/2005/8/layout/vList5"/>
    <dgm:cxn modelId="{24A205BF-01DF-4647-83A6-66D527326EA1}" type="presParOf" srcId="{851F5AC8-5B2A-4287-A536-67145E346B2D}" destId="{996F532B-C4AA-477B-AB64-5269D0076608}" srcOrd="1" destOrd="0" presId="urn:microsoft.com/office/officeart/2005/8/layout/vList5"/>
    <dgm:cxn modelId="{42FFBA56-8FC8-4F9C-90A4-6A548CFA1632}" type="presParOf" srcId="{06987C87-1538-4644-BDB3-DB1EFBAE696C}" destId="{66D8188E-AFED-49EE-986A-7C43223D3C8D}" srcOrd="9" destOrd="0" presId="urn:microsoft.com/office/officeart/2005/8/layout/vList5"/>
    <dgm:cxn modelId="{88DA236B-A5DC-4C36-965D-BFC25BF71576}" type="presParOf" srcId="{06987C87-1538-4644-BDB3-DB1EFBAE696C}" destId="{B63CB0D6-66EB-466F-9F86-C61501D469B1}" srcOrd="10" destOrd="0" presId="urn:microsoft.com/office/officeart/2005/8/layout/vList5"/>
    <dgm:cxn modelId="{6F5BF934-5E6E-4271-BC5E-888E7B70884E}" type="presParOf" srcId="{B63CB0D6-66EB-466F-9F86-C61501D469B1}" destId="{CA1393A8-B175-4D78-BE49-2D40865C4D03}" srcOrd="0" destOrd="0" presId="urn:microsoft.com/office/officeart/2005/8/layout/vList5"/>
    <dgm:cxn modelId="{27C279CA-AF10-41BB-ABE9-B80C7F68B90F}" type="presParOf" srcId="{B63CB0D6-66EB-466F-9F86-C61501D469B1}" destId="{496FCE97-3FCC-4508-BEFA-30F581ED1A2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9D60D2AF-E39B-4F79-A4C4-FD45972A3AD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B67F8385-6E5D-4FCA-8F31-BD270A5CB640}">
      <dgm:prSet/>
      <dgm:spPr>
        <a:solidFill>
          <a:srgbClr val="0AA745"/>
        </a:solidFill>
      </dgm:spPr>
      <dgm:t>
        <a:bodyPr/>
        <a:lstStyle/>
        <a:p>
          <a:pPr rtl="0"/>
          <a:r>
            <a:rPr lang="en-GB" dirty="0" smtClean="0"/>
            <a:t>MUST </a:t>
          </a:r>
          <a:endParaRPr lang="en-GB" dirty="0"/>
        </a:p>
      </dgm:t>
    </dgm:pt>
    <dgm:pt modelId="{FA5C530C-AEEB-4F38-8824-0B60DA6FC114}" type="parTrans" cxnId="{079784AF-0679-4B8E-9BC0-BB8E0F466C9B}">
      <dgm:prSet/>
      <dgm:spPr/>
      <dgm:t>
        <a:bodyPr/>
        <a:lstStyle/>
        <a:p>
          <a:endParaRPr lang="en-GB"/>
        </a:p>
      </dgm:t>
    </dgm:pt>
    <dgm:pt modelId="{EAB31B27-FCEE-4355-91A3-B6A3D2931358}" type="sibTrans" cxnId="{079784AF-0679-4B8E-9BC0-BB8E0F466C9B}">
      <dgm:prSet/>
      <dgm:spPr/>
      <dgm:t>
        <a:bodyPr/>
        <a:lstStyle/>
        <a:p>
          <a:endParaRPr lang="en-GB"/>
        </a:p>
      </dgm:t>
    </dgm:pt>
    <dgm:pt modelId="{7C95826B-73BC-4572-9EC1-52E8457A0E71}">
      <dgm:prSet/>
      <dgm:spPr>
        <a:solidFill>
          <a:schemeClr val="bg1">
            <a:lumMod val="85000"/>
            <a:alpha val="90000"/>
          </a:schemeClr>
        </a:solidFill>
      </dgm:spPr>
      <dgm:t>
        <a:bodyPr/>
        <a:lstStyle/>
        <a:p>
          <a:pPr rtl="0"/>
          <a:r>
            <a:rPr lang="en-GB" dirty="0" smtClean="0"/>
            <a:t>disclose the total amount of any employee benefits received by trustees and its other key management personnel </a:t>
          </a:r>
          <a:endParaRPr lang="en-GB" dirty="0"/>
        </a:p>
      </dgm:t>
    </dgm:pt>
    <dgm:pt modelId="{3EC9C48A-A8AA-4610-AEA6-55D3B621E410}" type="parTrans" cxnId="{C8922AFE-ADF5-42F7-9964-C020327C9CFC}">
      <dgm:prSet/>
      <dgm:spPr/>
      <dgm:t>
        <a:bodyPr/>
        <a:lstStyle/>
        <a:p>
          <a:endParaRPr lang="en-GB"/>
        </a:p>
      </dgm:t>
    </dgm:pt>
    <dgm:pt modelId="{FD2A912C-E6F6-409B-867B-79A9CAF23520}" type="sibTrans" cxnId="{C8922AFE-ADF5-42F7-9964-C020327C9CFC}">
      <dgm:prSet/>
      <dgm:spPr/>
      <dgm:t>
        <a:bodyPr/>
        <a:lstStyle/>
        <a:p>
          <a:endParaRPr lang="en-GB"/>
        </a:p>
      </dgm:t>
    </dgm:pt>
    <dgm:pt modelId="{B49C68A8-506B-4620-84EB-E10F85901011}">
      <dgm:prSet/>
      <dgm:spPr>
        <a:solidFill>
          <a:srgbClr val="0AA745"/>
        </a:solidFill>
      </dgm:spPr>
      <dgm:t>
        <a:bodyPr/>
        <a:lstStyle/>
        <a:p>
          <a:pPr rtl="0"/>
          <a:r>
            <a:rPr lang="en-GB" dirty="0" smtClean="0"/>
            <a:t>SHOULD </a:t>
          </a:r>
          <a:endParaRPr lang="en-GB" dirty="0"/>
        </a:p>
      </dgm:t>
    </dgm:pt>
    <dgm:pt modelId="{062BA8BA-7723-4564-9268-146001078D66}" type="parTrans" cxnId="{A3F93E01-F4F0-48DE-B5F4-16DC807461AB}">
      <dgm:prSet/>
      <dgm:spPr/>
      <dgm:t>
        <a:bodyPr/>
        <a:lstStyle/>
        <a:p>
          <a:endParaRPr lang="en-GB"/>
        </a:p>
      </dgm:t>
    </dgm:pt>
    <dgm:pt modelId="{84026195-14EE-442F-B1C0-007DE801E258}" type="sibTrans" cxnId="{A3F93E01-F4F0-48DE-B5F4-16DC807461AB}">
      <dgm:prSet/>
      <dgm:spPr/>
      <dgm:t>
        <a:bodyPr/>
        <a:lstStyle/>
        <a:p>
          <a:endParaRPr lang="en-GB"/>
        </a:p>
      </dgm:t>
    </dgm:pt>
    <dgm:pt modelId="{397941B3-7119-4FEC-9BB9-E9B1D6785665}">
      <dgm:prSet/>
      <dgm:spPr>
        <a:solidFill>
          <a:schemeClr val="bg1">
            <a:lumMod val="85000"/>
            <a:alpha val="90000"/>
          </a:schemeClr>
        </a:solidFill>
      </dgm:spPr>
      <dgm:t>
        <a:bodyPr/>
        <a:lstStyle/>
        <a:p>
          <a:pPr rtl="0"/>
          <a:r>
            <a:rPr lang="en-GB" dirty="0" smtClean="0"/>
            <a:t>give consideration to the information needs of their funders and other stakeholders in making their accounting disclosures.</a:t>
          </a:r>
          <a:endParaRPr lang="en-GB" dirty="0"/>
        </a:p>
      </dgm:t>
    </dgm:pt>
    <dgm:pt modelId="{D1AC9B10-FCB3-4269-A31C-6C55C68B8975}" type="parTrans" cxnId="{3C4D50E4-952F-456C-96A5-68BCE41D3CE6}">
      <dgm:prSet/>
      <dgm:spPr/>
      <dgm:t>
        <a:bodyPr/>
        <a:lstStyle/>
        <a:p>
          <a:endParaRPr lang="en-GB"/>
        </a:p>
      </dgm:t>
    </dgm:pt>
    <dgm:pt modelId="{03998B8B-AF11-4F98-B1C4-26A3EBAD2A52}" type="sibTrans" cxnId="{3C4D50E4-952F-456C-96A5-68BCE41D3CE6}">
      <dgm:prSet/>
      <dgm:spPr/>
      <dgm:t>
        <a:bodyPr/>
        <a:lstStyle/>
        <a:p>
          <a:endParaRPr lang="en-GB"/>
        </a:p>
      </dgm:t>
    </dgm:pt>
    <dgm:pt modelId="{1D4D742B-BCEA-4577-8155-BF88A345E9C2}">
      <dgm:prSet/>
      <dgm:spPr>
        <a:solidFill>
          <a:schemeClr val="bg1">
            <a:lumMod val="85000"/>
            <a:alpha val="90000"/>
          </a:schemeClr>
        </a:solidFill>
      </dgm:spPr>
      <dgm:t>
        <a:bodyPr/>
        <a:lstStyle/>
        <a:p>
          <a:pPr rtl="0"/>
          <a:r>
            <a:rPr lang="en-GB" dirty="0" smtClean="0"/>
            <a:t>E.g.  Chief Executive Officer or highest paid staff member, </a:t>
          </a:r>
          <a:endParaRPr lang="en-GB" dirty="0"/>
        </a:p>
      </dgm:t>
    </dgm:pt>
    <dgm:pt modelId="{9B23A2E9-02BA-4608-8A1C-D29531C99469}" type="parTrans" cxnId="{F1A051E4-5720-4446-9C69-F6751467201E}">
      <dgm:prSet/>
      <dgm:spPr/>
      <dgm:t>
        <a:bodyPr/>
        <a:lstStyle/>
        <a:p>
          <a:endParaRPr lang="en-GB"/>
        </a:p>
      </dgm:t>
    </dgm:pt>
    <dgm:pt modelId="{6269F4FA-9A22-4695-B0A1-F67041B31EC2}" type="sibTrans" cxnId="{F1A051E4-5720-4446-9C69-F6751467201E}">
      <dgm:prSet/>
      <dgm:spPr/>
      <dgm:t>
        <a:bodyPr/>
        <a:lstStyle/>
        <a:p>
          <a:endParaRPr lang="en-GB"/>
        </a:p>
      </dgm:t>
    </dgm:pt>
    <dgm:pt modelId="{A3745CF3-A0A0-4E6E-A083-F611CDD94920}">
      <dgm:prSet/>
      <dgm:spPr>
        <a:solidFill>
          <a:srgbClr val="00AB4E"/>
        </a:solidFill>
      </dgm:spPr>
      <dgm:t>
        <a:bodyPr/>
        <a:lstStyle/>
        <a:p>
          <a:pPr rtl="0"/>
          <a:r>
            <a:rPr lang="en-GB" dirty="0" smtClean="0"/>
            <a:t>MAY </a:t>
          </a:r>
          <a:endParaRPr lang="en-GB" dirty="0"/>
        </a:p>
      </dgm:t>
    </dgm:pt>
    <dgm:pt modelId="{154F2BE1-58C9-4EBB-B4E8-F92F6739CE1B}" type="parTrans" cxnId="{9846C777-796B-4D9B-8B39-791B396B47B9}">
      <dgm:prSet/>
      <dgm:spPr/>
      <dgm:t>
        <a:bodyPr/>
        <a:lstStyle/>
        <a:p>
          <a:endParaRPr lang="en-GB"/>
        </a:p>
      </dgm:t>
    </dgm:pt>
    <dgm:pt modelId="{EA9F95EA-C146-49F5-8707-DBEEFE26FC30}" type="sibTrans" cxnId="{9846C777-796B-4D9B-8B39-791B396B47B9}">
      <dgm:prSet/>
      <dgm:spPr/>
      <dgm:t>
        <a:bodyPr/>
        <a:lstStyle/>
        <a:p>
          <a:endParaRPr lang="en-GB"/>
        </a:p>
      </dgm:t>
    </dgm:pt>
    <dgm:pt modelId="{00E18F09-DB67-4D23-886F-8DF6D1696622}">
      <dgm:prSet/>
      <dgm:spPr>
        <a:solidFill>
          <a:schemeClr val="bg1">
            <a:lumMod val="85000"/>
            <a:alpha val="90000"/>
          </a:schemeClr>
        </a:solidFill>
      </dgm:spPr>
      <dgm:t>
        <a:bodyPr/>
        <a:lstStyle/>
        <a:p>
          <a:pPr rtl="0"/>
          <a:r>
            <a:rPr lang="en-GB" dirty="0" smtClean="0"/>
            <a:t>Disclose the amount of employee benefits paid to its key management personnel on an individual basis.</a:t>
          </a:r>
          <a:endParaRPr lang="en-GB" dirty="0"/>
        </a:p>
      </dgm:t>
    </dgm:pt>
    <dgm:pt modelId="{344F5804-223C-47EC-BC55-72DCDDF716BF}" type="parTrans" cxnId="{3332FFED-875F-4201-98F0-D75CCD82F22F}">
      <dgm:prSet/>
      <dgm:spPr/>
      <dgm:t>
        <a:bodyPr/>
        <a:lstStyle/>
        <a:p>
          <a:endParaRPr lang="en-GB"/>
        </a:p>
      </dgm:t>
    </dgm:pt>
    <dgm:pt modelId="{9889AE12-6ACF-4C9D-9876-469E012ED844}" type="sibTrans" cxnId="{3332FFED-875F-4201-98F0-D75CCD82F22F}">
      <dgm:prSet/>
      <dgm:spPr/>
      <dgm:t>
        <a:bodyPr/>
        <a:lstStyle/>
        <a:p>
          <a:endParaRPr lang="en-GB"/>
        </a:p>
      </dgm:t>
    </dgm:pt>
    <dgm:pt modelId="{28872519-319A-42B4-BE62-81F4AFA95D0A}" type="pres">
      <dgm:prSet presAssocID="{9D60D2AF-E39B-4F79-A4C4-FD45972A3ADF}" presName="Name0" presStyleCnt="0">
        <dgm:presLayoutVars>
          <dgm:dir/>
          <dgm:animLvl val="lvl"/>
          <dgm:resizeHandles val="exact"/>
        </dgm:presLayoutVars>
      </dgm:prSet>
      <dgm:spPr/>
      <dgm:t>
        <a:bodyPr/>
        <a:lstStyle/>
        <a:p>
          <a:endParaRPr lang="en-GB"/>
        </a:p>
      </dgm:t>
    </dgm:pt>
    <dgm:pt modelId="{0E7867CD-48F0-4F5C-95B6-CB4202F5A751}" type="pres">
      <dgm:prSet presAssocID="{B67F8385-6E5D-4FCA-8F31-BD270A5CB640}" presName="linNode" presStyleCnt="0"/>
      <dgm:spPr/>
    </dgm:pt>
    <dgm:pt modelId="{08DB5B39-8081-41B6-BC87-AE4F10BCFB61}" type="pres">
      <dgm:prSet presAssocID="{B67F8385-6E5D-4FCA-8F31-BD270A5CB640}" presName="parentText" presStyleLbl="node1" presStyleIdx="0" presStyleCnt="3">
        <dgm:presLayoutVars>
          <dgm:chMax val="1"/>
          <dgm:bulletEnabled val="1"/>
        </dgm:presLayoutVars>
      </dgm:prSet>
      <dgm:spPr/>
      <dgm:t>
        <a:bodyPr/>
        <a:lstStyle/>
        <a:p>
          <a:endParaRPr lang="en-GB"/>
        </a:p>
      </dgm:t>
    </dgm:pt>
    <dgm:pt modelId="{50CD4570-5584-4C8C-922C-2F8FE929E979}" type="pres">
      <dgm:prSet presAssocID="{B67F8385-6E5D-4FCA-8F31-BD270A5CB640}" presName="descendantText" presStyleLbl="alignAccFollowNode1" presStyleIdx="0" presStyleCnt="3">
        <dgm:presLayoutVars>
          <dgm:bulletEnabled val="1"/>
        </dgm:presLayoutVars>
      </dgm:prSet>
      <dgm:spPr/>
      <dgm:t>
        <a:bodyPr/>
        <a:lstStyle/>
        <a:p>
          <a:endParaRPr lang="en-GB"/>
        </a:p>
      </dgm:t>
    </dgm:pt>
    <dgm:pt modelId="{52F59D4C-6225-488E-86CB-D81822CF88DC}" type="pres">
      <dgm:prSet presAssocID="{EAB31B27-FCEE-4355-91A3-B6A3D2931358}" presName="sp" presStyleCnt="0"/>
      <dgm:spPr/>
    </dgm:pt>
    <dgm:pt modelId="{A761AA4C-04FC-4443-ABCF-CA073E902548}" type="pres">
      <dgm:prSet presAssocID="{B49C68A8-506B-4620-84EB-E10F85901011}" presName="linNode" presStyleCnt="0"/>
      <dgm:spPr/>
    </dgm:pt>
    <dgm:pt modelId="{AE936DEC-0A16-434A-81CF-F6C92BEA02C5}" type="pres">
      <dgm:prSet presAssocID="{B49C68A8-506B-4620-84EB-E10F85901011}" presName="parentText" presStyleLbl="node1" presStyleIdx="1" presStyleCnt="3">
        <dgm:presLayoutVars>
          <dgm:chMax val="1"/>
          <dgm:bulletEnabled val="1"/>
        </dgm:presLayoutVars>
      </dgm:prSet>
      <dgm:spPr/>
      <dgm:t>
        <a:bodyPr/>
        <a:lstStyle/>
        <a:p>
          <a:endParaRPr lang="en-GB"/>
        </a:p>
      </dgm:t>
    </dgm:pt>
    <dgm:pt modelId="{F827EA4E-1132-4C04-8864-B1B9D0D18172}" type="pres">
      <dgm:prSet presAssocID="{B49C68A8-506B-4620-84EB-E10F85901011}" presName="descendantText" presStyleLbl="alignAccFollowNode1" presStyleIdx="1" presStyleCnt="3">
        <dgm:presLayoutVars>
          <dgm:bulletEnabled val="1"/>
        </dgm:presLayoutVars>
      </dgm:prSet>
      <dgm:spPr/>
      <dgm:t>
        <a:bodyPr/>
        <a:lstStyle/>
        <a:p>
          <a:endParaRPr lang="en-GB"/>
        </a:p>
      </dgm:t>
    </dgm:pt>
    <dgm:pt modelId="{A6AA69CC-CB7C-44D4-AC7D-41D13C71676A}" type="pres">
      <dgm:prSet presAssocID="{84026195-14EE-442F-B1C0-007DE801E258}" presName="sp" presStyleCnt="0"/>
      <dgm:spPr/>
    </dgm:pt>
    <dgm:pt modelId="{0D1AF696-EF65-4D8E-9E92-2DCB11FACDCD}" type="pres">
      <dgm:prSet presAssocID="{A3745CF3-A0A0-4E6E-A083-F611CDD94920}" presName="linNode" presStyleCnt="0"/>
      <dgm:spPr/>
    </dgm:pt>
    <dgm:pt modelId="{4DDD0445-51E7-4FDB-B3D8-55A0088DE134}" type="pres">
      <dgm:prSet presAssocID="{A3745CF3-A0A0-4E6E-A083-F611CDD94920}" presName="parentText" presStyleLbl="node1" presStyleIdx="2" presStyleCnt="3">
        <dgm:presLayoutVars>
          <dgm:chMax val="1"/>
          <dgm:bulletEnabled val="1"/>
        </dgm:presLayoutVars>
      </dgm:prSet>
      <dgm:spPr/>
      <dgm:t>
        <a:bodyPr/>
        <a:lstStyle/>
        <a:p>
          <a:endParaRPr lang="en-GB"/>
        </a:p>
      </dgm:t>
    </dgm:pt>
    <dgm:pt modelId="{A63EDE62-AC78-40D7-86D5-DA3888F698AA}" type="pres">
      <dgm:prSet presAssocID="{A3745CF3-A0A0-4E6E-A083-F611CDD94920}" presName="descendantText" presStyleLbl="alignAccFollowNode1" presStyleIdx="2" presStyleCnt="3" custLinFactNeighborX="-1343" custLinFactNeighborY="9614">
        <dgm:presLayoutVars>
          <dgm:bulletEnabled val="1"/>
        </dgm:presLayoutVars>
      </dgm:prSet>
      <dgm:spPr/>
      <dgm:t>
        <a:bodyPr/>
        <a:lstStyle/>
        <a:p>
          <a:endParaRPr lang="en-GB"/>
        </a:p>
      </dgm:t>
    </dgm:pt>
  </dgm:ptLst>
  <dgm:cxnLst>
    <dgm:cxn modelId="{1F3DA0CC-E49B-40E1-93E4-E776774C3872}" type="presOf" srcId="{B67F8385-6E5D-4FCA-8F31-BD270A5CB640}" destId="{08DB5B39-8081-41B6-BC87-AE4F10BCFB61}" srcOrd="0" destOrd="0" presId="urn:microsoft.com/office/officeart/2005/8/layout/vList5"/>
    <dgm:cxn modelId="{C8922AFE-ADF5-42F7-9964-C020327C9CFC}" srcId="{B67F8385-6E5D-4FCA-8F31-BD270A5CB640}" destId="{7C95826B-73BC-4572-9EC1-52E8457A0E71}" srcOrd="0" destOrd="0" parTransId="{3EC9C48A-A8AA-4610-AEA6-55D3B621E410}" sibTransId="{FD2A912C-E6F6-409B-867B-79A9CAF23520}"/>
    <dgm:cxn modelId="{E34382EC-5330-4438-AA95-29BD4A1F0D41}" type="presOf" srcId="{7C95826B-73BC-4572-9EC1-52E8457A0E71}" destId="{50CD4570-5584-4C8C-922C-2F8FE929E979}" srcOrd="0" destOrd="0" presId="urn:microsoft.com/office/officeart/2005/8/layout/vList5"/>
    <dgm:cxn modelId="{F1A051E4-5720-4446-9C69-F6751467201E}" srcId="{B49C68A8-506B-4620-84EB-E10F85901011}" destId="{1D4D742B-BCEA-4577-8155-BF88A345E9C2}" srcOrd="1" destOrd="0" parTransId="{9B23A2E9-02BA-4608-8A1C-D29531C99469}" sibTransId="{6269F4FA-9A22-4695-B0A1-F67041B31EC2}"/>
    <dgm:cxn modelId="{3C4D50E4-952F-456C-96A5-68BCE41D3CE6}" srcId="{B49C68A8-506B-4620-84EB-E10F85901011}" destId="{397941B3-7119-4FEC-9BB9-E9B1D6785665}" srcOrd="0" destOrd="0" parTransId="{D1AC9B10-FCB3-4269-A31C-6C55C68B8975}" sibTransId="{03998B8B-AF11-4F98-B1C4-26A3EBAD2A52}"/>
    <dgm:cxn modelId="{F8E17436-2427-4093-BE9D-2DF6716AFA92}" type="presOf" srcId="{00E18F09-DB67-4D23-886F-8DF6D1696622}" destId="{A63EDE62-AC78-40D7-86D5-DA3888F698AA}" srcOrd="0" destOrd="0" presId="urn:microsoft.com/office/officeart/2005/8/layout/vList5"/>
    <dgm:cxn modelId="{079784AF-0679-4B8E-9BC0-BB8E0F466C9B}" srcId="{9D60D2AF-E39B-4F79-A4C4-FD45972A3ADF}" destId="{B67F8385-6E5D-4FCA-8F31-BD270A5CB640}" srcOrd="0" destOrd="0" parTransId="{FA5C530C-AEEB-4F38-8824-0B60DA6FC114}" sibTransId="{EAB31B27-FCEE-4355-91A3-B6A3D2931358}"/>
    <dgm:cxn modelId="{9CAECA53-A6FD-4E25-9068-C34C76AD0BE4}" type="presOf" srcId="{397941B3-7119-4FEC-9BB9-E9B1D6785665}" destId="{F827EA4E-1132-4C04-8864-B1B9D0D18172}" srcOrd="0" destOrd="0" presId="urn:microsoft.com/office/officeart/2005/8/layout/vList5"/>
    <dgm:cxn modelId="{9846C777-796B-4D9B-8B39-791B396B47B9}" srcId="{9D60D2AF-E39B-4F79-A4C4-FD45972A3ADF}" destId="{A3745CF3-A0A0-4E6E-A083-F611CDD94920}" srcOrd="2" destOrd="0" parTransId="{154F2BE1-58C9-4EBB-B4E8-F92F6739CE1B}" sibTransId="{EA9F95EA-C146-49F5-8707-DBEEFE26FC30}"/>
    <dgm:cxn modelId="{3332FFED-875F-4201-98F0-D75CCD82F22F}" srcId="{A3745CF3-A0A0-4E6E-A083-F611CDD94920}" destId="{00E18F09-DB67-4D23-886F-8DF6D1696622}" srcOrd="0" destOrd="0" parTransId="{344F5804-223C-47EC-BC55-72DCDDF716BF}" sibTransId="{9889AE12-6ACF-4C9D-9876-469E012ED844}"/>
    <dgm:cxn modelId="{A5645635-4B6F-43CD-A7D7-02AFCCAC5DD0}" type="presOf" srcId="{B49C68A8-506B-4620-84EB-E10F85901011}" destId="{AE936DEC-0A16-434A-81CF-F6C92BEA02C5}" srcOrd="0" destOrd="0" presId="urn:microsoft.com/office/officeart/2005/8/layout/vList5"/>
    <dgm:cxn modelId="{5FDE45B1-F442-4AF7-8DCF-DBE9A8653BAF}" type="presOf" srcId="{A3745CF3-A0A0-4E6E-A083-F611CDD94920}" destId="{4DDD0445-51E7-4FDB-B3D8-55A0088DE134}" srcOrd="0" destOrd="0" presId="urn:microsoft.com/office/officeart/2005/8/layout/vList5"/>
    <dgm:cxn modelId="{EC5AC8F6-05CD-4D9F-8F9E-9B2C1B7BF76E}" type="presOf" srcId="{1D4D742B-BCEA-4577-8155-BF88A345E9C2}" destId="{F827EA4E-1132-4C04-8864-B1B9D0D18172}" srcOrd="0" destOrd="1" presId="urn:microsoft.com/office/officeart/2005/8/layout/vList5"/>
    <dgm:cxn modelId="{76CB2D2D-418E-4312-B9AF-3713FC4AAB78}" type="presOf" srcId="{9D60D2AF-E39B-4F79-A4C4-FD45972A3ADF}" destId="{28872519-319A-42B4-BE62-81F4AFA95D0A}" srcOrd="0" destOrd="0" presId="urn:microsoft.com/office/officeart/2005/8/layout/vList5"/>
    <dgm:cxn modelId="{A3F93E01-F4F0-48DE-B5F4-16DC807461AB}" srcId="{9D60D2AF-E39B-4F79-A4C4-FD45972A3ADF}" destId="{B49C68A8-506B-4620-84EB-E10F85901011}" srcOrd="1" destOrd="0" parTransId="{062BA8BA-7723-4564-9268-146001078D66}" sibTransId="{84026195-14EE-442F-B1C0-007DE801E258}"/>
    <dgm:cxn modelId="{4579E2C0-C125-4648-95D5-882CEBACB471}" type="presParOf" srcId="{28872519-319A-42B4-BE62-81F4AFA95D0A}" destId="{0E7867CD-48F0-4F5C-95B6-CB4202F5A751}" srcOrd="0" destOrd="0" presId="urn:microsoft.com/office/officeart/2005/8/layout/vList5"/>
    <dgm:cxn modelId="{CD40FA23-AFC7-405E-97AC-F89D58A74D22}" type="presParOf" srcId="{0E7867CD-48F0-4F5C-95B6-CB4202F5A751}" destId="{08DB5B39-8081-41B6-BC87-AE4F10BCFB61}" srcOrd="0" destOrd="0" presId="urn:microsoft.com/office/officeart/2005/8/layout/vList5"/>
    <dgm:cxn modelId="{1FC3E395-1348-439D-88EF-DB5DD9819BD3}" type="presParOf" srcId="{0E7867CD-48F0-4F5C-95B6-CB4202F5A751}" destId="{50CD4570-5584-4C8C-922C-2F8FE929E979}" srcOrd="1" destOrd="0" presId="urn:microsoft.com/office/officeart/2005/8/layout/vList5"/>
    <dgm:cxn modelId="{930B77CC-276D-4306-9B08-5EFAEBC9094D}" type="presParOf" srcId="{28872519-319A-42B4-BE62-81F4AFA95D0A}" destId="{52F59D4C-6225-488E-86CB-D81822CF88DC}" srcOrd="1" destOrd="0" presId="urn:microsoft.com/office/officeart/2005/8/layout/vList5"/>
    <dgm:cxn modelId="{38C19B5F-E736-49CD-8BB5-A3408AF36094}" type="presParOf" srcId="{28872519-319A-42B4-BE62-81F4AFA95D0A}" destId="{A761AA4C-04FC-4443-ABCF-CA073E902548}" srcOrd="2" destOrd="0" presId="urn:microsoft.com/office/officeart/2005/8/layout/vList5"/>
    <dgm:cxn modelId="{68ADA206-247B-487C-9B99-759B7E0CE4C8}" type="presParOf" srcId="{A761AA4C-04FC-4443-ABCF-CA073E902548}" destId="{AE936DEC-0A16-434A-81CF-F6C92BEA02C5}" srcOrd="0" destOrd="0" presId="urn:microsoft.com/office/officeart/2005/8/layout/vList5"/>
    <dgm:cxn modelId="{DE78DD42-336F-4D6E-A4C1-F4BEF1DCDB42}" type="presParOf" srcId="{A761AA4C-04FC-4443-ABCF-CA073E902548}" destId="{F827EA4E-1132-4C04-8864-B1B9D0D18172}" srcOrd="1" destOrd="0" presId="urn:microsoft.com/office/officeart/2005/8/layout/vList5"/>
    <dgm:cxn modelId="{E863E245-D59D-4124-A7A7-75C38E81CDFE}" type="presParOf" srcId="{28872519-319A-42B4-BE62-81F4AFA95D0A}" destId="{A6AA69CC-CB7C-44D4-AC7D-41D13C71676A}" srcOrd="3" destOrd="0" presId="urn:microsoft.com/office/officeart/2005/8/layout/vList5"/>
    <dgm:cxn modelId="{07ACFE14-B427-4695-B162-6A0D0B008C18}" type="presParOf" srcId="{28872519-319A-42B4-BE62-81F4AFA95D0A}" destId="{0D1AF696-EF65-4D8E-9E92-2DCB11FACDCD}" srcOrd="4" destOrd="0" presId="urn:microsoft.com/office/officeart/2005/8/layout/vList5"/>
    <dgm:cxn modelId="{8C561DDF-62C0-4D58-8E44-B602A62255F1}" type="presParOf" srcId="{0D1AF696-EF65-4D8E-9E92-2DCB11FACDCD}" destId="{4DDD0445-51E7-4FDB-B3D8-55A0088DE134}" srcOrd="0" destOrd="0" presId="urn:microsoft.com/office/officeart/2005/8/layout/vList5"/>
    <dgm:cxn modelId="{1E9008D2-D925-4736-B5CD-B9891B3B27E6}" type="presParOf" srcId="{0D1AF696-EF65-4D8E-9E92-2DCB11FACDCD}" destId="{A63EDE62-AC78-40D7-86D5-DA3888F698A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1BCA4EEE-328D-454E-BDED-D1E18EFD533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6C02AB31-C748-4B4B-B676-E7050F1E5F91}">
      <dgm:prSet/>
      <dgm:spPr>
        <a:solidFill>
          <a:srgbClr val="0AA745"/>
        </a:solidFill>
      </dgm:spPr>
      <dgm:t>
        <a:bodyPr/>
        <a:lstStyle/>
        <a:p>
          <a:r>
            <a:rPr lang="en-GB" dirty="0" smtClean="0"/>
            <a:t>ORIGINAL ENDOWMENT PLUS SUBSEQUENT CAPITAL GIFTS</a:t>
          </a:r>
          <a:endParaRPr lang="en-GB" dirty="0"/>
        </a:p>
      </dgm:t>
    </dgm:pt>
    <dgm:pt modelId="{D2FF4DB5-0CBC-4156-8939-2F3AD63DD73D}" type="parTrans" cxnId="{015F1798-F81A-49D4-88FA-D0E7EB2EC008}">
      <dgm:prSet/>
      <dgm:spPr/>
    </dgm:pt>
    <dgm:pt modelId="{6D803E3E-976B-4DC7-8ED0-78EEA99EE640}" type="sibTrans" cxnId="{015F1798-F81A-49D4-88FA-D0E7EB2EC008}">
      <dgm:prSet/>
      <dgm:spPr/>
    </dgm:pt>
    <dgm:pt modelId="{5A617569-33FE-4D96-B101-B76199743377}">
      <dgm:prSet/>
      <dgm:spPr>
        <a:solidFill>
          <a:srgbClr val="00AB4E"/>
        </a:solidFill>
      </dgm:spPr>
      <dgm:t>
        <a:bodyPr/>
        <a:lstStyle/>
        <a:p>
          <a:r>
            <a:rPr lang="en-GB" dirty="0" smtClean="0"/>
            <a:t>UNAPPLIED TOTAL RETURN</a:t>
          </a:r>
          <a:endParaRPr lang="en-GB" dirty="0"/>
        </a:p>
      </dgm:t>
    </dgm:pt>
    <dgm:pt modelId="{9C830C6D-0220-46A6-84B1-F6C8B82EC844}" type="parTrans" cxnId="{30901FDB-0F35-4062-B034-09BBF752EFC6}">
      <dgm:prSet/>
      <dgm:spPr/>
    </dgm:pt>
    <dgm:pt modelId="{02A7832B-C479-4B6E-8DAE-D97D51FB282A}" type="sibTrans" cxnId="{30901FDB-0F35-4062-B034-09BBF752EFC6}">
      <dgm:prSet/>
      <dgm:spPr/>
    </dgm:pt>
    <dgm:pt modelId="{3B23561F-90B4-42E9-AF99-71DCFF44C067}">
      <dgm:prSet/>
      <dgm:spPr>
        <a:solidFill>
          <a:schemeClr val="bg1">
            <a:lumMod val="95000"/>
            <a:alpha val="90000"/>
          </a:schemeClr>
        </a:solidFill>
      </dgm:spPr>
      <dgm:t>
        <a:bodyPr/>
        <a:lstStyle/>
        <a:p>
          <a:r>
            <a:rPr lang="en-GB" dirty="0" smtClean="0"/>
            <a:t>Needs GD authority</a:t>
          </a:r>
          <a:endParaRPr lang="en-GB" dirty="0"/>
        </a:p>
      </dgm:t>
    </dgm:pt>
    <dgm:pt modelId="{0DC35712-F316-48EC-96BF-5D13496335AB}" type="parTrans" cxnId="{813F993E-C44A-4CA8-A84C-F2B4776B2DF9}">
      <dgm:prSet/>
      <dgm:spPr/>
    </dgm:pt>
    <dgm:pt modelId="{2177678E-E4CF-431E-855E-0E7A41C6FE69}" type="sibTrans" cxnId="{813F993E-C44A-4CA8-A84C-F2B4776B2DF9}">
      <dgm:prSet/>
      <dgm:spPr/>
    </dgm:pt>
    <dgm:pt modelId="{E3F75CC8-7007-4A03-8630-4DA3AA1F0ADC}">
      <dgm:prSet/>
      <dgm:spPr>
        <a:solidFill>
          <a:schemeClr val="bg1">
            <a:lumMod val="95000"/>
            <a:alpha val="90000"/>
          </a:schemeClr>
        </a:solidFill>
      </dgm:spPr>
      <dgm:t>
        <a:bodyPr/>
        <a:lstStyle/>
        <a:p>
          <a:r>
            <a:rPr lang="en-GB" dirty="0" smtClean="0"/>
            <a:t>Needs CC permission</a:t>
          </a:r>
          <a:endParaRPr lang="en-GB" dirty="0"/>
        </a:p>
      </dgm:t>
    </dgm:pt>
    <dgm:pt modelId="{EDA274AE-CB60-4BEB-AC9B-4552CD83FF2B}" type="parTrans" cxnId="{E94E58BF-8359-43E6-B85C-7B0703B437CE}">
      <dgm:prSet/>
      <dgm:spPr/>
    </dgm:pt>
    <dgm:pt modelId="{68684A22-E451-4467-B425-B157C45D0492}" type="sibTrans" cxnId="{E94E58BF-8359-43E6-B85C-7B0703B437CE}">
      <dgm:prSet/>
      <dgm:spPr/>
    </dgm:pt>
    <dgm:pt modelId="{90373316-55A3-4777-972B-211F60D50481}">
      <dgm:prSet/>
      <dgm:spPr>
        <a:solidFill>
          <a:schemeClr val="bg1">
            <a:lumMod val="95000"/>
            <a:alpha val="90000"/>
          </a:schemeClr>
        </a:solidFill>
      </dgm:spPr>
      <dgm:t>
        <a:bodyPr/>
        <a:lstStyle/>
        <a:p>
          <a:r>
            <a:rPr lang="en-GB" dirty="0" smtClean="0"/>
            <a:t>HC amounts ring-fenced?</a:t>
          </a:r>
          <a:endParaRPr lang="en-GB" dirty="0"/>
        </a:p>
      </dgm:t>
    </dgm:pt>
    <dgm:pt modelId="{BD214DE0-025B-4F78-874F-75484951E322}" type="parTrans" cxnId="{8B442732-F42B-460A-9D7F-6E83D5790BA8}">
      <dgm:prSet/>
      <dgm:spPr/>
    </dgm:pt>
    <dgm:pt modelId="{A989B46C-A3FC-47D1-927C-C6F077228323}" type="sibTrans" cxnId="{8B442732-F42B-460A-9D7F-6E83D5790BA8}">
      <dgm:prSet/>
      <dgm:spPr/>
    </dgm:pt>
    <dgm:pt modelId="{458E20FC-3CE4-48C4-A879-441E5BCB59CD}">
      <dgm:prSet/>
      <dgm:spPr>
        <a:solidFill>
          <a:schemeClr val="bg1">
            <a:lumMod val="95000"/>
            <a:alpha val="90000"/>
          </a:schemeClr>
        </a:solidFill>
      </dgm:spPr>
      <dgm:t>
        <a:bodyPr/>
        <a:lstStyle/>
        <a:p>
          <a:r>
            <a:rPr lang="en-GB" dirty="0" smtClean="0"/>
            <a:t>Cumulative returns on investments</a:t>
          </a:r>
          <a:endParaRPr lang="en-GB" dirty="0"/>
        </a:p>
      </dgm:t>
    </dgm:pt>
    <dgm:pt modelId="{37C74326-9550-447B-8399-A2F42EDB547A}" type="parTrans" cxnId="{2EE2E9C0-6B34-45D7-BA08-484D0B61D55B}">
      <dgm:prSet/>
      <dgm:spPr/>
    </dgm:pt>
    <dgm:pt modelId="{CF20623C-2C66-468C-967B-FE33D9E84D57}" type="sibTrans" cxnId="{2EE2E9C0-6B34-45D7-BA08-484D0B61D55B}">
      <dgm:prSet/>
      <dgm:spPr/>
    </dgm:pt>
    <dgm:pt modelId="{13C972A0-A42A-4057-BE61-DF45E48E2FF3}">
      <dgm:prSet/>
      <dgm:spPr>
        <a:solidFill>
          <a:schemeClr val="bg1">
            <a:lumMod val="95000"/>
            <a:alpha val="90000"/>
          </a:schemeClr>
        </a:solidFill>
      </dgm:spPr>
      <dgm:t>
        <a:bodyPr/>
        <a:lstStyle/>
        <a:p>
          <a:r>
            <a:rPr lang="en-GB" dirty="0" smtClean="0"/>
            <a:t>Less previous transfers to income</a:t>
          </a:r>
          <a:endParaRPr lang="en-GB" dirty="0"/>
        </a:p>
      </dgm:t>
    </dgm:pt>
    <dgm:pt modelId="{4D3D531F-F67D-474E-81C2-14C1EF1A445D}" type="parTrans" cxnId="{F0D327E9-51FE-41A6-AEFC-8E7EEAD63A14}">
      <dgm:prSet/>
      <dgm:spPr/>
    </dgm:pt>
    <dgm:pt modelId="{23BF9590-62A5-4F96-B8CA-E31E860F0D46}" type="sibTrans" cxnId="{F0D327E9-51FE-41A6-AEFC-8E7EEAD63A14}">
      <dgm:prSet/>
      <dgm:spPr/>
    </dgm:pt>
    <dgm:pt modelId="{B5620480-647D-4C93-BE0C-6A2408E21CA6}">
      <dgm:prSet/>
      <dgm:spPr>
        <a:solidFill>
          <a:schemeClr val="bg1">
            <a:lumMod val="95000"/>
            <a:alpha val="90000"/>
          </a:schemeClr>
        </a:solidFill>
      </dgm:spPr>
      <dgm:t>
        <a:bodyPr/>
        <a:lstStyle/>
        <a:p>
          <a:r>
            <a:rPr lang="en-GB" dirty="0" smtClean="0"/>
            <a:t>Record keeping is a challenge</a:t>
          </a:r>
          <a:endParaRPr lang="en-GB" dirty="0"/>
        </a:p>
      </dgm:t>
    </dgm:pt>
    <dgm:pt modelId="{0BEAA7A5-89B7-4EF5-9B93-686046B0EA90}" type="parTrans" cxnId="{E2157648-3FDB-4F99-A0A6-367AF398A9EE}">
      <dgm:prSet/>
      <dgm:spPr/>
    </dgm:pt>
    <dgm:pt modelId="{18EDD819-6C6A-4F9B-8A9D-2DC14432A458}" type="sibTrans" cxnId="{E2157648-3FDB-4F99-A0A6-367AF398A9EE}">
      <dgm:prSet/>
      <dgm:spPr/>
    </dgm:pt>
    <dgm:pt modelId="{F381B44A-B787-41B0-9F7D-641F70BF5D67}">
      <dgm:prSet/>
      <dgm:spPr>
        <a:solidFill>
          <a:schemeClr val="bg1">
            <a:lumMod val="95000"/>
            <a:alpha val="90000"/>
          </a:schemeClr>
        </a:solidFill>
      </dgm:spPr>
      <dgm:t>
        <a:bodyPr/>
        <a:lstStyle/>
        <a:p>
          <a:r>
            <a:rPr lang="en-GB" dirty="0" smtClean="0"/>
            <a:t>Evolved by CC since 2002</a:t>
          </a:r>
          <a:endParaRPr lang="en-GB" dirty="0"/>
        </a:p>
      </dgm:t>
    </dgm:pt>
    <dgm:pt modelId="{8FB1C2D1-BAB0-4654-B3EC-E41E0860D106}" type="parTrans" cxnId="{4F3DA2C6-2708-4CC8-B8DC-235D55301A83}">
      <dgm:prSet/>
      <dgm:spPr/>
    </dgm:pt>
    <dgm:pt modelId="{E5B8CF3C-349C-4F0A-939B-0EE416AE982C}" type="sibTrans" cxnId="{4F3DA2C6-2708-4CC8-B8DC-235D55301A83}">
      <dgm:prSet/>
      <dgm:spPr/>
    </dgm:pt>
    <dgm:pt modelId="{397BA0A5-0E51-4519-94B9-D5E0A5C372E6}" type="pres">
      <dgm:prSet presAssocID="{1BCA4EEE-328D-454E-BDED-D1E18EFD5338}" presName="Name0" presStyleCnt="0">
        <dgm:presLayoutVars>
          <dgm:dir/>
          <dgm:animLvl val="lvl"/>
          <dgm:resizeHandles val="exact"/>
        </dgm:presLayoutVars>
      </dgm:prSet>
      <dgm:spPr/>
      <dgm:t>
        <a:bodyPr/>
        <a:lstStyle/>
        <a:p>
          <a:endParaRPr lang="en-GB"/>
        </a:p>
      </dgm:t>
    </dgm:pt>
    <dgm:pt modelId="{64C7A294-78CF-4A11-B345-5D5F98DA60F1}" type="pres">
      <dgm:prSet presAssocID="{6C02AB31-C748-4B4B-B676-E7050F1E5F91}" presName="linNode" presStyleCnt="0"/>
      <dgm:spPr/>
    </dgm:pt>
    <dgm:pt modelId="{7311E7B1-8CAB-4257-8D14-F84BB78302B2}" type="pres">
      <dgm:prSet presAssocID="{6C02AB31-C748-4B4B-B676-E7050F1E5F91}" presName="parentText" presStyleLbl="node1" presStyleIdx="0" presStyleCnt="2">
        <dgm:presLayoutVars>
          <dgm:chMax val="1"/>
          <dgm:bulletEnabled val="1"/>
        </dgm:presLayoutVars>
      </dgm:prSet>
      <dgm:spPr/>
      <dgm:t>
        <a:bodyPr/>
        <a:lstStyle/>
        <a:p>
          <a:endParaRPr lang="en-GB"/>
        </a:p>
      </dgm:t>
    </dgm:pt>
    <dgm:pt modelId="{81CB53A7-DB16-4E30-89AB-1C26D3B03712}" type="pres">
      <dgm:prSet presAssocID="{6C02AB31-C748-4B4B-B676-E7050F1E5F91}" presName="descendantText" presStyleLbl="alignAccFollowNode1" presStyleIdx="0" presStyleCnt="2" custLinFactNeighborX="1358" custLinFactNeighborY="11151">
        <dgm:presLayoutVars>
          <dgm:bulletEnabled val="1"/>
        </dgm:presLayoutVars>
      </dgm:prSet>
      <dgm:spPr/>
      <dgm:t>
        <a:bodyPr/>
        <a:lstStyle/>
        <a:p>
          <a:endParaRPr lang="en-GB"/>
        </a:p>
      </dgm:t>
    </dgm:pt>
    <dgm:pt modelId="{17BB72C7-9280-40B3-A80A-DE217B4E7CDC}" type="pres">
      <dgm:prSet presAssocID="{6D803E3E-976B-4DC7-8ED0-78EEA99EE640}" presName="sp" presStyleCnt="0"/>
      <dgm:spPr/>
    </dgm:pt>
    <dgm:pt modelId="{62029474-A869-477A-A220-E786959CD0B0}" type="pres">
      <dgm:prSet presAssocID="{5A617569-33FE-4D96-B101-B76199743377}" presName="linNode" presStyleCnt="0"/>
      <dgm:spPr/>
    </dgm:pt>
    <dgm:pt modelId="{21F401B7-8081-429A-9F81-17E1C76C041D}" type="pres">
      <dgm:prSet presAssocID="{5A617569-33FE-4D96-B101-B76199743377}" presName="parentText" presStyleLbl="node1" presStyleIdx="1" presStyleCnt="2">
        <dgm:presLayoutVars>
          <dgm:chMax val="1"/>
          <dgm:bulletEnabled val="1"/>
        </dgm:presLayoutVars>
      </dgm:prSet>
      <dgm:spPr/>
      <dgm:t>
        <a:bodyPr/>
        <a:lstStyle/>
        <a:p>
          <a:endParaRPr lang="en-GB"/>
        </a:p>
      </dgm:t>
    </dgm:pt>
    <dgm:pt modelId="{F7344C11-22F8-488C-B1AA-98D7C8A5A742}" type="pres">
      <dgm:prSet presAssocID="{5A617569-33FE-4D96-B101-B76199743377}" presName="descendantText" presStyleLbl="alignAccFollowNode1" presStyleIdx="1" presStyleCnt="2">
        <dgm:presLayoutVars>
          <dgm:bulletEnabled val="1"/>
        </dgm:presLayoutVars>
      </dgm:prSet>
      <dgm:spPr/>
      <dgm:t>
        <a:bodyPr/>
        <a:lstStyle/>
        <a:p>
          <a:endParaRPr lang="en-GB"/>
        </a:p>
      </dgm:t>
    </dgm:pt>
  </dgm:ptLst>
  <dgm:cxnLst>
    <dgm:cxn modelId="{3ABF6B83-7466-41F4-92C3-FA9C2D797213}" type="presOf" srcId="{F381B44A-B787-41B0-9F7D-641F70BF5D67}" destId="{F7344C11-22F8-488C-B1AA-98D7C8A5A742}" srcOrd="0" destOrd="3" presId="urn:microsoft.com/office/officeart/2005/8/layout/vList5"/>
    <dgm:cxn modelId="{4F3DA2C6-2708-4CC8-B8DC-235D55301A83}" srcId="{5A617569-33FE-4D96-B101-B76199743377}" destId="{F381B44A-B787-41B0-9F7D-641F70BF5D67}" srcOrd="3" destOrd="0" parTransId="{8FB1C2D1-BAB0-4654-B3EC-E41E0860D106}" sibTransId="{E5B8CF3C-349C-4F0A-939B-0EE416AE982C}"/>
    <dgm:cxn modelId="{1D1BA8F7-12F3-4273-8BFD-84140B85407F}" type="presOf" srcId="{6C02AB31-C748-4B4B-B676-E7050F1E5F91}" destId="{7311E7B1-8CAB-4257-8D14-F84BB78302B2}" srcOrd="0" destOrd="0" presId="urn:microsoft.com/office/officeart/2005/8/layout/vList5"/>
    <dgm:cxn modelId="{2EE2E9C0-6B34-45D7-BA08-484D0B61D55B}" srcId="{5A617569-33FE-4D96-B101-B76199743377}" destId="{458E20FC-3CE4-48C4-A879-441E5BCB59CD}" srcOrd="0" destOrd="0" parTransId="{37C74326-9550-447B-8399-A2F42EDB547A}" sibTransId="{CF20623C-2C66-468C-967B-FE33D9E84D57}"/>
    <dgm:cxn modelId="{A297863D-3054-44D4-A9B7-187A474D2241}" type="presOf" srcId="{458E20FC-3CE4-48C4-A879-441E5BCB59CD}" destId="{F7344C11-22F8-488C-B1AA-98D7C8A5A742}" srcOrd="0" destOrd="0" presId="urn:microsoft.com/office/officeart/2005/8/layout/vList5"/>
    <dgm:cxn modelId="{E2157648-3FDB-4F99-A0A6-367AF398A9EE}" srcId="{5A617569-33FE-4D96-B101-B76199743377}" destId="{B5620480-647D-4C93-BE0C-6A2408E21CA6}" srcOrd="2" destOrd="0" parTransId="{0BEAA7A5-89B7-4EF5-9B93-686046B0EA90}" sibTransId="{18EDD819-6C6A-4F9B-8A9D-2DC14432A458}"/>
    <dgm:cxn modelId="{30901FDB-0F35-4062-B034-09BBF752EFC6}" srcId="{1BCA4EEE-328D-454E-BDED-D1E18EFD5338}" destId="{5A617569-33FE-4D96-B101-B76199743377}" srcOrd="1" destOrd="0" parTransId="{9C830C6D-0220-46A6-84B1-F6C8B82EC844}" sibTransId="{02A7832B-C479-4B6E-8DAE-D97D51FB282A}"/>
    <dgm:cxn modelId="{015F1798-F81A-49D4-88FA-D0E7EB2EC008}" srcId="{1BCA4EEE-328D-454E-BDED-D1E18EFD5338}" destId="{6C02AB31-C748-4B4B-B676-E7050F1E5F91}" srcOrd="0" destOrd="0" parTransId="{D2FF4DB5-0CBC-4156-8939-2F3AD63DD73D}" sibTransId="{6D803E3E-976B-4DC7-8ED0-78EEA99EE640}"/>
    <dgm:cxn modelId="{813F993E-C44A-4CA8-A84C-F2B4776B2DF9}" srcId="{6C02AB31-C748-4B4B-B676-E7050F1E5F91}" destId="{3B23561F-90B4-42E9-AF99-71DCFF44C067}" srcOrd="0" destOrd="0" parTransId="{0DC35712-F316-48EC-96BF-5D13496335AB}" sibTransId="{2177678E-E4CF-431E-855E-0E7A41C6FE69}"/>
    <dgm:cxn modelId="{1BC7FC68-9032-4F5F-A816-7F65D737F312}" type="presOf" srcId="{5A617569-33FE-4D96-B101-B76199743377}" destId="{21F401B7-8081-429A-9F81-17E1C76C041D}" srcOrd="0" destOrd="0" presId="urn:microsoft.com/office/officeart/2005/8/layout/vList5"/>
    <dgm:cxn modelId="{E94E58BF-8359-43E6-B85C-7B0703B437CE}" srcId="{6C02AB31-C748-4B4B-B676-E7050F1E5F91}" destId="{E3F75CC8-7007-4A03-8630-4DA3AA1F0ADC}" srcOrd="1" destOrd="0" parTransId="{EDA274AE-CB60-4BEB-AC9B-4552CD83FF2B}" sibTransId="{68684A22-E451-4467-B425-B157C45D0492}"/>
    <dgm:cxn modelId="{A599B4B1-33FE-43D2-93C6-D6E95BE4203E}" type="presOf" srcId="{3B23561F-90B4-42E9-AF99-71DCFF44C067}" destId="{81CB53A7-DB16-4E30-89AB-1C26D3B03712}" srcOrd="0" destOrd="0" presId="urn:microsoft.com/office/officeart/2005/8/layout/vList5"/>
    <dgm:cxn modelId="{CB709FAF-ECF9-4996-B84F-43FB85B80582}" type="presOf" srcId="{E3F75CC8-7007-4A03-8630-4DA3AA1F0ADC}" destId="{81CB53A7-DB16-4E30-89AB-1C26D3B03712}" srcOrd="0" destOrd="1" presId="urn:microsoft.com/office/officeart/2005/8/layout/vList5"/>
    <dgm:cxn modelId="{F410AF97-B289-4BE8-AADB-325F9A50BDBA}" type="presOf" srcId="{13C972A0-A42A-4057-BE61-DF45E48E2FF3}" destId="{F7344C11-22F8-488C-B1AA-98D7C8A5A742}" srcOrd="0" destOrd="1" presId="urn:microsoft.com/office/officeart/2005/8/layout/vList5"/>
    <dgm:cxn modelId="{F0D327E9-51FE-41A6-AEFC-8E7EEAD63A14}" srcId="{5A617569-33FE-4D96-B101-B76199743377}" destId="{13C972A0-A42A-4057-BE61-DF45E48E2FF3}" srcOrd="1" destOrd="0" parTransId="{4D3D531F-F67D-474E-81C2-14C1EF1A445D}" sibTransId="{23BF9590-62A5-4F96-B8CA-E31E860F0D46}"/>
    <dgm:cxn modelId="{176D330A-F627-40CC-AF1F-49BC5EF44216}" type="presOf" srcId="{90373316-55A3-4777-972B-211F60D50481}" destId="{81CB53A7-DB16-4E30-89AB-1C26D3B03712}" srcOrd="0" destOrd="2" presId="urn:microsoft.com/office/officeart/2005/8/layout/vList5"/>
    <dgm:cxn modelId="{349BD72E-2CE4-4E91-AA6E-C325597A2448}" type="presOf" srcId="{B5620480-647D-4C93-BE0C-6A2408E21CA6}" destId="{F7344C11-22F8-488C-B1AA-98D7C8A5A742}" srcOrd="0" destOrd="2" presId="urn:microsoft.com/office/officeart/2005/8/layout/vList5"/>
    <dgm:cxn modelId="{8B442732-F42B-460A-9D7F-6E83D5790BA8}" srcId="{6C02AB31-C748-4B4B-B676-E7050F1E5F91}" destId="{90373316-55A3-4777-972B-211F60D50481}" srcOrd="2" destOrd="0" parTransId="{BD214DE0-025B-4F78-874F-75484951E322}" sibTransId="{A989B46C-A3FC-47D1-927C-C6F077228323}"/>
    <dgm:cxn modelId="{08EC5EA5-6A7D-4F6D-BF1C-C0CDEDE1E598}" type="presOf" srcId="{1BCA4EEE-328D-454E-BDED-D1E18EFD5338}" destId="{397BA0A5-0E51-4519-94B9-D5E0A5C372E6}" srcOrd="0" destOrd="0" presId="urn:microsoft.com/office/officeart/2005/8/layout/vList5"/>
    <dgm:cxn modelId="{459DAAA4-BCBB-46B0-8CA7-365838426EBA}" type="presParOf" srcId="{397BA0A5-0E51-4519-94B9-D5E0A5C372E6}" destId="{64C7A294-78CF-4A11-B345-5D5F98DA60F1}" srcOrd="0" destOrd="0" presId="urn:microsoft.com/office/officeart/2005/8/layout/vList5"/>
    <dgm:cxn modelId="{50E55039-8576-4501-8D2E-C1FB80289B9F}" type="presParOf" srcId="{64C7A294-78CF-4A11-B345-5D5F98DA60F1}" destId="{7311E7B1-8CAB-4257-8D14-F84BB78302B2}" srcOrd="0" destOrd="0" presId="urn:microsoft.com/office/officeart/2005/8/layout/vList5"/>
    <dgm:cxn modelId="{554281AA-A241-4249-A384-F2ACD3762435}" type="presParOf" srcId="{64C7A294-78CF-4A11-B345-5D5F98DA60F1}" destId="{81CB53A7-DB16-4E30-89AB-1C26D3B03712}" srcOrd="1" destOrd="0" presId="urn:microsoft.com/office/officeart/2005/8/layout/vList5"/>
    <dgm:cxn modelId="{B812D745-CF59-4E20-A81B-339FF2F33517}" type="presParOf" srcId="{397BA0A5-0E51-4519-94B9-D5E0A5C372E6}" destId="{17BB72C7-9280-40B3-A80A-DE217B4E7CDC}" srcOrd="1" destOrd="0" presId="urn:microsoft.com/office/officeart/2005/8/layout/vList5"/>
    <dgm:cxn modelId="{C0D29502-BF2F-49D6-8558-C718A4655296}" type="presParOf" srcId="{397BA0A5-0E51-4519-94B9-D5E0A5C372E6}" destId="{62029474-A869-477A-A220-E786959CD0B0}" srcOrd="2" destOrd="0" presId="urn:microsoft.com/office/officeart/2005/8/layout/vList5"/>
    <dgm:cxn modelId="{8D77EABF-AADB-4FD2-B3F8-111A364907BF}" type="presParOf" srcId="{62029474-A869-477A-A220-E786959CD0B0}" destId="{21F401B7-8081-429A-9F81-17E1C76C041D}" srcOrd="0" destOrd="0" presId="urn:microsoft.com/office/officeart/2005/8/layout/vList5"/>
    <dgm:cxn modelId="{6DEB6ADD-13BB-443B-9554-6FD829A75751}" type="presParOf" srcId="{62029474-A869-477A-A220-E786959CD0B0}" destId="{F7344C11-22F8-488C-B1AA-98D7C8A5A74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D5CA05AF-3F2B-4EC2-AAF4-27FA09E3CD6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7CF8B994-81F4-478A-9EAF-E971BB7506A5}">
      <dgm:prSet/>
      <dgm:spPr>
        <a:solidFill>
          <a:srgbClr val="0AA745"/>
        </a:solidFill>
      </dgm:spPr>
      <dgm:t>
        <a:bodyPr/>
        <a:lstStyle/>
        <a:p>
          <a:pPr rtl="0"/>
          <a:r>
            <a:rPr lang="en-GB" dirty="0" smtClean="0"/>
            <a:t>MUST </a:t>
          </a:r>
          <a:endParaRPr lang="en-GB" dirty="0"/>
        </a:p>
      </dgm:t>
    </dgm:pt>
    <dgm:pt modelId="{5EDCBF81-6D45-486D-8055-4D0019A0D476}" type="parTrans" cxnId="{CBF1922E-A2F1-4AA6-B9FE-C1079090D8A7}">
      <dgm:prSet/>
      <dgm:spPr/>
      <dgm:t>
        <a:bodyPr/>
        <a:lstStyle/>
        <a:p>
          <a:endParaRPr lang="en-GB"/>
        </a:p>
      </dgm:t>
    </dgm:pt>
    <dgm:pt modelId="{08D08482-01E3-4936-A004-2BF5A8F87F07}" type="sibTrans" cxnId="{CBF1922E-A2F1-4AA6-B9FE-C1079090D8A7}">
      <dgm:prSet/>
      <dgm:spPr/>
      <dgm:t>
        <a:bodyPr/>
        <a:lstStyle/>
        <a:p>
          <a:endParaRPr lang="en-GB"/>
        </a:p>
      </dgm:t>
    </dgm:pt>
    <dgm:pt modelId="{C62C38E1-362F-445F-9EC4-A1C067794D58}">
      <dgm:prSet/>
      <dgm:spPr>
        <a:solidFill>
          <a:schemeClr val="bg1">
            <a:lumMod val="95000"/>
            <a:alpha val="90000"/>
          </a:schemeClr>
        </a:solidFill>
        <a:ln>
          <a:solidFill>
            <a:schemeClr val="bg1">
              <a:lumMod val="95000"/>
              <a:alpha val="90000"/>
            </a:schemeClr>
          </a:solidFill>
        </a:ln>
      </dgm:spPr>
      <dgm:t>
        <a:bodyPr/>
        <a:lstStyle/>
        <a:p>
          <a:pPr rtl="0"/>
          <a:r>
            <a:rPr lang="en-GB" dirty="0" smtClean="0"/>
            <a:t>make provision for a material loss-making contract which cannot be cancelled without the payment of compensation. </a:t>
          </a:r>
          <a:endParaRPr lang="en-GB" dirty="0"/>
        </a:p>
      </dgm:t>
    </dgm:pt>
    <dgm:pt modelId="{E11153C6-5312-42AB-B6BA-0CACAC64BEA2}" type="parTrans" cxnId="{F6EC01AD-0531-45E5-A378-D2E0BA4C3CEB}">
      <dgm:prSet/>
      <dgm:spPr/>
      <dgm:t>
        <a:bodyPr/>
        <a:lstStyle/>
        <a:p>
          <a:endParaRPr lang="en-GB"/>
        </a:p>
      </dgm:t>
    </dgm:pt>
    <dgm:pt modelId="{31577ED7-812D-4275-860D-45C572F077DE}" type="sibTrans" cxnId="{F6EC01AD-0531-45E5-A378-D2E0BA4C3CEB}">
      <dgm:prSet/>
      <dgm:spPr/>
      <dgm:t>
        <a:bodyPr/>
        <a:lstStyle/>
        <a:p>
          <a:endParaRPr lang="en-GB"/>
        </a:p>
      </dgm:t>
    </dgm:pt>
    <dgm:pt modelId="{6DCCA335-FFBE-4A44-AACD-FB48261771EE}">
      <dgm:prSet/>
      <dgm:spPr>
        <a:solidFill>
          <a:srgbClr val="00AB4E"/>
        </a:solidFill>
      </dgm:spPr>
      <dgm:t>
        <a:bodyPr/>
        <a:lstStyle/>
        <a:p>
          <a:pPr rtl="0"/>
          <a:r>
            <a:rPr lang="en-GB" dirty="0" smtClean="0"/>
            <a:t>IMMEDIATE </a:t>
          </a:r>
          <a:endParaRPr lang="en-GB" dirty="0"/>
        </a:p>
      </dgm:t>
    </dgm:pt>
    <dgm:pt modelId="{79B5FBE5-D32D-46D0-8BEA-092D889AAF5F}" type="parTrans" cxnId="{CF2E19CE-93E8-404C-9B60-227D24FA83CF}">
      <dgm:prSet/>
      <dgm:spPr/>
      <dgm:t>
        <a:bodyPr/>
        <a:lstStyle/>
        <a:p>
          <a:endParaRPr lang="en-GB"/>
        </a:p>
      </dgm:t>
    </dgm:pt>
    <dgm:pt modelId="{504A2464-CA11-4AE4-AB49-205662D57296}" type="sibTrans" cxnId="{CF2E19CE-93E8-404C-9B60-227D24FA83CF}">
      <dgm:prSet/>
      <dgm:spPr/>
      <dgm:t>
        <a:bodyPr/>
        <a:lstStyle/>
        <a:p>
          <a:endParaRPr lang="en-GB"/>
        </a:p>
      </dgm:t>
    </dgm:pt>
    <dgm:pt modelId="{AFE71DD2-91FD-4349-A471-898AEBEB3276}">
      <dgm:prSet/>
      <dgm:spPr>
        <a:solidFill>
          <a:schemeClr val="bg1">
            <a:lumMod val="95000"/>
            <a:alpha val="90000"/>
          </a:schemeClr>
        </a:solidFill>
        <a:ln>
          <a:solidFill>
            <a:schemeClr val="bg1">
              <a:lumMod val="95000"/>
              <a:alpha val="90000"/>
            </a:schemeClr>
          </a:solidFill>
        </a:ln>
      </dgm:spPr>
      <dgm:t>
        <a:bodyPr/>
        <a:lstStyle/>
        <a:p>
          <a:pPr rtl="0"/>
          <a:r>
            <a:rPr lang="en-GB" dirty="0" smtClean="0"/>
            <a:t>provision for the unavoidable loss.</a:t>
          </a:r>
          <a:endParaRPr lang="en-GB" dirty="0"/>
        </a:p>
      </dgm:t>
    </dgm:pt>
    <dgm:pt modelId="{25EFB19F-BE1D-4422-B779-87CF0F313426}" type="parTrans" cxnId="{7DD2FF24-896F-43F6-837A-112739595A80}">
      <dgm:prSet/>
      <dgm:spPr/>
      <dgm:t>
        <a:bodyPr/>
        <a:lstStyle/>
        <a:p>
          <a:endParaRPr lang="en-GB"/>
        </a:p>
      </dgm:t>
    </dgm:pt>
    <dgm:pt modelId="{DA462C5C-BE2A-4494-89DE-05A2BF72F864}" type="sibTrans" cxnId="{7DD2FF24-896F-43F6-837A-112739595A80}">
      <dgm:prSet/>
      <dgm:spPr/>
      <dgm:t>
        <a:bodyPr/>
        <a:lstStyle/>
        <a:p>
          <a:endParaRPr lang="en-GB"/>
        </a:p>
      </dgm:t>
    </dgm:pt>
    <dgm:pt modelId="{A3215007-4DF5-4294-840D-431ED625F08F}">
      <dgm:prSet/>
      <dgm:spPr>
        <a:solidFill>
          <a:srgbClr val="0AA745"/>
        </a:solidFill>
      </dgm:spPr>
      <dgm:t>
        <a:bodyPr/>
        <a:lstStyle/>
        <a:p>
          <a:pPr rtl="0"/>
          <a:r>
            <a:rPr lang="en-GB" dirty="0" smtClean="0"/>
            <a:t>IMPAIRMENT REVIEW </a:t>
          </a:r>
          <a:endParaRPr lang="en-GB" dirty="0"/>
        </a:p>
      </dgm:t>
    </dgm:pt>
    <dgm:pt modelId="{BD19E513-5E66-4D56-B5F0-BA21B59A9F10}" type="parTrans" cxnId="{3CF7811B-32E5-4950-897C-F796E8379846}">
      <dgm:prSet/>
      <dgm:spPr/>
      <dgm:t>
        <a:bodyPr/>
        <a:lstStyle/>
        <a:p>
          <a:endParaRPr lang="en-GB"/>
        </a:p>
      </dgm:t>
    </dgm:pt>
    <dgm:pt modelId="{9FEEEA49-A9BE-488F-887B-E2430CA2C03B}" type="sibTrans" cxnId="{3CF7811B-32E5-4950-897C-F796E8379846}">
      <dgm:prSet/>
      <dgm:spPr/>
      <dgm:t>
        <a:bodyPr/>
        <a:lstStyle/>
        <a:p>
          <a:endParaRPr lang="en-GB"/>
        </a:p>
      </dgm:t>
    </dgm:pt>
    <dgm:pt modelId="{98F28647-3563-4C6D-B9D1-ACACE23760F6}">
      <dgm:prSet/>
      <dgm:spPr>
        <a:solidFill>
          <a:schemeClr val="bg1">
            <a:lumMod val="95000"/>
            <a:alpha val="90000"/>
          </a:schemeClr>
        </a:solidFill>
        <a:ln>
          <a:solidFill>
            <a:schemeClr val="bg1">
              <a:lumMod val="95000"/>
              <a:alpha val="90000"/>
            </a:schemeClr>
          </a:solidFill>
        </a:ln>
      </dgm:spPr>
      <dgm:t>
        <a:bodyPr/>
        <a:lstStyle/>
        <a:p>
          <a:pPr rtl="0"/>
          <a:r>
            <a:rPr lang="en-GB" dirty="0" smtClean="0"/>
            <a:t>of the fixed assets used in supplying the contracted service(s) before calculating the provision.</a:t>
          </a:r>
          <a:endParaRPr lang="en-GB" dirty="0"/>
        </a:p>
      </dgm:t>
    </dgm:pt>
    <dgm:pt modelId="{B4FE6E65-4D64-403E-A4D3-3868F548E725}" type="parTrans" cxnId="{B88A851B-9660-4521-8852-3FBADDD743CB}">
      <dgm:prSet/>
      <dgm:spPr/>
      <dgm:t>
        <a:bodyPr/>
        <a:lstStyle/>
        <a:p>
          <a:endParaRPr lang="en-GB"/>
        </a:p>
      </dgm:t>
    </dgm:pt>
    <dgm:pt modelId="{229E01D5-4A94-4AA3-B645-ABFE531050AD}" type="sibTrans" cxnId="{B88A851B-9660-4521-8852-3FBADDD743CB}">
      <dgm:prSet/>
      <dgm:spPr/>
      <dgm:t>
        <a:bodyPr/>
        <a:lstStyle/>
        <a:p>
          <a:endParaRPr lang="en-GB"/>
        </a:p>
      </dgm:t>
    </dgm:pt>
    <dgm:pt modelId="{0300D907-FEFA-4FD9-8300-5703B8238656}" type="pres">
      <dgm:prSet presAssocID="{D5CA05AF-3F2B-4EC2-AAF4-27FA09E3CD68}" presName="Name0" presStyleCnt="0">
        <dgm:presLayoutVars>
          <dgm:dir/>
          <dgm:animLvl val="lvl"/>
          <dgm:resizeHandles val="exact"/>
        </dgm:presLayoutVars>
      </dgm:prSet>
      <dgm:spPr/>
      <dgm:t>
        <a:bodyPr/>
        <a:lstStyle/>
        <a:p>
          <a:endParaRPr lang="en-GB"/>
        </a:p>
      </dgm:t>
    </dgm:pt>
    <dgm:pt modelId="{8E1D81B6-3950-48C7-BB81-E2C07FC0A804}" type="pres">
      <dgm:prSet presAssocID="{7CF8B994-81F4-478A-9EAF-E971BB7506A5}" presName="linNode" presStyleCnt="0"/>
      <dgm:spPr/>
    </dgm:pt>
    <dgm:pt modelId="{D7CE8CEB-94DB-472D-B0DB-2B0EFE4677D2}" type="pres">
      <dgm:prSet presAssocID="{7CF8B994-81F4-478A-9EAF-E971BB7506A5}" presName="parentText" presStyleLbl="node1" presStyleIdx="0" presStyleCnt="3">
        <dgm:presLayoutVars>
          <dgm:chMax val="1"/>
          <dgm:bulletEnabled val="1"/>
        </dgm:presLayoutVars>
      </dgm:prSet>
      <dgm:spPr/>
      <dgm:t>
        <a:bodyPr/>
        <a:lstStyle/>
        <a:p>
          <a:endParaRPr lang="en-GB"/>
        </a:p>
      </dgm:t>
    </dgm:pt>
    <dgm:pt modelId="{CA66403A-8719-468F-A3E8-B8A25A2FA95F}" type="pres">
      <dgm:prSet presAssocID="{7CF8B994-81F4-478A-9EAF-E971BB7506A5}" presName="descendantText" presStyleLbl="alignAccFollowNode1" presStyleIdx="0" presStyleCnt="3">
        <dgm:presLayoutVars>
          <dgm:bulletEnabled val="1"/>
        </dgm:presLayoutVars>
      </dgm:prSet>
      <dgm:spPr/>
      <dgm:t>
        <a:bodyPr/>
        <a:lstStyle/>
        <a:p>
          <a:endParaRPr lang="en-GB"/>
        </a:p>
      </dgm:t>
    </dgm:pt>
    <dgm:pt modelId="{2B51CAD5-4445-43D4-8BB0-5218A9319EEE}" type="pres">
      <dgm:prSet presAssocID="{08D08482-01E3-4936-A004-2BF5A8F87F07}" presName="sp" presStyleCnt="0"/>
      <dgm:spPr/>
    </dgm:pt>
    <dgm:pt modelId="{63B2582D-E643-4AFB-8E76-8B2F33713DF9}" type="pres">
      <dgm:prSet presAssocID="{6DCCA335-FFBE-4A44-AACD-FB48261771EE}" presName="linNode" presStyleCnt="0"/>
      <dgm:spPr/>
    </dgm:pt>
    <dgm:pt modelId="{A54122E9-CC08-4EB1-9E36-07DFC45E0435}" type="pres">
      <dgm:prSet presAssocID="{6DCCA335-FFBE-4A44-AACD-FB48261771EE}" presName="parentText" presStyleLbl="node1" presStyleIdx="1" presStyleCnt="3">
        <dgm:presLayoutVars>
          <dgm:chMax val="1"/>
          <dgm:bulletEnabled val="1"/>
        </dgm:presLayoutVars>
      </dgm:prSet>
      <dgm:spPr/>
      <dgm:t>
        <a:bodyPr/>
        <a:lstStyle/>
        <a:p>
          <a:endParaRPr lang="en-GB"/>
        </a:p>
      </dgm:t>
    </dgm:pt>
    <dgm:pt modelId="{0A4505FC-BE37-43EC-95C4-24FE34134E8F}" type="pres">
      <dgm:prSet presAssocID="{6DCCA335-FFBE-4A44-AACD-FB48261771EE}" presName="descendantText" presStyleLbl="alignAccFollowNode1" presStyleIdx="1" presStyleCnt="3" custLinFactNeighborX="-1343" custLinFactNeighborY="1717">
        <dgm:presLayoutVars>
          <dgm:bulletEnabled val="1"/>
        </dgm:presLayoutVars>
      </dgm:prSet>
      <dgm:spPr/>
      <dgm:t>
        <a:bodyPr/>
        <a:lstStyle/>
        <a:p>
          <a:endParaRPr lang="en-GB"/>
        </a:p>
      </dgm:t>
    </dgm:pt>
    <dgm:pt modelId="{6335D387-3A3E-497A-AEEA-73B4CC10324F}" type="pres">
      <dgm:prSet presAssocID="{504A2464-CA11-4AE4-AB49-205662D57296}" presName="sp" presStyleCnt="0"/>
      <dgm:spPr/>
    </dgm:pt>
    <dgm:pt modelId="{8DE543EF-8436-498A-98A2-86CAE3A551C3}" type="pres">
      <dgm:prSet presAssocID="{A3215007-4DF5-4294-840D-431ED625F08F}" presName="linNode" presStyleCnt="0"/>
      <dgm:spPr/>
    </dgm:pt>
    <dgm:pt modelId="{3BBDAF62-4108-448D-8237-A096AC7A00D4}" type="pres">
      <dgm:prSet presAssocID="{A3215007-4DF5-4294-840D-431ED625F08F}" presName="parentText" presStyleLbl="node1" presStyleIdx="2" presStyleCnt="3">
        <dgm:presLayoutVars>
          <dgm:chMax val="1"/>
          <dgm:bulletEnabled val="1"/>
        </dgm:presLayoutVars>
      </dgm:prSet>
      <dgm:spPr/>
      <dgm:t>
        <a:bodyPr/>
        <a:lstStyle/>
        <a:p>
          <a:endParaRPr lang="en-GB"/>
        </a:p>
      </dgm:t>
    </dgm:pt>
    <dgm:pt modelId="{78A79DC5-A04F-4AE6-BD92-DE25D939D446}" type="pres">
      <dgm:prSet presAssocID="{A3215007-4DF5-4294-840D-431ED625F08F}" presName="descendantText" presStyleLbl="alignAccFollowNode1" presStyleIdx="2" presStyleCnt="3">
        <dgm:presLayoutVars>
          <dgm:bulletEnabled val="1"/>
        </dgm:presLayoutVars>
      </dgm:prSet>
      <dgm:spPr/>
      <dgm:t>
        <a:bodyPr/>
        <a:lstStyle/>
        <a:p>
          <a:endParaRPr lang="en-GB"/>
        </a:p>
      </dgm:t>
    </dgm:pt>
  </dgm:ptLst>
  <dgm:cxnLst>
    <dgm:cxn modelId="{B88A851B-9660-4521-8852-3FBADDD743CB}" srcId="{A3215007-4DF5-4294-840D-431ED625F08F}" destId="{98F28647-3563-4C6D-B9D1-ACACE23760F6}" srcOrd="0" destOrd="0" parTransId="{B4FE6E65-4D64-403E-A4D3-3868F548E725}" sibTransId="{229E01D5-4A94-4AA3-B645-ABFE531050AD}"/>
    <dgm:cxn modelId="{CD44A440-C10D-4917-AC77-4AF3995336C7}" type="presOf" srcId="{A3215007-4DF5-4294-840D-431ED625F08F}" destId="{3BBDAF62-4108-448D-8237-A096AC7A00D4}" srcOrd="0" destOrd="0" presId="urn:microsoft.com/office/officeart/2005/8/layout/vList5"/>
    <dgm:cxn modelId="{8A07267F-B478-4057-8C7E-A104B7622ECF}" type="presOf" srcId="{98F28647-3563-4C6D-B9D1-ACACE23760F6}" destId="{78A79DC5-A04F-4AE6-BD92-DE25D939D446}" srcOrd="0" destOrd="0" presId="urn:microsoft.com/office/officeart/2005/8/layout/vList5"/>
    <dgm:cxn modelId="{F6EC01AD-0531-45E5-A378-D2E0BA4C3CEB}" srcId="{7CF8B994-81F4-478A-9EAF-E971BB7506A5}" destId="{C62C38E1-362F-445F-9EC4-A1C067794D58}" srcOrd="0" destOrd="0" parTransId="{E11153C6-5312-42AB-B6BA-0CACAC64BEA2}" sibTransId="{31577ED7-812D-4275-860D-45C572F077DE}"/>
    <dgm:cxn modelId="{778136D3-03E6-4CAB-A98D-43B6833AA35F}" type="presOf" srcId="{7CF8B994-81F4-478A-9EAF-E971BB7506A5}" destId="{D7CE8CEB-94DB-472D-B0DB-2B0EFE4677D2}" srcOrd="0" destOrd="0" presId="urn:microsoft.com/office/officeart/2005/8/layout/vList5"/>
    <dgm:cxn modelId="{7DD2FF24-896F-43F6-837A-112739595A80}" srcId="{6DCCA335-FFBE-4A44-AACD-FB48261771EE}" destId="{AFE71DD2-91FD-4349-A471-898AEBEB3276}" srcOrd="0" destOrd="0" parTransId="{25EFB19F-BE1D-4422-B779-87CF0F313426}" sibTransId="{DA462C5C-BE2A-4494-89DE-05A2BF72F864}"/>
    <dgm:cxn modelId="{3E751ADE-CAC4-4B11-ADB2-E29EE037B1F3}" type="presOf" srcId="{D5CA05AF-3F2B-4EC2-AAF4-27FA09E3CD68}" destId="{0300D907-FEFA-4FD9-8300-5703B8238656}" srcOrd="0" destOrd="0" presId="urn:microsoft.com/office/officeart/2005/8/layout/vList5"/>
    <dgm:cxn modelId="{C698AD84-B09E-47EB-B4C8-2AC260EA3C9F}" type="presOf" srcId="{AFE71DD2-91FD-4349-A471-898AEBEB3276}" destId="{0A4505FC-BE37-43EC-95C4-24FE34134E8F}" srcOrd="0" destOrd="0" presId="urn:microsoft.com/office/officeart/2005/8/layout/vList5"/>
    <dgm:cxn modelId="{CF2E19CE-93E8-404C-9B60-227D24FA83CF}" srcId="{D5CA05AF-3F2B-4EC2-AAF4-27FA09E3CD68}" destId="{6DCCA335-FFBE-4A44-AACD-FB48261771EE}" srcOrd="1" destOrd="0" parTransId="{79B5FBE5-D32D-46D0-8BEA-092D889AAF5F}" sibTransId="{504A2464-CA11-4AE4-AB49-205662D57296}"/>
    <dgm:cxn modelId="{3CF7811B-32E5-4950-897C-F796E8379846}" srcId="{D5CA05AF-3F2B-4EC2-AAF4-27FA09E3CD68}" destId="{A3215007-4DF5-4294-840D-431ED625F08F}" srcOrd="2" destOrd="0" parTransId="{BD19E513-5E66-4D56-B5F0-BA21B59A9F10}" sibTransId="{9FEEEA49-A9BE-488F-887B-E2430CA2C03B}"/>
    <dgm:cxn modelId="{8D84FE0B-5466-4AB8-99F5-3EDE0684A73B}" type="presOf" srcId="{C62C38E1-362F-445F-9EC4-A1C067794D58}" destId="{CA66403A-8719-468F-A3E8-B8A25A2FA95F}" srcOrd="0" destOrd="0" presId="urn:microsoft.com/office/officeart/2005/8/layout/vList5"/>
    <dgm:cxn modelId="{6C3D6B04-6275-4120-927E-32F317710F44}" type="presOf" srcId="{6DCCA335-FFBE-4A44-AACD-FB48261771EE}" destId="{A54122E9-CC08-4EB1-9E36-07DFC45E0435}" srcOrd="0" destOrd="0" presId="urn:microsoft.com/office/officeart/2005/8/layout/vList5"/>
    <dgm:cxn modelId="{CBF1922E-A2F1-4AA6-B9FE-C1079090D8A7}" srcId="{D5CA05AF-3F2B-4EC2-AAF4-27FA09E3CD68}" destId="{7CF8B994-81F4-478A-9EAF-E971BB7506A5}" srcOrd="0" destOrd="0" parTransId="{5EDCBF81-6D45-486D-8055-4D0019A0D476}" sibTransId="{08D08482-01E3-4936-A004-2BF5A8F87F07}"/>
    <dgm:cxn modelId="{03BB8418-3723-4B01-9A99-939C2FAD7E34}" type="presParOf" srcId="{0300D907-FEFA-4FD9-8300-5703B8238656}" destId="{8E1D81B6-3950-48C7-BB81-E2C07FC0A804}" srcOrd="0" destOrd="0" presId="urn:microsoft.com/office/officeart/2005/8/layout/vList5"/>
    <dgm:cxn modelId="{C7F4C37A-D80D-4933-B762-64D8D3E1F0DA}" type="presParOf" srcId="{8E1D81B6-3950-48C7-BB81-E2C07FC0A804}" destId="{D7CE8CEB-94DB-472D-B0DB-2B0EFE4677D2}" srcOrd="0" destOrd="0" presId="urn:microsoft.com/office/officeart/2005/8/layout/vList5"/>
    <dgm:cxn modelId="{D84288CF-8F37-43C5-B1C2-56EEF047C684}" type="presParOf" srcId="{8E1D81B6-3950-48C7-BB81-E2C07FC0A804}" destId="{CA66403A-8719-468F-A3E8-B8A25A2FA95F}" srcOrd="1" destOrd="0" presId="urn:microsoft.com/office/officeart/2005/8/layout/vList5"/>
    <dgm:cxn modelId="{C11B2C97-B806-4F14-9B0C-DCCE03CA361D}" type="presParOf" srcId="{0300D907-FEFA-4FD9-8300-5703B8238656}" destId="{2B51CAD5-4445-43D4-8BB0-5218A9319EEE}" srcOrd="1" destOrd="0" presId="urn:microsoft.com/office/officeart/2005/8/layout/vList5"/>
    <dgm:cxn modelId="{1EFB7095-58CB-41AF-87D9-ACEC07A13B69}" type="presParOf" srcId="{0300D907-FEFA-4FD9-8300-5703B8238656}" destId="{63B2582D-E643-4AFB-8E76-8B2F33713DF9}" srcOrd="2" destOrd="0" presId="urn:microsoft.com/office/officeart/2005/8/layout/vList5"/>
    <dgm:cxn modelId="{823B82C0-05EE-48B4-A2C7-110F9426BB1B}" type="presParOf" srcId="{63B2582D-E643-4AFB-8E76-8B2F33713DF9}" destId="{A54122E9-CC08-4EB1-9E36-07DFC45E0435}" srcOrd="0" destOrd="0" presId="urn:microsoft.com/office/officeart/2005/8/layout/vList5"/>
    <dgm:cxn modelId="{8986EFCF-D15D-4415-9B5C-A90CEB75BB2F}" type="presParOf" srcId="{63B2582D-E643-4AFB-8E76-8B2F33713DF9}" destId="{0A4505FC-BE37-43EC-95C4-24FE34134E8F}" srcOrd="1" destOrd="0" presId="urn:microsoft.com/office/officeart/2005/8/layout/vList5"/>
    <dgm:cxn modelId="{94782A64-6B86-4A97-8E48-83666701DACF}" type="presParOf" srcId="{0300D907-FEFA-4FD9-8300-5703B8238656}" destId="{6335D387-3A3E-497A-AEEA-73B4CC10324F}" srcOrd="3" destOrd="0" presId="urn:microsoft.com/office/officeart/2005/8/layout/vList5"/>
    <dgm:cxn modelId="{0ADD7A1F-920B-44E9-A594-75F29CA0DEB0}" type="presParOf" srcId="{0300D907-FEFA-4FD9-8300-5703B8238656}" destId="{8DE543EF-8436-498A-98A2-86CAE3A551C3}" srcOrd="4" destOrd="0" presId="urn:microsoft.com/office/officeart/2005/8/layout/vList5"/>
    <dgm:cxn modelId="{88D408F2-ABD8-48D6-AD4E-2EDA48FFF609}" type="presParOf" srcId="{8DE543EF-8436-498A-98A2-86CAE3A551C3}" destId="{3BBDAF62-4108-448D-8237-A096AC7A00D4}" srcOrd="0" destOrd="0" presId="urn:microsoft.com/office/officeart/2005/8/layout/vList5"/>
    <dgm:cxn modelId="{32BDE2E4-814A-40B3-9D49-B014FDEB7D52}" type="presParOf" srcId="{8DE543EF-8436-498A-98A2-86CAE3A551C3}" destId="{78A79DC5-A04F-4AE6-BD92-DE25D939D44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132D4DC1-540F-4842-A622-6C93D133728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C200086E-D6DC-47BD-818E-1D9DF91F561C}">
      <dgm:prSet/>
      <dgm:spPr>
        <a:solidFill>
          <a:srgbClr val="0AA745"/>
        </a:solidFill>
      </dgm:spPr>
      <dgm:t>
        <a:bodyPr/>
        <a:lstStyle/>
        <a:p>
          <a:pPr rtl="0"/>
          <a:r>
            <a:rPr lang="en-GB" dirty="0" smtClean="0"/>
            <a:t>ASSET </a:t>
          </a:r>
          <a:endParaRPr lang="en-GB" dirty="0"/>
        </a:p>
      </dgm:t>
    </dgm:pt>
    <dgm:pt modelId="{AAD49E64-1730-4D74-8728-B6BFA3014F14}" type="parTrans" cxnId="{6021D9D8-7B4F-4045-B663-2438F7B9DCBC}">
      <dgm:prSet/>
      <dgm:spPr/>
      <dgm:t>
        <a:bodyPr/>
        <a:lstStyle/>
        <a:p>
          <a:endParaRPr lang="en-GB"/>
        </a:p>
      </dgm:t>
    </dgm:pt>
    <dgm:pt modelId="{1BB8BC07-14D6-4825-A330-DAFD3349F243}" type="sibTrans" cxnId="{6021D9D8-7B4F-4045-B663-2438F7B9DCBC}">
      <dgm:prSet/>
      <dgm:spPr/>
      <dgm:t>
        <a:bodyPr/>
        <a:lstStyle/>
        <a:p>
          <a:endParaRPr lang="en-GB"/>
        </a:p>
      </dgm:t>
    </dgm:pt>
    <dgm:pt modelId="{20A145E4-E716-496E-B7C7-7A190DFB13D4}">
      <dgm:prSet/>
      <dgm:spPr>
        <a:solidFill>
          <a:schemeClr val="bg1">
            <a:lumMod val="85000"/>
            <a:alpha val="90000"/>
          </a:schemeClr>
        </a:solidFill>
      </dgm:spPr>
      <dgm:t>
        <a:bodyPr/>
        <a:lstStyle/>
        <a:p>
          <a:pPr rtl="0"/>
          <a:r>
            <a:rPr lang="en-GB" dirty="0" smtClean="0"/>
            <a:t>a separate class in the balance sheet</a:t>
          </a:r>
          <a:endParaRPr lang="en-GB" dirty="0"/>
        </a:p>
      </dgm:t>
    </dgm:pt>
    <dgm:pt modelId="{52E2312D-D7F2-400C-94FC-87CEF1A18D65}" type="parTrans" cxnId="{4677CA5F-7EB9-4BF7-9285-636FCED50906}">
      <dgm:prSet/>
      <dgm:spPr/>
      <dgm:t>
        <a:bodyPr/>
        <a:lstStyle/>
        <a:p>
          <a:endParaRPr lang="en-GB"/>
        </a:p>
      </dgm:t>
    </dgm:pt>
    <dgm:pt modelId="{1F12BFA4-D71D-401F-B6FE-FE2AE32F3653}" type="sibTrans" cxnId="{4677CA5F-7EB9-4BF7-9285-636FCED50906}">
      <dgm:prSet/>
      <dgm:spPr/>
      <dgm:t>
        <a:bodyPr/>
        <a:lstStyle/>
        <a:p>
          <a:endParaRPr lang="en-GB"/>
        </a:p>
      </dgm:t>
    </dgm:pt>
    <dgm:pt modelId="{67BF9805-73D5-404B-B12F-912B5DB669D3}">
      <dgm:prSet/>
      <dgm:spPr>
        <a:solidFill>
          <a:schemeClr val="bg1">
            <a:lumMod val="85000"/>
            <a:alpha val="90000"/>
          </a:schemeClr>
        </a:solidFill>
      </dgm:spPr>
      <dgm:t>
        <a:bodyPr/>
        <a:lstStyle/>
        <a:p>
          <a:pPr rtl="0"/>
          <a:r>
            <a:rPr lang="en-GB" dirty="0" smtClean="0"/>
            <a:t>With note for analysis of those classes or groups of heritage assets  reported at cost and those reported at valuation;</a:t>
          </a:r>
          <a:endParaRPr lang="en-GB" dirty="0"/>
        </a:p>
      </dgm:t>
    </dgm:pt>
    <dgm:pt modelId="{880366A1-3F79-467F-9392-12E94FBE7281}" type="parTrans" cxnId="{50AB2E4A-3F9C-470D-BF3F-2CF2CA89FDBC}">
      <dgm:prSet/>
      <dgm:spPr/>
      <dgm:t>
        <a:bodyPr/>
        <a:lstStyle/>
        <a:p>
          <a:endParaRPr lang="en-GB"/>
        </a:p>
      </dgm:t>
    </dgm:pt>
    <dgm:pt modelId="{D1BB4419-1C68-440E-9ECD-6C6E672E18E0}" type="sibTrans" cxnId="{50AB2E4A-3F9C-470D-BF3F-2CF2CA89FDBC}">
      <dgm:prSet/>
      <dgm:spPr/>
      <dgm:t>
        <a:bodyPr/>
        <a:lstStyle/>
        <a:p>
          <a:endParaRPr lang="en-GB"/>
        </a:p>
      </dgm:t>
    </dgm:pt>
    <dgm:pt modelId="{661AFD10-4653-4D70-8E0D-1AD7E5554F23}">
      <dgm:prSet/>
      <dgm:spPr>
        <a:solidFill>
          <a:srgbClr val="00AB4E"/>
        </a:solidFill>
      </dgm:spPr>
      <dgm:t>
        <a:bodyPr/>
        <a:lstStyle/>
        <a:p>
          <a:pPr rtl="0"/>
          <a:r>
            <a:rPr lang="en-GB" dirty="0" smtClean="0"/>
            <a:t>INCOME</a:t>
          </a:r>
          <a:endParaRPr lang="en-GB" dirty="0"/>
        </a:p>
      </dgm:t>
    </dgm:pt>
    <dgm:pt modelId="{F974A662-E3F3-460C-9E6C-92C865FCC05A}" type="parTrans" cxnId="{1DB4DFF2-8ECB-4DEE-899F-5731512E3B11}">
      <dgm:prSet/>
      <dgm:spPr/>
      <dgm:t>
        <a:bodyPr/>
        <a:lstStyle/>
        <a:p>
          <a:endParaRPr lang="en-GB"/>
        </a:p>
      </dgm:t>
    </dgm:pt>
    <dgm:pt modelId="{8F6D5EA2-544F-4033-9DE8-BC53D95ACB15}" type="sibTrans" cxnId="{1DB4DFF2-8ECB-4DEE-899F-5731512E3B11}">
      <dgm:prSet/>
      <dgm:spPr/>
      <dgm:t>
        <a:bodyPr/>
        <a:lstStyle/>
        <a:p>
          <a:endParaRPr lang="en-GB"/>
        </a:p>
      </dgm:t>
    </dgm:pt>
    <dgm:pt modelId="{F658FFD8-1036-4778-9057-0FC72B20A728}">
      <dgm:prSet/>
      <dgm:spPr>
        <a:solidFill>
          <a:schemeClr val="bg1">
            <a:lumMod val="85000"/>
            <a:alpha val="90000"/>
          </a:schemeClr>
        </a:solidFill>
      </dgm:spPr>
      <dgm:t>
        <a:bodyPr/>
        <a:lstStyle/>
        <a:p>
          <a:pPr rtl="0"/>
          <a:r>
            <a:rPr lang="en-GB" dirty="0" smtClean="0"/>
            <a:t>include the value of any heritage asset gifted in the ‘INCOME FROM DONATIONS AND LEGACIES heading (SoFA)</a:t>
          </a:r>
          <a:endParaRPr lang="en-GB" dirty="0"/>
        </a:p>
      </dgm:t>
    </dgm:pt>
    <dgm:pt modelId="{CC517F10-FB2F-40E1-ACD2-75FB23D6352A}" type="parTrans" cxnId="{2E63A5F8-89A6-418F-AAA8-69243D4AE88F}">
      <dgm:prSet/>
      <dgm:spPr/>
      <dgm:t>
        <a:bodyPr/>
        <a:lstStyle/>
        <a:p>
          <a:endParaRPr lang="en-GB"/>
        </a:p>
      </dgm:t>
    </dgm:pt>
    <dgm:pt modelId="{7A0F1C80-CE54-4050-8F2F-1F94931C6592}" type="sibTrans" cxnId="{2E63A5F8-89A6-418F-AAA8-69243D4AE88F}">
      <dgm:prSet/>
      <dgm:spPr/>
      <dgm:t>
        <a:bodyPr/>
        <a:lstStyle/>
        <a:p>
          <a:endParaRPr lang="en-GB"/>
        </a:p>
      </dgm:t>
    </dgm:pt>
    <dgm:pt modelId="{BCF81789-8191-4AF1-9FFC-D2FB6D9A44AE}">
      <dgm:prSet/>
      <dgm:spPr>
        <a:solidFill>
          <a:srgbClr val="0AA745"/>
        </a:solidFill>
      </dgm:spPr>
      <dgm:t>
        <a:bodyPr/>
        <a:lstStyle/>
        <a:p>
          <a:pPr rtl="0"/>
          <a:r>
            <a:rPr lang="en-GB" dirty="0" smtClean="0"/>
            <a:t>GAIN or LOSS IN CARRYING VALUE</a:t>
          </a:r>
          <a:endParaRPr lang="en-GB" dirty="0"/>
        </a:p>
      </dgm:t>
    </dgm:pt>
    <dgm:pt modelId="{57781150-E057-4A28-9925-A3AD68DB10AD}" type="parTrans" cxnId="{04E01F1B-CB14-44B9-929E-302BAEB60993}">
      <dgm:prSet/>
      <dgm:spPr/>
      <dgm:t>
        <a:bodyPr/>
        <a:lstStyle/>
        <a:p>
          <a:endParaRPr lang="en-GB"/>
        </a:p>
      </dgm:t>
    </dgm:pt>
    <dgm:pt modelId="{A791975A-8444-43F9-9A22-769E3E54BC65}" type="sibTrans" cxnId="{04E01F1B-CB14-44B9-929E-302BAEB60993}">
      <dgm:prSet/>
      <dgm:spPr/>
      <dgm:t>
        <a:bodyPr/>
        <a:lstStyle/>
        <a:p>
          <a:endParaRPr lang="en-GB"/>
        </a:p>
      </dgm:t>
    </dgm:pt>
    <dgm:pt modelId="{C6ECC0AE-80BA-45D8-9634-639D2A6BA6F2}">
      <dgm:prSet/>
      <dgm:spPr>
        <a:solidFill>
          <a:schemeClr val="bg1">
            <a:lumMod val="85000"/>
            <a:alpha val="90000"/>
          </a:schemeClr>
        </a:solidFill>
      </dgm:spPr>
      <dgm:t>
        <a:bodyPr/>
        <a:lstStyle/>
        <a:p>
          <a:pPr rtl="0"/>
          <a:r>
            <a:rPr lang="en-GB" dirty="0" smtClean="0"/>
            <a:t>recognise any change in the valuation of a heritage asset as a ‘GAIN  or LOSS on REVALUATION OF FIXED ASSETS’ in the SoFA;</a:t>
          </a:r>
          <a:endParaRPr lang="en-GB" dirty="0"/>
        </a:p>
      </dgm:t>
    </dgm:pt>
    <dgm:pt modelId="{F1871551-4B13-4B9B-B419-2844B9E569A1}" type="parTrans" cxnId="{20975CDD-0DCE-4B07-B89A-99E2449A477F}">
      <dgm:prSet/>
      <dgm:spPr/>
      <dgm:t>
        <a:bodyPr/>
        <a:lstStyle/>
        <a:p>
          <a:endParaRPr lang="en-GB"/>
        </a:p>
      </dgm:t>
    </dgm:pt>
    <dgm:pt modelId="{C0B9A10F-439C-4682-B1A1-4336FA670E2F}" type="sibTrans" cxnId="{20975CDD-0DCE-4B07-B89A-99E2449A477F}">
      <dgm:prSet/>
      <dgm:spPr/>
      <dgm:t>
        <a:bodyPr/>
        <a:lstStyle/>
        <a:p>
          <a:endParaRPr lang="en-GB"/>
        </a:p>
      </dgm:t>
    </dgm:pt>
    <dgm:pt modelId="{CA21877A-F3B2-405E-BAB8-9C4C133C0BFA}">
      <dgm:prSet/>
      <dgm:spPr>
        <a:solidFill>
          <a:srgbClr val="00AB4E"/>
        </a:solidFill>
      </dgm:spPr>
      <dgm:t>
        <a:bodyPr/>
        <a:lstStyle/>
        <a:p>
          <a:pPr rtl="0"/>
          <a:r>
            <a:rPr lang="en-GB" dirty="0" smtClean="0"/>
            <a:t>GAIN or LOSS ON DISPOSAL</a:t>
          </a:r>
          <a:endParaRPr lang="en-GB" dirty="0"/>
        </a:p>
      </dgm:t>
    </dgm:pt>
    <dgm:pt modelId="{0AFFD869-3CA6-49A4-93C8-B431B9FC1682}" type="parTrans" cxnId="{565A1588-7B41-4C64-A510-F48608066619}">
      <dgm:prSet/>
      <dgm:spPr/>
      <dgm:t>
        <a:bodyPr/>
        <a:lstStyle/>
        <a:p>
          <a:endParaRPr lang="en-GB"/>
        </a:p>
      </dgm:t>
    </dgm:pt>
    <dgm:pt modelId="{19B753F8-2FD8-42BF-91CB-CF7E61C0A2EA}" type="sibTrans" cxnId="{565A1588-7B41-4C64-A510-F48608066619}">
      <dgm:prSet/>
      <dgm:spPr/>
      <dgm:t>
        <a:bodyPr/>
        <a:lstStyle/>
        <a:p>
          <a:endParaRPr lang="en-GB"/>
        </a:p>
      </dgm:t>
    </dgm:pt>
    <dgm:pt modelId="{F595D0CA-3C78-4FE3-84DC-9C7363A0AC6F}">
      <dgm:prSet/>
      <dgm:spPr>
        <a:solidFill>
          <a:schemeClr val="bg1">
            <a:lumMod val="85000"/>
            <a:alpha val="90000"/>
          </a:schemeClr>
        </a:solidFill>
      </dgm:spPr>
      <dgm:t>
        <a:bodyPr/>
        <a:lstStyle/>
        <a:p>
          <a:pPr rtl="0"/>
          <a:r>
            <a:rPr lang="en-GB" dirty="0" smtClean="0"/>
            <a:t>recognise any gain on the disposal of a heritage asset as ‘OTHER INCOME’ AND </a:t>
          </a:r>
          <a:endParaRPr lang="en-GB" dirty="0"/>
        </a:p>
      </dgm:t>
    </dgm:pt>
    <dgm:pt modelId="{93AB123D-4CA8-4306-BB76-07AE76CE9934}" type="parTrans" cxnId="{88D499A1-7B66-495A-8BE7-CF8150111EBC}">
      <dgm:prSet/>
      <dgm:spPr/>
      <dgm:t>
        <a:bodyPr/>
        <a:lstStyle/>
        <a:p>
          <a:endParaRPr lang="en-GB"/>
        </a:p>
      </dgm:t>
    </dgm:pt>
    <dgm:pt modelId="{24EB0151-93F0-41FD-B9AC-6C4202D36D78}" type="sibTrans" cxnId="{88D499A1-7B66-495A-8BE7-CF8150111EBC}">
      <dgm:prSet/>
      <dgm:spPr/>
      <dgm:t>
        <a:bodyPr/>
        <a:lstStyle/>
        <a:p>
          <a:endParaRPr lang="en-GB"/>
        </a:p>
      </dgm:t>
    </dgm:pt>
    <dgm:pt modelId="{75C3C6F1-A81E-4E55-98E8-0E0CB10C3D9D}">
      <dgm:prSet/>
      <dgm:spPr>
        <a:solidFill>
          <a:schemeClr val="bg1">
            <a:lumMod val="85000"/>
            <a:alpha val="90000"/>
          </a:schemeClr>
        </a:solidFill>
      </dgm:spPr>
      <dgm:t>
        <a:bodyPr/>
        <a:lstStyle/>
        <a:p>
          <a:pPr rtl="0"/>
          <a:r>
            <a:rPr lang="en-GB" dirty="0" smtClean="0"/>
            <a:t>recognise any loss on disposal, depreciation or impairment of a heritage asset as a COST OF CHARITABLE ACTIVITIES in the SoFA.</a:t>
          </a:r>
          <a:endParaRPr lang="en-GB" dirty="0"/>
        </a:p>
      </dgm:t>
    </dgm:pt>
    <dgm:pt modelId="{570AC410-5405-4C9B-98CD-10FA24D15D61}" type="parTrans" cxnId="{812A0C80-B230-41EE-BB73-5BDF617B26A2}">
      <dgm:prSet/>
      <dgm:spPr/>
      <dgm:t>
        <a:bodyPr/>
        <a:lstStyle/>
        <a:p>
          <a:endParaRPr lang="en-GB"/>
        </a:p>
      </dgm:t>
    </dgm:pt>
    <dgm:pt modelId="{937C92C1-258B-4881-914E-8194A0EAA895}" type="sibTrans" cxnId="{812A0C80-B230-41EE-BB73-5BDF617B26A2}">
      <dgm:prSet/>
      <dgm:spPr/>
      <dgm:t>
        <a:bodyPr/>
        <a:lstStyle/>
        <a:p>
          <a:endParaRPr lang="en-GB"/>
        </a:p>
      </dgm:t>
    </dgm:pt>
    <dgm:pt modelId="{E0D11848-2F4C-4A6B-964D-65C38ED7089A}" type="pres">
      <dgm:prSet presAssocID="{132D4DC1-540F-4842-A622-6C93D133728A}" presName="Name0" presStyleCnt="0">
        <dgm:presLayoutVars>
          <dgm:dir/>
          <dgm:animLvl val="lvl"/>
          <dgm:resizeHandles val="exact"/>
        </dgm:presLayoutVars>
      </dgm:prSet>
      <dgm:spPr/>
      <dgm:t>
        <a:bodyPr/>
        <a:lstStyle/>
        <a:p>
          <a:endParaRPr lang="en-GB"/>
        </a:p>
      </dgm:t>
    </dgm:pt>
    <dgm:pt modelId="{A266012E-7361-45F0-BC89-4D163F12095C}" type="pres">
      <dgm:prSet presAssocID="{C200086E-D6DC-47BD-818E-1D9DF91F561C}" presName="linNode" presStyleCnt="0"/>
      <dgm:spPr/>
    </dgm:pt>
    <dgm:pt modelId="{ED8AAA25-9F88-45A1-907C-DA25A0493866}" type="pres">
      <dgm:prSet presAssocID="{C200086E-D6DC-47BD-818E-1D9DF91F561C}" presName="parentText" presStyleLbl="node1" presStyleIdx="0" presStyleCnt="4">
        <dgm:presLayoutVars>
          <dgm:chMax val="1"/>
          <dgm:bulletEnabled val="1"/>
        </dgm:presLayoutVars>
      </dgm:prSet>
      <dgm:spPr/>
      <dgm:t>
        <a:bodyPr/>
        <a:lstStyle/>
        <a:p>
          <a:endParaRPr lang="en-GB"/>
        </a:p>
      </dgm:t>
    </dgm:pt>
    <dgm:pt modelId="{235E931A-E874-4CC8-ACBB-BDCA1550E684}" type="pres">
      <dgm:prSet presAssocID="{C200086E-D6DC-47BD-818E-1D9DF91F561C}" presName="descendantText" presStyleLbl="alignAccFollowNode1" presStyleIdx="0" presStyleCnt="4">
        <dgm:presLayoutVars>
          <dgm:bulletEnabled val="1"/>
        </dgm:presLayoutVars>
      </dgm:prSet>
      <dgm:spPr/>
      <dgm:t>
        <a:bodyPr/>
        <a:lstStyle/>
        <a:p>
          <a:endParaRPr lang="en-GB"/>
        </a:p>
      </dgm:t>
    </dgm:pt>
    <dgm:pt modelId="{FDA6EC10-EEB0-4CB7-AC15-4EB342CD74A4}" type="pres">
      <dgm:prSet presAssocID="{1BB8BC07-14D6-4825-A330-DAFD3349F243}" presName="sp" presStyleCnt="0"/>
      <dgm:spPr/>
    </dgm:pt>
    <dgm:pt modelId="{9EC713F2-678E-4469-9C75-7534CD304040}" type="pres">
      <dgm:prSet presAssocID="{661AFD10-4653-4D70-8E0D-1AD7E5554F23}" presName="linNode" presStyleCnt="0"/>
      <dgm:spPr/>
    </dgm:pt>
    <dgm:pt modelId="{041A0961-0E3E-4BCC-A388-160D3120E729}" type="pres">
      <dgm:prSet presAssocID="{661AFD10-4653-4D70-8E0D-1AD7E5554F23}" presName="parentText" presStyleLbl="node1" presStyleIdx="1" presStyleCnt="4">
        <dgm:presLayoutVars>
          <dgm:chMax val="1"/>
          <dgm:bulletEnabled val="1"/>
        </dgm:presLayoutVars>
      </dgm:prSet>
      <dgm:spPr/>
      <dgm:t>
        <a:bodyPr/>
        <a:lstStyle/>
        <a:p>
          <a:endParaRPr lang="en-GB"/>
        </a:p>
      </dgm:t>
    </dgm:pt>
    <dgm:pt modelId="{039EA428-DCDD-4FEE-9615-9D3E8D2645CD}" type="pres">
      <dgm:prSet presAssocID="{661AFD10-4653-4D70-8E0D-1AD7E5554F23}" presName="descendantText" presStyleLbl="alignAccFollowNode1" presStyleIdx="1" presStyleCnt="4">
        <dgm:presLayoutVars>
          <dgm:bulletEnabled val="1"/>
        </dgm:presLayoutVars>
      </dgm:prSet>
      <dgm:spPr/>
      <dgm:t>
        <a:bodyPr/>
        <a:lstStyle/>
        <a:p>
          <a:endParaRPr lang="en-GB"/>
        </a:p>
      </dgm:t>
    </dgm:pt>
    <dgm:pt modelId="{9BB6308A-2ADC-4D6B-AEC3-2252BBBD74EB}" type="pres">
      <dgm:prSet presAssocID="{8F6D5EA2-544F-4033-9DE8-BC53D95ACB15}" presName="sp" presStyleCnt="0"/>
      <dgm:spPr/>
    </dgm:pt>
    <dgm:pt modelId="{07FFB8C6-7C57-4281-A74E-57EE592CA922}" type="pres">
      <dgm:prSet presAssocID="{BCF81789-8191-4AF1-9FFC-D2FB6D9A44AE}" presName="linNode" presStyleCnt="0"/>
      <dgm:spPr/>
    </dgm:pt>
    <dgm:pt modelId="{E09BAD72-C363-45D8-A131-2486D1F7D1D4}" type="pres">
      <dgm:prSet presAssocID="{BCF81789-8191-4AF1-9FFC-D2FB6D9A44AE}" presName="parentText" presStyleLbl="node1" presStyleIdx="2" presStyleCnt="4">
        <dgm:presLayoutVars>
          <dgm:chMax val="1"/>
          <dgm:bulletEnabled val="1"/>
        </dgm:presLayoutVars>
      </dgm:prSet>
      <dgm:spPr/>
      <dgm:t>
        <a:bodyPr/>
        <a:lstStyle/>
        <a:p>
          <a:endParaRPr lang="en-GB"/>
        </a:p>
      </dgm:t>
    </dgm:pt>
    <dgm:pt modelId="{BB71E78A-F1AC-4389-93BE-D6ED6A76741B}" type="pres">
      <dgm:prSet presAssocID="{BCF81789-8191-4AF1-9FFC-D2FB6D9A44AE}" presName="descendantText" presStyleLbl="alignAccFollowNode1" presStyleIdx="2" presStyleCnt="4">
        <dgm:presLayoutVars>
          <dgm:bulletEnabled val="1"/>
        </dgm:presLayoutVars>
      </dgm:prSet>
      <dgm:spPr/>
      <dgm:t>
        <a:bodyPr/>
        <a:lstStyle/>
        <a:p>
          <a:endParaRPr lang="en-GB"/>
        </a:p>
      </dgm:t>
    </dgm:pt>
    <dgm:pt modelId="{E4B6D909-9A16-492C-AF6F-98D87D68C525}" type="pres">
      <dgm:prSet presAssocID="{A791975A-8444-43F9-9A22-769E3E54BC65}" presName="sp" presStyleCnt="0"/>
      <dgm:spPr/>
    </dgm:pt>
    <dgm:pt modelId="{CFAE1325-69A0-4D22-A628-E6C7EF20F1E4}" type="pres">
      <dgm:prSet presAssocID="{CA21877A-F3B2-405E-BAB8-9C4C133C0BFA}" presName="linNode" presStyleCnt="0"/>
      <dgm:spPr/>
    </dgm:pt>
    <dgm:pt modelId="{65ED0BA8-AF7A-4B67-8C6B-C8CF3CBE0867}" type="pres">
      <dgm:prSet presAssocID="{CA21877A-F3B2-405E-BAB8-9C4C133C0BFA}" presName="parentText" presStyleLbl="node1" presStyleIdx="3" presStyleCnt="4">
        <dgm:presLayoutVars>
          <dgm:chMax val="1"/>
          <dgm:bulletEnabled val="1"/>
        </dgm:presLayoutVars>
      </dgm:prSet>
      <dgm:spPr/>
      <dgm:t>
        <a:bodyPr/>
        <a:lstStyle/>
        <a:p>
          <a:endParaRPr lang="en-GB"/>
        </a:p>
      </dgm:t>
    </dgm:pt>
    <dgm:pt modelId="{A5313865-FC6C-4515-8A47-76F8618E7C82}" type="pres">
      <dgm:prSet presAssocID="{CA21877A-F3B2-405E-BAB8-9C4C133C0BFA}" presName="descendantText" presStyleLbl="alignAccFollowNode1" presStyleIdx="3" presStyleCnt="4">
        <dgm:presLayoutVars>
          <dgm:bulletEnabled val="1"/>
        </dgm:presLayoutVars>
      </dgm:prSet>
      <dgm:spPr/>
      <dgm:t>
        <a:bodyPr/>
        <a:lstStyle/>
        <a:p>
          <a:endParaRPr lang="en-GB"/>
        </a:p>
      </dgm:t>
    </dgm:pt>
  </dgm:ptLst>
  <dgm:cxnLst>
    <dgm:cxn modelId="{3F617053-DFD4-4922-8C11-8CF511F18A0D}" type="presOf" srcId="{C6ECC0AE-80BA-45D8-9634-639D2A6BA6F2}" destId="{BB71E78A-F1AC-4389-93BE-D6ED6A76741B}" srcOrd="0" destOrd="0" presId="urn:microsoft.com/office/officeart/2005/8/layout/vList5"/>
    <dgm:cxn modelId="{88D499A1-7B66-495A-8BE7-CF8150111EBC}" srcId="{CA21877A-F3B2-405E-BAB8-9C4C133C0BFA}" destId="{F595D0CA-3C78-4FE3-84DC-9C7363A0AC6F}" srcOrd="0" destOrd="0" parTransId="{93AB123D-4CA8-4306-BB76-07AE76CE9934}" sibTransId="{24EB0151-93F0-41FD-B9AC-6C4202D36D78}"/>
    <dgm:cxn modelId="{B164BF71-FFFB-4484-B594-9552261D2287}" type="presOf" srcId="{75C3C6F1-A81E-4E55-98E8-0E0CB10C3D9D}" destId="{A5313865-FC6C-4515-8A47-76F8618E7C82}" srcOrd="0" destOrd="1" presId="urn:microsoft.com/office/officeart/2005/8/layout/vList5"/>
    <dgm:cxn modelId="{6021D9D8-7B4F-4045-B663-2438F7B9DCBC}" srcId="{132D4DC1-540F-4842-A622-6C93D133728A}" destId="{C200086E-D6DC-47BD-818E-1D9DF91F561C}" srcOrd="0" destOrd="0" parTransId="{AAD49E64-1730-4D74-8728-B6BFA3014F14}" sibTransId="{1BB8BC07-14D6-4825-A330-DAFD3349F243}"/>
    <dgm:cxn modelId="{63B37C74-A46A-4CBC-BD5F-9D826AC69244}" type="presOf" srcId="{CA21877A-F3B2-405E-BAB8-9C4C133C0BFA}" destId="{65ED0BA8-AF7A-4B67-8C6B-C8CF3CBE0867}" srcOrd="0" destOrd="0" presId="urn:microsoft.com/office/officeart/2005/8/layout/vList5"/>
    <dgm:cxn modelId="{04E01F1B-CB14-44B9-929E-302BAEB60993}" srcId="{132D4DC1-540F-4842-A622-6C93D133728A}" destId="{BCF81789-8191-4AF1-9FFC-D2FB6D9A44AE}" srcOrd="2" destOrd="0" parTransId="{57781150-E057-4A28-9925-A3AD68DB10AD}" sibTransId="{A791975A-8444-43F9-9A22-769E3E54BC65}"/>
    <dgm:cxn modelId="{812A0C80-B230-41EE-BB73-5BDF617B26A2}" srcId="{CA21877A-F3B2-405E-BAB8-9C4C133C0BFA}" destId="{75C3C6F1-A81E-4E55-98E8-0E0CB10C3D9D}" srcOrd="1" destOrd="0" parTransId="{570AC410-5405-4C9B-98CD-10FA24D15D61}" sibTransId="{937C92C1-258B-4881-914E-8194A0EAA895}"/>
    <dgm:cxn modelId="{73110696-E256-4074-B317-DBFB2B7B780D}" type="presOf" srcId="{C200086E-D6DC-47BD-818E-1D9DF91F561C}" destId="{ED8AAA25-9F88-45A1-907C-DA25A0493866}" srcOrd="0" destOrd="0" presId="urn:microsoft.com/office/officeart/2005/8/layout/vList5"/>
    <dgm:cxn modelId="{D7A4F46D-8A06-428B-AD54-0742F3E3AA3F}" type="presOf" srcId="{F595D0CA-3C78-4FE3-84DC-9C7363A0AC6F}" destId="{A5313865-FC6C-4515-8A47-76F8618E7C82}" srcOrd="0" destOrd="0" presId="urn:microsoft.com/office/officeart/2005/8/layout/vList5"/>
    <dgm:cxn modelId="{81150E0B-5361-4F1D-8022-BE9073EE2EA0}" type="presOf" srcId="{BCF81789-8191-4AF1-9FFC-D2FB6D9A44AE}" destId="{E09BAD72-C363-45D8-A131-2486D1F7D1D4}" srcOrd="0" destOrd="0" presId="urn:microsoft.com/office/officeart/2005/8/layout/vList5"/>
    <dgm:cxn modelId="{565A1588-7B41-4C64-A510-F48608066619}" srcId="{132D4DC1-540F-4842-A622-6C93D133728A}" destId="{CA21877A-F3B2-405E-BAB8-9C4C133C0BFA}" srcOrd="3" destOrd="0" parTransId="{0AFFD869-3CA6-49A4-93C8-B431B9FC1682}" sibTransId="{19B753F8-2FD8-42BF-91CB-CF7E61C0A2EA}"/>
    <dgm:cxn modelId="{1DB4DFF2-8ECB-4DEE-899F-5731512E3B11}" srcId="{132D4DC1-540F-4842-A622-6C93D133728A}" destId="{661AFD10-4653-4D70-8E0D-1AD7E5554F23}" srcOrd="1" destOrd="0" parTransId="{F974A662-E3F3-460C-9E6C-92C865FCC05A}" sibTransId="{8F6D5EA2-544F-4033-9DE8-BC53D95ACB15}"/>
    <dgm:cxn modelId="{50AB2E4A-3F9C-470D-BF3F-2CF2CA89FDBC}" srcId="{C200086E-D6DC-47BD-818E-1D9DF91F561C}" destId="{67BF9805-73D5-404B-B12F-912B5DB669D3}" srcOrd="1" destOrd="0" parTransId="{880366A1-3F79-467F-9392-12E94FBE7281}" sibTransId="{D1BB4419-1C68-440E-9ECD-6C6E672E18E0}"/>
    <dgm:cxn modelId="{BF23093B-60C2-46DA-AA82-7C76DB3107A2}" type="presOf" srcId="{F658FFD8-1036-4778-9057-0FC72B20A728}" destId="{039EA428-DCDD-4FEE-9615-9D3E8D2645CD}" srcOrd="0" destOrd="0" presId="urn:microsoft.com/office/officeart/2005/8/layout/vList5"/>
    <dgm:cxn modelId="{2E63A5F8-89A6-418F-AAA8-69243D4AE88F}" srcId="{661AFD10-4653-4D70-8E0D-1AD7E5554F23}" destId="{F658FFD8-1036-4778-9057-0FC72B20A728}" srcOrd="0" destOrd="0" parTransId="{CC517F10-FB2F-40E1-ACD2-75FB23D6352A}" sibTransId="{7A0F1C80-CE54-4050-8F2F-1F94931C6592}"/>
    <dgm:cxn modelId="{FC472523-8CD6-498D-9764-BC713CDCA96C}" type="presOf" srcId="{132D4DC1-540F-4842-A622-6C93D133728A}" destId="{E0D11848-2F4C-4A6B-964D-65C38ED7089A}" srcOrd="0" destOrd="0" presId="urn:microsoft.com/office/officeart/2005/8/layout/vList5"/>
    <dgm:cxn modelId="{A2B1BB5F-DD5B-41C6-A911-F1E0D9BC9E29}" type="presOf" srcId="{20A145E4-E716-496E-B7C7-7A190DFB13D4}" destId="{235E931A-E874-4CC8-ACBB-BDCA1550E684}" srcOrd="0" destOrd="0" presId="urn:microsoft.com/office/officeart/2005/8/layout/vList5"/>
    <dgm:cxn modelId="{4677CA5F-7EB9-4BF7-9285-636FCED50906}" srcId="{C200086E-D6DC-47BD-818E-1D9DF91F561C}" destId="{20A145E4-E716-496E-B7C7-7A190DFB13D4}" srcOrd="0" destOrd="0" parTransId="{52E2312D-D7F2-400C-94FC-87CEF1A18D65}" sibTransId="{1F12BFA4-D71D-401F-B6FE-FE2AE32F3653}"/>
    <dgm:cxn modelId="{200BD29C-E5EF-413B-A80B-4D6D57E2DBE6}" type="presOf" srcId="{661AFD10-4653-4D70-8E0D-1AD7E5554F23}" destId="{041A0961-0E3E-4BCC-A388-160D3120E729}" srcOrd="0" destOrd="0" presId="urn:microsoft.com/office/officeart/2005/8/layout/vList5"/>
    <dgm:cxn modelId="{20975CDD-0DCE-4B07-B89A-99E2449A477F}" srcId="{BCF81789-8191-4AF1-9FFC-D2FB6D9A44AE}" destId="{C6ECC0AE-80BA-45D8-9634-639D2A6BA6F2}" srcOrd="0" destOrd="0" parTransId="{F1871551-4B13-4B9B-B419-2844B9E569A1}" sibTransId="{C0B9A10F-439C-4682-B1A1-4336FA670E2F}"/>
    <dgm:cxn modelId="{A2CBFB52-5BF9-4BA3-8989-D84CF792E79E}" type="presOf" srcId="{67BF9805-73D5-404B-B12F-912B5DB669D3}" destId="{235E931A-E874-4CC8-ACBB-BDCA1550E684}" srcOrd="0" destOrd="1" presId="urn:microsoft.com/office/officeart/2005/8/layout/vList5"/>
    <dgm:cxn modelId="{4DA5A428-46A2-4762-801A-BE811E20C23A}" type="presParOf" srcId="{E0D11848-2F4C-4A6B-964D-65C38ED7089A}" destId="{A266012E-7361-45F0-BC89-4D163F12095C}" srcOrd="0" destOrd="0" presId="urn:microsoft.com/office/officeart/2005/8/layout/vList5"/>
    <dgm:cxn modelId="{FAF95E72-6D4A-443E-A243-24AA090DD3B8}" type="presParOf" srcId="{A266012E-7361-45F0-BC89-4D163F12095C}" destId="{ED8AAA25-9F88-45A1-907C-DA25A0493866}" srcOrd="0" destOrd="0" presId="urn:microsoft.com/office/officeart/2005/8/layout/vList5"/>
    <dgm:cxn modelId="{30174553-3DAA-47F8-8CEC-C7053F42E485}" type="presParOf" srcId="{A266012E-7361-45F0-BC89-4D163F12095C}" destId="{235E931A-E874-4CC8-ACBB-BDCA1550E684}" srcOrd="1" destOrd="0" presId="urn:microsoft.com/office/officeart/2005/8/layout/vList5"/>
    <dgm:cxn modelId="{62C49828-4532-42BF-9051-1E54A2888C94}" type="presParOf" srcId="{E0D11848-2F4C-4A6B-964D-65C38ED7089A}" destId="{FDA6EC10-EEB0-4CB7-AC15-4EB342CD74A4}" srcOrd="1" destOrd="0" presId="urn:microsoft.com/office/officeart/2005/8/layout/vList5"/>
    <dgm:cxn modelId="{609F7D6A-7155-4CC4-8ACA-060C7B9D51E3}" type="presParOf" srcId="{E0D11848-2F4C-4A6B-964D-65C38ED7089A}" destId="{9EC713F2-678E-4469-9C75-7534CD304040}" srcOrd="2" destOrd="0" presId="urn:microsoft.com/office/officeart/2005/8/layout/vList5"/>
    <dgm:cxn modelId="{13327048-5A98-4D33-98B3-4F8A1F24EBC4}" type="presParOf" srcId="{9EC713F2-678E-4469-9C75-7534CD304040}" destId="{041A0961-0E3E-4BCC-A388-160D3120E729}" srcOrd="0" destOrd="0" presId="urn:microsoft.com/office/officeart/2005/8/layout/vList5"/>
    <dgm:cxn modelId="{14B7FF99-0B7A-4568-B943-618AD00504A5}" type="presParOf" srcId="{9EC713F2-678E-4469-9C75-7534CD304040}" destId="{039EA428-DCDD-4FEE-9615-9D3E8D2645CD}" srcOrd="1" destOrd="0" presId="urn:microsoft.com/office/officeart/2005/8/layout/vList5"/>
    <dgm:cxn modelId="{5BE8A852-9813-4680-8777-719267C92740}" type="presParOf" srcId="{E0D11848-2F4C-4A6B-964D-65C38ED7089A}" destId="{9BB6308A-2ADC-4D6B-AEC3-2252BBBD74EB}" srcOrd="3" destOrd="0" presId="urn:microsoft.com/office/officeart/2005/8/layout/vList5"/>
    <dgm:cxn modelId="{CF0BCC60-897B-4028-8B04-49A3E8E69FF3}" type="presParOf" srcId="{E0D11848-2F4C-4A6B-964D-65C38ED7089A}" destId="{07FFB8C6-7C57-4281-A74E-57EE592CA922}" srcOrd="4" destOrd="0" presId="urn:microsoft.com/office/officeart/2005/8/layout/vList5"/>
    <dgm:cxn modelId="{4025747D-F459-4347-9592-9A5972B78A64}" type="presParOf" srcId="{07FFB8C6-7C57-4281-A74E-57EE592CA922}" destId="{E09BAD72-C363-45D8-A131-2486D1F7D1D4}" srcOrd="0" destOrd="0" presId="urn:microsoft.com/office/officeart/2005/8/layout/vList5"/>
    <dgm:cxn modelId="{3032C849-3310-4F67-813F-C4B6E910F7E4}" type="presParOf" srcId="{07FFB8C6-7C57-4281-A74E-57EE592CA922}" destId="{BB71E78A-F1AC-4389-93BE-D6ED6A76741B}" srcOrd="1" destOrd="0" presId="urn:microsoft.com/office/officeart/2005/8/layout/vList5"/>
    <dgm:cxn modelId="{D568E367-B549-4558-A5FE-89EDBB1116EB}" type="presParOf" srcId="{E0D11848-2F4C-4A6B-964D-65C38ED7089A}" destId="{E4B6D909-9A16-492C-AF6F-98D87D68C525}" srcOrd="5" destOrd="0" presId="urn:microsoft.com/office/officeart/2005/8/layout/vList5"/>
    <dgm:cxn modelId="{DFE167B1-F56C-45AB-B159-06A7981DC40D}" type="presParOf" srcId="{E0D11848-2F4C-4A6B-964D-65C38ED7089A}" destId="{CFAE1325-69A0-4D22-A628-E6C7EF20F1E4}" srcOrd="6" destOrd="0" presId="urn:microsoft.com/office/officeart/2005/8/layout/vList5"/>
    <dgm:cxn modelId="{51A43B6D-B867-4589-928A-70CA683CE9D1}" type="presParOf" srcId="{CFAE1325-69A0-4D22-A628-E6C7EF20F1E4}" destId="{65ED0BA8-AF7A-4B67-8C6B-C8CF3CBE0867}" srcOrd="0" destOrd="0" presId="urn:microsoft.com/office/officeart/2005/8/layout/vList5"/>
    <dgm:cxn modelId="{9EA4F6D7-B2E9-4D90-A05D-90E81E18E712}" type="presParOf" srcId="{CFAE1325-69A0-4D22-A628-E6C7EF20F1E4}" destId="{A5313865-FC6C-4515-8A47-76F8618E7C8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72EF08-4D90-4808-B349-1DC99CE33FB4}"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GB"/>
        </a:p>
      </dgm:t>
    </dgm:pt>
    <dgm:pt modelId="{40204CA6-C45F-474A-AAEF-92C775034660}" type="pres">
      <dgm:prSet presAssocID="{8072EF08-4D90-4808-B349-1DC99CE33FB4}" presName="Name0" presStyleCnt="0">
        <dgm:presLayoutVars>
          <dgm:chMax val="1"/>
          <dgm:chPref val="1"/>
          <dgm:dir/>
          <dgm:animOne val="branch"/>
          <dgm:animLvl val="lvl"/>
        </dgm:presLayoutVars>
      </dgm:prSet>
      <dgm:spPr/>
      <dgm:t>
        <a:bodyPr/>
        <a:lstStyle/>
        <a:p>
          <a:endParaRPr lang="en-GB"/>
        </a:p>
      </dgm:t>
    </dgm:pt>
  </dgm:ptLst>
  <dgm:cxnLst>
    <dgm:cxn modelId="{8E337D89-5611-44BD-A85F-2E0E97A9493D}" type="presOf" srcId="{8072EF08-4D90-4808-B349-1DC99CE33FB4}" destId="{40204CA6-C45F-474A-AAEF-92C775034660}" srcOrd="0" destOrd="0" presId="urn:microsoft.com/office/officeart/2011/layout/HexagonRadial"/>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476F9F-4B13-4D80-BB9D-2B721F609E58}"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en-GB"/>
        </a:p>
      </dgm:t>
    </dgm:pt>
    <dgm:pt modelId="{F5A7CDF9-99F7-4BCD-B8AC-F06C6B813B5D}">
      <dgm:prSet/>
      <dgm:spPr/>
      <dgm:t>
        <a:bodyPr/>
        <a:lstStyle/>
        <a:p>
          <a:pPr rtl="0"/>
          <a:r>
            <a:rPr lang="en-GB" dirty="0" smtClean="0"/>
            <a:t>A cut-down version of full IFRS </a:t>
          </a:r>
          <a:endParaRPr lang="en-GB" dirty="0"/>
        </a:p>
      </dgm:t>
    </dgm:pt>
    <dgm:pt modelId="{A0E86BCE-0C08-48BB-B1B9-5C654E25CA52}" type="parTrans" cxnId="{011D19BC-7801-4D01-97A0-8037CF404545}">
      <dgm:prSet/>
      <dgm:spPr/>
      <dgm:t>
        <a:bodyPr/>
        <a:lstStyle/>
        <a:p>
          <a:endParaRPr lang="en-GB"/>
        </a:p>
      </dgm:t>
    </dgm:pt>
    <dgm:pt modelId="{C7A039A5-4814-48A8-881C-C492A2D65A33}" type="sibTrans" cxnId="{011D19BC-7801-4D01-97A0-8037CF404545}">
      <dgm:prSet/>
      <dgm:spPr/>
      <dgm:t>
        <a:bodyPr/>
        <a:lstStyle/>
        <a:p>
          <a:endParaRPr lang="en-GB"/>
        </a:p>
      </dgm:t>
    </dgm:pt>
    <dgm:pt modelId="{938FB15D-95A8-4D77-86D3-B81F6CB8045E}">
      <dgm:prSet/>
      <dgm:spPr/>
      <dgm:t>
        <a:bodyPr/>
        <a:lstStyle/>
        <a:p>
          <a:pPr rtl="0"/>
          <a:r>
            <a:rPr lang="en-GB" dirty="0" smtClean="0"/>
            <a:t>Amended for UK reporting needs</a:t>
          </a:r>
          <a:endParaRPr lang="en-GB" dirty="0"/>
        </a:p>
      </dgm:t>
    </dgm:pt>
    <dgm:pt modelId="{6FD9FDEC-3483-458F-82FA-8370F7448A03}" type="parTrans" cxnId="{284D0B05-265A-4F0D-8CFE-08733BFD04A4}">
      <dgm:prSet/>
      <dgm:spPr/>
      <dgm:t>
        <a:bodyPr/>
        <a:lstStyle/>
        <a:p>
          <a:endParaRPr lang="en-GB"/>
        </a:p>
      </dgm:t>
    </dgm:pt>
    <dgm:pt modelId="{C99A4AB4-21E0-4BA1-8BE9-117CA203698F}" type="sibTrans" cxnId="{284D0B05-265A-4F0D-8CFE-08733BFD04A4}">
      <dgm:prSet/>
      <dgm:spPr/>
      <dgm:t>
        <a:bodyPr/>
        <a:lstStyle/>
        <a:p>
          <a:endParaRPr lang="en-GB"/>
        </a:p>
      </dgm:t>
    </dgm:pt>
    <dgm:pt modelId="{1690EE3F-7E41-4CE2-877C-584775E08D8E}">
      <dgm:prSet/>
      <dgm:spPr/>
      <dgm:t>
        <a:bodyPr/>
        <a:lstStyle/>
        <a:p>
          <a:pPr rtl="0"/>
          <a:r>
            <a:rPr lang="en-GB" dirty="0" smtClean="0"/>
            <a:t>First UK standard to address PBE reporting needs</a:t>
          </a:r>
          <a:endParaRPr lang="en-GB" dirty="0"/>
        </a:p>
      </dgm:t>
    </dgm:pt>
    <dgm:pt modelId="{D905D927-9EB0-4ECC-A05B-80C086E3DB1F}" type="parTrans" cxnId="{CAEAE5A6-2E8F-41D0-A254-87F877D89CFD}">
      <dgm:prSet/>
      <dgm:spPr/>
      <dgm:t>
        <a:bodyPr/>
        <a:lstStyle/>
        <a:p>
          <a:endParaRPr lang="en-GB"/>
        </a:p>
      </dgm:t>
    </dgm:pt>
    <dgm:pt modelId="{E4BD32AE-042B-490D-AE13-B2EE869D9103}" type="sibTrans" cxnId="{CAEAE5A6-2E8F-41D0-A254-87F877D89CFD}">
      <dgm:prSet/>
      <dgm:spPr/>
      <dgm:t>
        <a:bodyPr/>
        <a:lstStyle/>
        <a:p>
          <a:endParaRPr lang="en-GB"/>
        </a:p>
      </dgm:t>
    </dgm:pt>
    <dgm:pt modelId="{7C7552AB-1671-479B-A46C-97EFC69C552B}">
      <dgm:prSet/>
      <dgm:spPr/>
      <dgm:t>
        <a:bodyPr/>
        <a:lstStyle/>
        <a:p>
          <a:pPr rtl="0"/>
          <a:r>
            <a:rPr lang="en-GB" dirty="0" smtClean="0"/>
            <a:t>Can be used by all non-listed entities </a:t>
          </a:r>
          <a:endParaRPr lang="en-GB" dirty="0"/>
        </a:p>
      </dgm:t>
    </dgm:pt>
    <dgm:pt modelId="{AEEB8970-7EEC-41A6-839A-FFD896078B0E}" type="parTrans" cxnId="{BE80C6F1-98C3-43AE-9DB9-B81B53D00DD3}">
      <dgm:prSet/>
      <dgm:spPr/>
      <dgm:t>
        <a:bodyPr/>
        <a:lstStyle/>
        <a:p>
          <a:endParaRPr lang="en-GB"/>
        </a:p>
      </dgm:t>
    </dgm:pt>
    <dgm:pt modelId="{708A8A3E-6D1C-40ED-9E9D-246AB44B90F8}" type="sibTrans" cxnId="{BE80C6F1-98C3-43AE-9DB9-B81B53D00DD3}">
      <dgm:prSet/>
      <dgm:spPr/>
      <dgm:t>
        <a:bodyPr/>
        <a:lstStyle/>
        <a:p>
          <a:endParaRPr lang="en-GB"/>
        </a:p>
      </dgm:t>
    </dgm:pt>
    <dgm:pt modelId="{3CA3F0EA-9C4F-4069-AAE0-7D32450D4DBE}" type="pres">
      <dgm:prSet presAssocID="{01476F9F-4B13-4D80-BB9D-2B721F609E58}" presName="vert0" presStyleCnt="0">
        <dgm:presLayoutVars>
          <dgm:dir/>
          <dgm:animOne val="branch"/>
          <dgm:animLvl val="lvl"/>
        </dgm:presLayoutVars>
      </dgm:prSet>
      <dgm:spPr/>
      <dgm:t>
        <a:bodyPr/>
        <a:lstStyle/>
        <a:p>
          <a:endParaRPr lang="en-GB"/>
        </a:p>
      </dgm:t>
    </dgm:pt>
    <dgm:pt modelId="{84A92521-7520-40B4-8A07-D05787A6CD42}" type="pres">
      <dgm:prSet presAssocID="{F5A7CDF9-99F7-4BCD-B8AC-F06C6B813B5D}" presName="thickLine" presStyleLbl="alignNode1" presStyleIdx="0" presStyleCnt="4"/>
      <dgm:spPr/>
    </dgm:pt>
    <dgm:pt modelId="{3E872D9E-E863-4C00-BE22-30FE08AEC747}" type="pres">
      <dgm:prSet presAssocID="{F5A7CDF9-99F7-4BCD-B8AC-F06C6B813B5D}" presName="horz1" presStyleCnt="0"/>
      <dgm:spPr/>
    </dgm:pt>
    <dgm:pt modelId="{012A85B1-5232-4248-84F3-99E6718A386D}" type="pres">
      <dgm:prSet presAssocID="{F5A7CDF9-99F7-4BCD-B8AC-F06C6B813B5D}" presName="tx1" presStyleLbl="revTx" presStyleIdx="0" presStyleCnt="4"/>
      <dgm:spPr/>
      <dgm:t>
        <a:bodyPr/>
        <a:lstStyle/>
        <a:p>
          <a:endParaRPr lang="en-GB"/>
        </a:p>
      </dgm:t>
    </dgm:pt>
    <dgm:pt modelId="{FE1733FB-55CE-4878-9301-9D87932D886D}" type="pres">
      <dgm:prSet presAssocID="{F5A7CDF9-99F7-4BCD-B8AC-F06C6B813B5D}" presName="vert1" presStyleCnt="0"/>
      <dgm:spPr/>
    </dgm:pt>
    <dgm:pt modelId="{139BCCD0-2C1B-447A-9914-04674D4C10C5}" type="pres">
      <dgm:prSet presAssocID="{938FB15D-95A8-4D77-86D3-B81F6CB8045E}" presName="thickLine" presStyleLbl="alignNode1" presStyleIdx="1" presStyleCnt="4"/>
      <dgm:spPr/>
    </dgm:pt>
    <dgm:pt modelId="{EBEBB275-85E3-4AEF-AA8A-C8510F457F87}" type="pres">
      <dgm:prSet presAssocID="{938FB15D-95A8-4D77-86D3-B81F6CB8045E}" presName="horz1" presStyleCnt="0"/>
      <dgm:spPr/>
    </dgm:pt>
    <dgm:pt modelId="{0542CDE8-DDBE-48A1-92A5-961B7D15890A}" type="pres">
      <dgm:prSet presAssocID="{938FB15D-95A8-4D77-86D3-B81F6CB8045E}" presName="tx1" presStyleLbl="revTx" presStyleIdx="1" presStyleCnt="4"/>
      <dgm:spPr/>
      <dgm:t>
        <a:bodyPr/>
        <a:lstStyle/>
        <a:p>
          <a:endParaRPr lang="en-GB"/>
        </a:p>
      </dgm:t>
    </dgm:pt>
    <dgm:pt modelId="{BAC400F1-D8AF-4C1C-A1E0-F2F55961C820}" type="pres">
      <dgm:prSet presAssocID="{938FB15D-95A8-4D77-86D3-B81F6CB8045E}" presName="vert1" presStyleCnt="0"/>
      <dgm:spPr/>
    </dgm:pt>
    <dgm:pt modelId="{55379C5C-5364-4451-8E88-5F4C1538A97B}" type="pres">
      <dgm:prSet presAssocID="{1690EE3F-7E41-4CE2-877C-584775E08D8E}" presName="thickLine" presStyleLbl="alignNode1" presStyleIdx="2" presStyleCnt="4"/>
      <dgm:spPr/>
    </dgm:pt>
    <dgm:pt modelId="{480D84FD-7452-464C-94E6-EDEF33817D40}" type="pres">
      <dgm:prSet presAssocID="{1690EE3F-7E41-4CE2-877C-584775E08D8E}" presName="horz1" presStyleCnt="0"/>
      <dgm:spPr/>
    </dgm:pt>
    <dgm:pt modelId="{5A97988A-25E9-4B17-A5F4-BE46E7DA6C56}" type="pres">
      <dgm:prSet presAssocID="{1690EE3F-7E41-4CE2-877C-584775E08D8E}" presName="tx1" presStyleLbl="revTx" presStyleIdx="2" presStyleCnt="4"/>
      <dgm:spPr/>
      <dgm:t>
        <a:bodyPr/>
        <a:lstStyle/>
        <a:p>
          <a:endParaRPr lang="en-GB"/>
        </a:p>
      </dgm:t>
    </dgm:pt>
    <dgm:pt modelId="{238EF6C0-D68D-42D7-A25C-E86EF8C0CA4B}" type="pres">
      <dgm:prSet presAssocID="{1690EE3F-7E41-4CE2-877C-584775E08D8E}" presName="vert1" presStyleCnt="0"/>
      <dgm:spPr/>
    </dgm:pt>
    <dgm:pt modelId="{62C58519-CCEE-4D3B-A48D-AC5423D83A40}" type="pres">
      <dgm:prSet presAssocID="{7C7552AB-1671-479B-A46C-97EFC69C552B}" presName="thickLine" presStyleLbl="alignNode1" presStyleIdx="3" presStyleCnt="4"/>
      <dgm:spPr/>
    </dgm:pt>
    <dgm:pt modelId="{CDC6DA6E-7DBE-4B03-8275-C83819E9A033}" type="pres">
      <dgm:prSet presAssocID="{7C7552AB-1671-479B-A46C-97EFC69C552B}" presName="horz1" presStyleCnt="0"/>
      <dgm:spPr/>
    </dgm:pt>
    <dgm:pt modelId="{0C971453-6689-439E-AD3F-5C07F7F2533F}" type="pres">
      <dgm:prSet presAssocID="{7C7552AB-1671-479B-A46C-97EFC69C552B}" presName="tx1" presStyleLbl="revTx" presStyleIdx="3" presStyleCnt="4"/>
      <dgm:spPr/>
      <dgm:t>
        <a:bodyPr/>
        <a:lstStyle/>
        <a:p>
          <a:endParaRPr lang="en-GB"/>
        </a:p>
      </dgm:t>
    </dgm:pt>
    <dgm:pt modelId="{AE46020B-D05C-40E6-A9FA-3DA7BBBEA4EA}" type="pres">
      <dgm:prSet presAssocID="{7C7552AB-1671-479B-A46C-97EFC69C552B}" presName="vert1" presStyleCnt="0"/>
      <dgm:spPr/>
    </dgm:pt>
  </dgm:ptLst>
  <dgm:cxnLst>
    <dgm:cxn modelId="{7E1653E2-7B43-477B-A12F-568B580FD349}" type="presOf" srcId="{01476F9F-4B13-4D80-BB9D-2B721F609E58}" destId="{3CA3F0EA-9C4F-4069-AAE0-7D32450D4DBE}" srcOrd="0" destOrd="0" presId="urn:microsoft.com/office/officeart/2008/layout/LinedList"/>
    <dgm:cxn modelId="{284D0B05-265A-4F0D-8CFE-08733BFD04A4}" srcId="{01476F9F-4B13-4D80-BB9D-2B721F609E58}" destId="{938FB15D-95A8-4D77-86D3-B81F6CB8045E}" srcOrd="1" destOrd="0" parTransId="{6FD9FDEC-3483-458F-82FA-8370F7448A03}" sibTransId="{C99A4AB4-21E0-4BA1-8BE9-117CA203698F}"/>
    <dgm:cxn modelId="{CAEAE5A6-2E8F-41D0-A254-87F877D89CFD}" srcId="{01476F9F-4B13-4D80-BB9D-2B721F609E58}" destId="{1690EE3F-7E41-4CE2-877C-584775E08D8E}" srcOrd="2" destOrd="0" parTransId="{D905D927-9EB0-4ECC-A05B-80C086E3DB1F}" sibTransId="{E4BD32AE-042B-490D-AE13-B2EE869D9103}"/>
    <dgm:cxn modelId="{893F4D76-7397-41D4-A96E-3E0CC60D3F80}" type="presOf" srcId="{1690EE3F-7E41-4CE2-877C-584775E08D8E}" destId="{5A97988A-25E9-4B17-A5F4-BE46E7DA6C56}" srcOrd="0" destOrd="0" presId="urn:microsoft.com/office/officeart/2008/layout/LinedList"/>
    <dgm:cxn modelId="{831FED8B-0C80-4546-AA9B-F7B57B4A64BD}" type="presOf" srcId="{7C7552AB-1671-479B-A46C-97EFC69C552B}" destId="{0C971453-6689-439E-AD3F-5C07F7F2533F}" srcOrd="0" destOrd="0" presId="urn:microsoft.com/office/officeart/2008/layout/LinedList"/>
    <dgm:cxn modelId="{011D19BC-7801-4D01-97A0-8037CF404545}" srcId="{01476F9F-4B13-4D80-BB9D-2B721F609E58}" destId="{F5A7CDF9-99F7-4BCD-B8AC-F06C6B813B5D}" srcOrd="0" destOrd="0" parTransId="{A0E86BCE-0C08-48BB-B1B9-5C654E25CA52}" sibTransId="{C7A039A5-4814-48A8-881C-C492A2D65A33}"/>
    <dgm:cxn modelId="{447FB2A7-89DC-448C-B98E-EEC31CB581FB}" type="presOf" srcId="{938FB15D-95A8-4D77-86D3-B81F6CB8045E}" destId="{0542CDE8-DDBE-48A1-92A5-961B7D15890A}" srcOrd="0" destOrd="0" presId="urn:microsoft.com/office/officeart/2008/layout/LinedList"/>
    <dgm:cxn modelId="{916EA7BC-22CD-4ACC-8FB9-F714387B6660}" type="presOf" srcId="{F5A7CDF9-99F7-4BCD-B8AC-F06C6B813B5D}" destId="{012A85B1-5232-4248-84F3-99E6718A386D}" srcOrd="0" destOrd="0" presId="urn:microsoft.com/office/officeart/2008/layout/LinedList"/>
    <dgm:cxn modelId="{BE80C6F1-98C3-43AE-9DB9-B81B53D00DD3}" srcId="{01476F9F-4B13-4D80-BB9D-2B721F609E58}" destId="{7C7552AB-1671-479B-A46C-97EFC69C552B}" srcOrd="3" destOrd="0" parTransId="{AEEB8970-7EEC-41A6-839A-FFD896078B0E}" sibTransId="{708A8A3E-6D1C-40ED-9E9D-246AB44B90F8}"/>
    <dgm:cxn modelId="{C3B6C62F-F308-4C1D-AF6C-30A4BB1ADB0A}" type="presParOf" srcId="{3CA3F0EA-9C4F-4069-AAE0-7D32450D4DBE}" destId="{84A92521-7520-40B4-8A07-D05787A6CD42}" srcOrd="0" destOrd="0" presId="urn:microsoft.com/office/officeart/2008/layout/LinedList"/>
    <dgm:cxn modelId="{956835BF-2B82-4D34-9518-0AE8A880F0D8}" type="presParOf" srcId="{3CA3F0EA-9C4F-4069-AAE0-7D32450D4DBE}" destId="{3E872D9E-E863-4C00-BE22-30FE08AEC747}" srcOrd="1" destOrd="0" presId="urn:microsoft.com/office/officeart/2008/layout/LinedList"/>
    <dgm:cxn modelId="{1CF94750-C149-4C82-9917-66D5A777BC27}" type="presParOf" srcId="{3E872D9E-E863-4C00-BE22-30FE08AEC747}" destId="{012A85B1-5232-4248-84F3-99E6718A386D}" srcOrd="0" destOrd="0" presId="urn:microsoft.com/office/officeart/2008/layout/LinedList"/>
    <dgm:cxn modelId="{07494B3B-02FB-40A0-BF5B-862751918F90}" type="presParOf" srcId="{3E872D9E-E863-4C00-BE22-30FE08AEC747}" destId="{FE1733FB-55CE-4878-9301-9D87932D886D}" srcOrd="1" destOrd="0" presId="urn:microsoft.com/office/officeart/2008/layout/LinedList"/>
    <dgm:cxn modelId="{33EC8546-0E29-4494-8B57-8481440FBE1F}" type="presParOf" srcId="{3CA3F0EA-9C4F-4069-AAE0-7D32450D4DBE}" destId="{139BCCD0-2C1B-447A-9914-04674D4C10C5}" srcOrd="2" destOrd="0" presId="urn:microsoft.com/office/officeart/2008/layout/LinedList"/>
    <dgm:cxn modelId="{81B61E29-1449-4AA9-AB96-4FDC9E8425BC}" type="presParOf" srcId="{3CA3F0EA-9C4F-4069-AAE0-7D32450D4DBE}" destId="{EBEBB275-85E3-4AEF-AA8A-C8510F457F87}" srcOrd="3" destOrd="0" presId="urn:microsoft.com/office/officeart/2008/layout/LinedList"/>
    <dgm:cxn modelId="{4ABC5EEF-B56D-4F2D-8DD8-422C130E30F1}" type="presParOf" srcId="{EBEBB275-85E3-4AEF-AA8A-C8510F457F87}" destId="{0542CDE8-DDBE-48A1-92A5-961B7D15890A}" srcOrd="0" destOrd="0" presId="urn:microsoft.com/office/officeart/2008/layout/LinedList"/>
    <dgm:cxn modelId="{F14B1F6E-CB4A-4681-9A4C-17B84AA6EA1B}" type="presParOf" srcId="{EBEBB275-85E3-4AEF-AA8A-C8510F457F87}" destId="{BAC400F1-D8AF-4C1C-A1E0-F2F55961C820}" srcOrd="1" destOrd="0" presId="urn:microsoft.com/office/officeart/2008/layout/LinedList"/>
    <dgm:cxn modelId="{9933DC19-A750-4A23-A92D-DB99700EC622}" type="presParOf" srcId="{3CA3F0EA-9C4F-4069-AAE0-7D32450D4DBE}" destId="{55379C5C-5364-4451-8E88-5F4C1538A97B}" srcOrd="4" destOrd="0" presId="urn:microsoft.com/office/officeart/2008/layout/LinedList"/>
    <dgm:cxn modelId="{4500D365-8974-4A88-9176-4689076A418B}" type="presParOf" srcId="{3CA3F0EA-9C4F-4069-AAE0-7D32450D4DBE}" destId="{480D84FD-7452-464C-94E6-EDEF33817D40}" srcOrd="5" destOrd="0" presId="urn:microsoft.com/office/officeart/2008/layout/LinedList"/>
    <dgm:cxn modelId="{BA443C3D-6099-4E48-8762-9AE014789612}" type="presParOf" srcId="{480D84FD-7452-464C-94E6-EDEF33817D40}" destId="{5A97988A-25E9-4B17-A5F4-BE46E7DA6C56}" srcOrd="0" destOrd="0" presId="urn:microsoft.com/office/officeart/2008/layout/LinedList"/>
    <dgm:cxn modelId="{6E3A6DDD-7E7F-433C-BD21-CE3ACD011BEB}" type="presParOf" srcId="{480D84FD-7452-464C-94E6-EDEF33817D40}" destId="{238EF6C0-D68D-42D7-A25C-E86EF8C0CA4B}" srcOrd="1" destOrd="0" presId="urn:microsoft.com/office/officeart/2008/layout/LinedList"/>
    <dgm:cxn modelId="{8D8B1B11-4B6C-4065-924C-BB0F0C03343B}" type="presParOf" srcId="{3CA3F0EA-9C4F-4069-AAE0-7D32450D4DBE}" destId="{62C58519-CCEE-4D3B-A48D-AC5423D83A40}" srcOrd="6" destOrd="0" presId="urn:microsoft.com/office/officeart/2008/layout/LinedList"/>
    <dgm:cxn modelId="{47400D32-B7BF-486C-9F9D-C2823F4B3A0D}" type="presParOf" srcId="{3CA3F0EA-9C4F-4069-AAE0-7D32450D4DBE}" destId="{CDC6DA6E-7DBE-4B03-8275-C83819E9A033}" srcOrd="7" destOrd="0" presId="urn:microsoft.com/office/officeart/2008/layout/LinedList"/>
    <dgm:cxn modelId="{17A94F84-0F44-4F76-9209-85BD36567B20}" type="presParOf" srcId="{CDC6DA6E-7DBE-4B03-8275-C83819E9A033}" destId="{0C971453-6689-439E-AD3F-5C07F7F2533F}" srcOrd="0" destOrd="0" presId="urn:microsoft.com/office/officeart/2008/layout/LinedList"/>
    <dgm:cxn modelId="{2ECC5A37-CE4F-42CB-A91D-C8EC64735415}" type="presParOf" srcId="{CDC6DA6E-7DBE-4B03-8275-C83819E9A033}" destId="{AE46020B-D05C-40E6-A9FA-3DA7BBBEA4E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643BE95-B875-4D35-9B60-6A04045E25EC}"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GB"/>
        </a:p>
      </dgm:t>
    </dgm:pt>
    <dgm:pt modelId="{B11E6532-A661-4704-B0F0-F7FB83DB6DBA}">
      <dgm:prSet/>
      <dgm:spPr>
        <a:ln>
          <a:solidFill>
            <a:srgbClr val="00AB4E"/>
          </a:solidFill>
        </a:ln>
      </dgm:spPr>
      <dgm:t>
        <a:bodyPr/>
        <a:lstStyle/>
        <a:p>
          <a:pPr rtl="0"/>
          <a:r>
            <a:rPr lang="en-GB" dirty="0" smtClean="0"/>
            <a:t>PBE requirements integrated into FRS 102 as a specialised activities section</a:t>
          </a:r>
          <a:endParaRPr lang="en-GB" dirty="0"/>
        </a:p>
      </dgm:t>
    </dgm:pt>
    <dgm:pt modelId="{4DB5CA72-C8E7-4D95-8DAA-DD266BD05EC9}" type="parTrans" cxnId="{D95673EB-4E4A-4D44-9CF9-F4A0C6595283}">
      <dgm:prSet/>
      <dgm:spPr/>
      <dgm:t>
        <a:bodyPr/>
        <a:lstStyle/>
        <a:p>
          <a:endParaRPr lang="en-GB"/>
        </a:p>
      </dgm:t>
    </dgm:pt>
    <dgm:pt modelId="{1AB3F704-5C36-4AF2-BD87-4192159BF692}" type="sibTrans" cxnId="{D95673EB-4E4A-4D44-9CF9-F4A0C6595283}">
      <dgm:prSet/>
      <dgm:spPr/>
      <dgm:t>
        <a:bodyPr/>
        <a:lstStyle/>
        <a:p>
          <a:endParaRPr lang="en-GB"/>
        </a:p>
      </dgm:t>
    </dgm:pt>
    <dgm:pt modelId="{E9004532-A30E-4E0E-8D6C-D1E70B928B76}">
      <dgm:prSet/>
      <dgm:spPr>
        <a:ln>
          <a:solidFill>
            <a:srgbClr val="00AB4E"/>
          </a:solidFill>
        </a:ln>
      </dgm:spPr>
      <dgm:t>
        <a:bodyPr/>
        <a:lstStyle/>
        <a:p>
          <a:pPr rtl="0"/>
          <a:r>
            <a:rPr lang="en-GB" dirty="0" smtClean="0"/>
            <a:t>Revaluation of investments, plant, property and equipment allowed</a:t>
          </a:r>
          <a:endParaRPr lang="en-GB" dirty="0"/>
        </a:p>
      </dgm:t>
    </dgm:pt>
    <dgm:pt modelId="{4CD9F99D-0F90-4F4D-923C-4DC078CE8260}" type="parTrans" cxnId="{1FA2D433-32A0-4874-B1EB-367BA79897BC}">
      <dgm:prSet/>
      <dgm:spPr/>
      <dgm:t>
        <a:bodyPr/>
        <a:lstStyle/>
        <a:p>
          <a:endParaRPr lang="en-GB"/>
        </a:p>
      </dgm:t>
    </dgm:pt>
    <dgm:pt modelId="{37A4DEF7-ACAF-448B-8039-5FE741F308D6}" type="sibTrans" cxnId="{1FA2D433-32A0-4874-B1EB-367BA79897BC}">
      <dgm:prSet/>
      <dgm:spPr/>
      <dgm:t>
        <a:bodyPr/>
        <a:lstStyle/>
        <a:p>
          <a:endParaRPr lang="en-GB"/>
        </a:p>
      </dgm:t>
    </dgm:pt>
    <dgm:pt modelId="{9E9F4665-8037-4603-9EFC-37D7FAD38EB5}">
      <dgm:prSet/>
      <dgm:spPr>
        <a:ln>
          <a:solidFill>
            <a:srgbClr val="0AA745"/>
          </a:solidFill>
        </a:ln>
      </dgm:spPr>
      <dgm:t>
        <a:bodyPr/>
        <a:lstStyle/>
        <a:p>
          <a:pPr rtl="0"/>
          <a:r>
            <a:rPr lang="en-GB" dirty="0" smtClean="0"/>
            <a:t>Capitalisation of interest on developments allowed</a:t>
          </a:r>
          <a:endParaRPr lang="en-GB" dirty="0"/>
        </a:p>
      </dgm:t>
    </dgm:pt>
    <dgm:pt modelId="{C4A08970-9FCD-4484-84D8-2FC93203A034}" type="parTrans" cxnId="{8D11069D-AE25-4EBE-A0AC-40871BFFD56D}">
      <dgm:prSet/>
      <dgm:spPr/>
      <dgm:t>
        <a:bodyPr/>
        <a:lstStyle/>
        <a:p>
          <a:endParaRPr lang="en-GB"/>
        </a:p>
      </dgm:t>
    </dgm:pt>
    <dgm:pt modelId="{42199D3E-D57E-4C50-953A-19126BF612D3}" type="sibTrans" cxnId="{8D11069D-AE25-4EBE-A0AC-40871BFFD56D}">
      <dgm:prSet/>
      <dgm:spPr/>
      <dgm:t>
        <a:bodyPr/>
        <a:lstStyle/>
        <a:p>
          <a:endParaRPr lang="en-GB"/>
        </a:p>
      </dgm:t>
    </dgm:pt>
    <dgm:pt modelId="{1CF4DCE0-E025-41E5-A1F7-275404EB9D41}">
      <dgm:prSet/>
      <dgm:spPr>
        <a:ln>
          <a:solidFill>
            <a:srgbClr val="0AA745"/>
          </a:solidFill>
        </a:ln>
      </dgm:spPr>
      <dgm:t>
        <a:bodyPr/>
        <a:lstStyle/>
        <a:p>
          <a:pPr rtl="0"/>
          <a:r>
            <a:rPr lang="en-GB" dirty="0" smtClean="0"/>
            <a:t>Formats consistent with Companies Act  </a:t>
          </a:r>
          <a:endParaRPr lang="en-GB" dirty="0"/>
        </a:p>
      </dgm:t>
    </dgm:pt>
    <dgm:pt modelId="{B2700B98-B192-4F27-B18D-BBE0E324388A}" type="parTrans" cxnId="{5944F474-8A69-437F-849B-D044C9DAE52D}">
      <dgm:prSet/>
      <dgm:spPr/>
      <dgm:t>
        <a:bodyPr/>
        <a:lstStyle/>
        <a:p>
          <a:endParaRPr lang="en-GB"/>
        </a:p>
      </dgm:t>
    </dgm:pt>
    <dgm:pt modelId="{4CBEA130-9EE6-4D61-8442-0319965DA740}" type="sibTrans" cxnId="{5944F474-8A69-437F-849B-D044C9DAE52D}">
      <dgm:prSet/>
      <dgm:spPr/>
      <dgm:t>
        <a:bodyPr/>
        <a:lstStyle/>
        <a:p>
          <a:endParaRPr lang="en-GB"/>
        </a:p>
      </dgm:t>
    </dgm:pt>
    <dgm:pt modelId="{C99B3A8B-7B48-4209-9A17-B8702A2044BF}">
      <dgm:prSet/>
      <dgm:spPr>
        <a:ln>
          <a:solidFill>
            <a:srgbClr val="00AB4E"/>
          </a:solidFill>
        </a:ln>
      </dgm:spPr>
      <dgm:t>
        <a:bodyPr/>
        <a:lstStyle/>
        <a:p>
          <a:pPr rtl="0"/>
          <a:r>
            <a:rPr lang="en-GB" dirty="0" smtClean="0"/>
            <a:t>Definition of ‘performance-related conditions’ and ‘restrictions’ brought in line with SORP</a:t>
          </a:r>
          <a:endParaRPr lang="en-GB" dirty="0"/>
        </a:p>
      </dgm:t>
    </dgm:pt>
    <dgm:pt modelId="{6FE659FF-BFA2-4EE0-92E2-7958142783B2}" type="parTrans" cxnId="{8FDB57C9-62FC-4643-BC84-F863DFDD6868}">
      <dgm:prSet/>
      <dgm:spPr/>
      <dgm:t>
        <a:bodyPr/>
        <a:lstStyle/>
        <a:p>
          <a:endParaRPr lang="en-GB"/>
        </a:p>
      </dgm:t>
    </dgm:pt>
    <dgm:pt modelId="{60362D12-7837-4BC3-85AA-0B108F362594}" type="sibTrans" cxnId="{8FDB57C9-62FC-4643-BC84-F863DFDD6868}">
      <dgm:prSet/>
      <dgm:spPr/>
      <dgm:t>
        <a:bodyPr/>
        <a:lstStyle/>
        <a:p>
          <a:endParaRPr lang="en-GB"/>
        </a:p>
      </dgm:t>
    </dgm:pt>
    <dgm:pt modelId="{AF183A50-F993-49F9-BDF4-F701D646D867}" type="pres">
      <dgm:prSet presAssocID="{C643BE95-B875-4D35-9B60-6A04045E25EC}" presName="diagram" presStyleCnt="0">
        <dgm:presLayoutVars>
          <dgm:dir/>
          <dgm:resizeHandles val="exact"/>
        </dgm:presLayoutVars>
      </dgm:prSet>
      <dgm:spPr/>
      <dgm:t>
        <a:bodyPr/>
        <a:lstStyle/>
        <a:p>
          <a:endParaRPr lang="en-GB"/>
        </a:p>
      </dgm:t>
    </dgm:pt>
    <dgm:pt modelId="{0ECF42EE-2BDB-451D-87AE-729CDF1DAFCE}" type="pres">
      <dgm:prSet presAssocID="{B11E6532-A661-4704-B0F0-F7FB83DB6DBA}" presName="node" presStyleLbl="node1" presStyleIdx="0" presStyleCnt="5">
        <dgm:presLayoutVars>
          <dgm:bulletEnabled val="1"/>
        </dgm:presLayoutVars>
      </dgm:prSet>
      <dgm:spPr/>
      <dgm:t>
        <a:bodyPr/>
        <a:lstStyle/>
        <a:p>
          <a:endParaRPr lang="en-GB"/>
        </a:p>
      </dgm:t>
    </dgm:pt>
    <dgm:pt modelId="{C92D0E39-BD5B-4DE5-A320-6E3671A18F4F}" type="pres">
      <dgm:prSet presAssocID="{1AB3F704-5C36-4AF2-BD87-4192159BF692}" presName="sibTrans" presStyleCnt="0"/>
      <dgm:spPr/>
    </dgm:pt>
    <dgm:pt modelId="{B9F20982-F5F1-4287-813E-EC765121F62C}" type="pres">
      <dgm:prSet presAssocID="{E9004532-A30E-4E0E-8D6C-D1E70B928B76}" presName="node" presStyleLbl="node1" presStyleIdx="1" presStyleCnt="5">
        <dgm:presLayoutVars>
          <dgm:bulletEnabled val="1"/>
        </dgm:presLayoutVars>
      </dgm:prSet>
      <dgm:spPr/>
      <dgm:t>
        <a:bodyPr/>
        <a:lstStyle/>
        <a:p>
          <a:endParaRPr lang="en-GB"/>
        </a:p>
      </dgm:t>
    </dgm:pt>
    <dgm:pt modelId="{06CA5E37-1405-4816-8FB5-9BE3973E419A}" type="pres">
      <dgm:prSet presAssocID="{37A4DEF7-ACAF-448B-8039-5FE741F308D6}" presName="sibTrans" presStyleCnt="0"/>
      <dgm:spPr/>
    </dgm:pt>
    <dgm:pt modelId="{688736B7-2C3F-40FF-AA8B-DD4D953917B2}" type="pres">
      <dgm:prSet presAssocID="{9E9F4665-8037-4603-9EFC-37D7FAD38EB5}" presName="node" presStyleLbl="node1" presStyleIdx="2" presStyleCnt="5">
        <dgm:presLayoutVars>
          <dgm:bulletEnabled val="1"/>
        </dgm:presLayoutVars>
      </dgm:prSet>
      <dgm:spPr/>
      <dgm:t>
        <a:bodyPr/>
        <a:lstStyle/>
        <a:p>
          <a:endParaRPr lang="en-GB"/>
        </a:p>
      </dgm:t>
    </dgm:pt>
    <dgm:pt modelId="{B8CBDB07-1DE9-49F3-9DFA-B3D03A7342AC}" type="pres">
      <dgm:prSet presAssocID="{42199D3E-D57E-4C50-953A-19126BF612D3}" presName="sibTrans" presStyleCnt="0"/>
      <dgm:spPr/>
    </dgm:pt>
    <dgm:pt modelId="{38860720-4B97-491A-8D58-37526217229E}" type="pres">
      <dgm:prSet presAssocID="{1CF4DCE0-E025-41E5-A1F7-275404EB9D41}" presName="node" presStyleLbl="node1" presStyleIdx="3" presStyleCnt="5">
        <dgm:presLayoutVars>
          <dgm:bulletEnabled val="1"/>
        </dgm:presLayoutVars>
      </dgm:prSet>
      <dgm:spPr/>
      <dgm:t>
        <a:bodyPr/>
        <a:lstStyle/>
        <a:p>
          <a:endParaRPr lang="en-GB"/>
        </a:p>
      </dgm:t>
    </dgm:pt>
    <dgm:pt modelId="{B38658DF-BB51-486C-B9A6-18ECDB701FF8}" type="pres">
      <dgm:prSet presAssocID="{4CBEA130-9EE6-4D61-8442-0319965DA740}" presName="sibTrans" presStyleCnt="0"/>
      <dgm:spPr/>
    </dgm:pt>
    <dgm:pt modelId="{5CEDD6C6-63E3-4158-8AAD-C7CEB652E88B}" type="pres">
      <dgm:prSet presAssocID="{C99B3A8B-7B48-4209-9A17-B8702A2044BF}" presName="node" presStyleLbl="node1" presStyleIdx="4" presStyleCnt="5">
        <dgm:presLayoutVars>
          <dgm:bulletEnabled val="1"/>
        </dgm:presLayoutVars>
      </dgm:prSet>
      <dgm:spPr/>
      <dgm:t>
        <a:bodyPr/>
        <a:lstStyle/>
        <a:p>
          <a:endParaRPr lang="en-GB"/>
        </a:p>
      </dgm:t>
    </dgm:pt>
  </dgm:ptLst>
  <dgm:cxnLst>
    <dgm:cxn modelId="{A8C32979-1175-4D9D-9DE0-7B81F8F7BF3E}" type="presOf" srcId="{B11E6532-A661-4704-B0F0-F7FB83DB6DBA}" destId="{0ECF42EE-2BDB-451D-87AE-729CDF1DAFCE}" srcOrd="0" destOrd="0" presId="urn:microsoft.com/office/officeart/2005/8/layout/default"/>
    <dgm:cxn modelId="{D95673EB-4E4A-4D44-9CF9-F4A0C6595283}" srcId="{C643BE95-B875-4D35-9B60-6A04045E25EC}" destId="{B11E6532-A661-4704-B0F0-F7FB83DB6DBA}" srcOrd="0" destOrd="0" parTransId="{4DB5CA72-C8E7-4D95-8DAA-DD266BD05EC9}" sibTransId="{1AB3F704-5C36-4AF2-BD87-4192159BF692}"/>
    <dgm:cxn modelId="{1FA2D433-32A0-4874-B1EB-367BA79897BC}" srcId="{C643BE95-B875-4D35-9B60-6A04045E25EC}" destId="{E9004532-A30E-4E0E-8D6C-D1E70B928B76}" srcOrd="1" destOrd="0" parTransId="{4CD9F99D-0F90-4F4D-923C-4DC078CE8260}" sibTransId="{37A4DEF7-ACAF-448B-8039-5FE741F308D6}"/>
    <dgm:cxn modelId="{F73B1BFC-87E6-4B02-AB7A-EF742A3BA6A8}" type="presOf" srcId="{C643BE95-B875-4D35-9B60-6A04045E25EC}" destId="{AF183A50-F993-49F9-BDF4-F701D646D867}" srcOrd="0" destOrd="0" presId="urn:microsoft.com/office/officeart/2005/8/layout/default"/>
    <dgm:cxn modelId="{8D11069D-AE25-4EBE-A0AC-40871BFFD56D}" srcId="{C643BE95-B875-4D35-9B60-6A04045E25EC}" destId="{9E9F4665-8037-4603-9EFC-37D7FAD38EB5}" srcOrd="2" destOrd="0" parTransId="{C4A08970-9FCD-4484-84D8-2FC93203A034}" sibTransId="{42199D3E-D57E-4C50-953A-19126BF612D3}"/>
    <dgm:cxn modelId="{8FDB57C9-62FC-4643-BC84-F863DFDD6868}" srcId="{C643BE95-B875-4D35-9B60-6A04045E25EC}" destId="{C99B3A8B-7B48-4209-9A17-B8702A2044BF}" srcOrd="4" destOrd="0" parTransId="{6FE659FF-BFA2-4EE0-92E2-7958142783B2}" sibTransId="{60362D12-7837-4BC3-85AA-0B108F362594}"/>
    <dgm:cxn modelId="{FF9DB47F-A8B8-48B8-B3DC-46250D5FA0AE}" type="presOf" srcId="{1CF4DCE0-E025-41E5-A1F7-275404EB9D41}" destId="{38860720-4B97-491A-8D58-37526217229E}" srcOrd="0" destOrd="0" presId="urn:microsoft.com/office/officeart/2005/8/layout/default"/>
    <dgm:cxn modelId="{1ADB660D-95BF-43D1-9D5D-0120586B0C3F}" type="presOf" srcId="{9E9F4665-8037-4603-9EFC-37D7FAD38EB5}" destId="{688736B7-2C3F-40FF-AA8B-DD4D953917B2}" srcOrd="0" destOrd="0" presId="urn:microsoft.com/office/officeart/2005/8/layout/default"/>
    <dgm:cxn modelId="{9FA57EF4-1F3D-4EAD-BF19-F0879C595135}" type="presOf" srcId="{E9004532-A30E-4E0E-8D6C-D1E70B928B76}" destId="{B9F20982-F5F1-4287-813E-EC765121F62C}" srcOrd="0" destOrd="0" presId="urn:microsoft.com/office/officeart/2005/8/layout/default"/>
    <dgm:cxn modelId="{6B6179B4-59D9-45B0-8137-96FD1C6F7247}" type="presOf" srcId="{C99B3A8B-7B48-4209-9A17-B8702A2044BF}" destId="{5CEDD6C6-63E3-4158-8AAD-C7CEB652E88B}" srcOrd="0" destOrd="0" presId="urn:microsoft.com/office/officeart/2005/8/layout/default"/>
    <dgm:cxn modelId="{5944F474-8A69-437F-849B-D044C9DAE52D}" srcId="{C643BE95-B875-4D35-9B60-6A04045E25EC}" destId="{1CF4DCE0-E025-41E5-A1F7-275404EB9D41}" srcOrd="3" destOrd="0" parTransId="{B2700B98-B192-4F27-B18D-BBE0E324388A}" sibTransId="{4CBEA130-9EE6-4D61-8442-0319965DA740}"/>
    <dgm:cxn modelId="{C87FAD0B-A23C-49B5-87A2-153D218C1BA5}" type="presParOf" srcId="{AF183A50-F993-49F9-BDF4-F701D646D867}" destId="{0ECF42EE-2BDB-451D-87AE-729CDF1DAFCE}" srcOrd="0" destOrd="0" presId="urn:microsoft.com/office/officeart/2005/8/layout/default"/>
    <dgm:cxn modelId="{AC5E0FAC-048B-48B9-87CE-AA2A3C00485A}" type="presParOf" srcId="{AF183A50-F993-49F9-BDF4-F701D646D867}" destId="{C92D0E39-BD5B-4DE5-A320-6E3671A18F4F}" srcOrd="1" destOrd="0" presId="urn:microsoft.com/office/officeart/2005/8/layout/default"/>
    <dgm:cxn modelId="{A30D5E64-BE91-450A-9B76-103E55F91B49}" type="presParOf" srcId="{AF183A50-F993-49F9-BDF4-F701D646D867}" destId="{B9F20982-F5F1-4287-813E-EC765121F62C}" srcOrd="2" destOrd="0" presId="urn:microsoft.com/office/officeart/2005/8/layout/default"/>
    <dgm:cxn modelId="{33CBF3C0-DEC2-4522-8868-D7E770DED990}" type="presParOf" srcId="{AF183A50-F993-49F9-BDF4-F701D646D867}" destId="{06CA5E37-1405-4816-8FB5-9BE3973E419A}" srcOrd="3" destOrd="0" presId="urn:microsoft.com/office/officeart/2005/8/layout/default"/>
    <dgm:cxn modelId="{D573A60A-B852-49E5-BDDB-2C5128AD41C2}" type="presParOf" srcId="{AF183A50-F993-49F9-BDF4-F701D646D867}" destId="{688736B7-2C3F-40FF-AA8B-DD4D953917B2}" srcOrd="4" destOrd="0" presId="urn:microsoft.com/office/officeart/2005/8/layout/default"/>
    <dgm:cxn modelId="{E45223CA-A67B-40E4-9D38-6D449E84A6B4}" type="presParOf" srcId="{AF183A50-F993-49F9-BDF4-F701D646D867}" destId="{B8CBDB07-1DE9-49F3-9DFA-B3D03A7342AC}" srcOrd="5" destOrd="0" presId="urn:microsoft.com/office/officeart/2005/8/layout/default"/>
    <dgm:cxn modelId="{A2F6D123-48F4-44E9-81FF-16F452D9F9D2}" type="presParOf" srcId="{AF183A50-F993-49F9-BDF4-F701D646D867}" destId="{38860720-4B97-491A-8D58-37526217229E}" srcOrd="6" destOrd="0" presId="urn:microsoft.com/office/officeart/2005/8/layout/default"/>
    <dgm:cxn modelId="{3C66E0AD-8018-499E-BBFC-B2E9B068968F}" type="presParOf" srcId="{AF183A50-F993-49F9-BDF4-F701D646D867}" destId="{B38658DF-BB51-486C-B9A6-18ECDB701FF8}" srcOrd="7" destOrd="0" presId="urn:microsoft.com/office/officeart/2005/8/layout/default"/>
    <dgm:cxn modelId="{E516F2AA-BAF9-4278-B66C-BD2C0AA9DEFC}" type="presParOf" srcId="{AF183A50-F993-49F9-BDF4-F701D646D867}" destId="{5CEDD6C6-63E3-4158-8AAD-C7CEB652E88B}"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643BE95-B875-4D35-9B60-6A04045E25EC}"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GB"/>
        </a:p>
      </dgm:t>
    </dgm:pt>
    <dgm:pt modelId="{363B9C61-A560-4BB7-9FA6-89D7A855F0D5}">
      <dgm:prSet/>
      <dgm:spPr>
        <a:ln>
          <a:solidFill>
            <a:srgbClr val="0AA745"/>
          </a:solidFill>
        </a:ln>
      </dgm:spPr>
      <dgm:t>
        <a:bodyPr/>
        <a:lstStyle/>
        <a:p>
          <a:pPr rtl="0"/>
          <a:r>
            <a:rPr lang="en-GB" dirty="0" smtClean="0"/>
            <a:t>Recognition of donated services at value to charity</a:t>
          </a:r>
          <a:endParaRPr lang="en-GB" dirty="0"/>
        </a:p>
      </dgm:t>
    </dgm:pt>
    <dgm:pt modelId="{2EC216CF-63EA-4847-B057-1460C16407EB}" type="parTrans" cxnId="{563A5522-185A-4837-B32C-CCCB4014E318}">
      <dgm:prSet/>
      <dgm:spPr/>
      <dgm:t>
        <a:bodyPr/>
        <a:lstStyle/>
        <a:p>
          <a:endParaRPr lang="en-GB"/>
        </a:p>
      </dgm:t>
    </dgm:pt>
    <dgm:pt modelId="{E1B2C1F9-9659-44D3-9512-905DF4DB11F7}" type="sibTrans" cxnId="{563A5522-185A-4837-B32C-CCCB4014E318}">
      <dgm:prSet/>
      <dgm:spPr/>
      <dgm:t>
        <a:bodyPr/>
        <a:lstStyle/>
        <a:p>
          <a:endParaRPr lang="en-GB"/>
        </a:p>
      </dgm:t>
    </dgm:pt>
    <dgm:pt modelId="{D4E378D5-ED36-442A-B913-759B42FDF2BB}">
      <dgm:prSet/>
      <dgm:spPr>
        <a:ln>
          <a:solidFill>
            <a:srgbClr val="00AB4E"/>
          </a:solidFill>
        </a:ln>
      </dgm:spPr>
      <dgm:t>
        <a:bodyPr/>
        <a:lstStyle/>
        <a:p>
          <a:pPr rtl="0"/>
          <a:r>
            <a:rPr lang="en-GB" dirty="0" smtClean="0"/>
            <a:t>Practical difficulties of recognising goods donated for resale or distribution accepted</a:t>
          </a:r>
          <a:endParaRPr lang="en-GB" dirty="0"/>
        </a:p>
      </dgm:t>
    </dgm:pt>
    <dgm:pt modelId="{8DE56A76-2603-4155-9F2F-F2FA21FAFECE}" type="parTrans" cxnId="{EA1746EE-5D57-4A65-B55E-C110A15B6CA9}">
      <dgm:prSet/>
      <dgm:spPr/>
      <dgm:t>
        <a:bodyPr/>
        <a:lstStyle/>
        <a:p>
          <a:endParaRPr lang="en-GB"/>
        </a:p>
      </dgm:t>
    </dgm:pt>
    <dgm:pt modelId="{CBF3843B-653D-4A5F-AE9A-742A6DA26D94}" type="sibTrans" cxnId="{EA1746EE-5D57-4A65-B55E-C110A15B6CA9}">
      <dgm:prSet/>
      <dgm:spPr/>
      <dgm:t>
        <a:bodyPr/>
        <a:lstStyle/>
        <a:p>
          <a:endParaRPr lang="en-GB"/>
        </a:p>
      </dgm:t>
    </dgm:pt>
    <dgm:pt modelId="{ABD90D6E-F642-4F11-8A2B-0FE65A1E3D04}">
      <dgm:prSet/>
      <dgm:spPr>
        <a:ln>
          <a:solidFill>
            <a:srgbClr val="0AA745"/>
          </a:solidFill>
        </a:ln>
      </dgm:spPr>
      <dgm:t>
        <a:bodyPr/>
        <a:lstStyle/>
        <a:p>
          <a:pPr rtl="0"/>
          <a:r>
            <a:rPr lang="en-GB" dirty="0" smtClean="0"/>
            <a:t>Merger accounting allowed and disclosures simplified</a:t>
          </a:r>
          <a:endParaRPr lang="en-GB" dirty="0"/>
        </a:p>
      </dgm:t>
    </dgm:pt>
    <dgm:pt modelId="{0B9E8D15-C8A2-43CB-B6AF-748E30FB615A}" type="parTrans" cxnId="{DFBAA054-9BBB-41CA-90F5-38698B2526D3}">
      <dgm:prSet/>
      <dgm:spPr/>
      <dgm:t>
        <a:bodyPr/>
        <a:lstStyle/>
        <a:p>
          <a:endParaRPr lang="en-GB"/>
        </a:p>
      </dgm:t>
    </dgm:pt>
    <dgm:pt modelId="{005E23F4-19AF-461B-824B-1B7D305B3334}" type="sibTrans" cxnId="{DFBAA054-9BBB-41CA-90F5-38698B2526D3}">
      <dgm:prSet/>
      <dgm:spPr/>
      <dgm:t>
        <a:bodyPr/>
        <a:lstStyle/>
        <a:p>
          <a:endParaRPr lang="en-GB"/>
        </a:p>
      </dgm:t>
    </dgm:pt>
    <dgm:pt modelId="{027A2F9E-4FB2-4642-A05D-DD8E839D4F6F}">
      <dgm:prSet/>
      <dgm:spPr>
        <a:ln>
          <a:solidFill>
            <a:srgbClr val="0AA745"/>
          </a:solidFill>
        </a:ln>
      </dgm:spPr>
      <dgm:t>
        <a:bodyPr/>
        <a:lstStyle/>
        <a:p>
          <a:pPr rtl="0"/>
          <a:r>
            <a:rPr lang="en-GB" dirty="0" smtClean="0"/>
            <a:t>Recognition of grants based on ‘matching’ limited to government grants</a:t>
          </a:r>
          <a:endParaRPr lang="en-GB" dirty="0"/>
        </a:p>
      </dgm:t>
    </dgm:pt>
    <dgm:pt modelId="{1EEF5482-E6C1-48B5-B77F-8DB014C4AD16}" type="parTrans" cxnId="{B8AB8807-BE42-4866-896E-854296F8A21F}">
      <dgm:prSet/>
      <dgm:spPr/>
      <dgm:t>
        <a:bodyPr/>
        <a:lstStyle/>
        <a:p>
          <a:endParaRPr lang="en-GB"/>
        </a:p>
      </dgm:t>
    </dgm:pt>
    <dgm:pt modelId="{CD2668BC-72EE-4351-8F5E-1661AB960C60}" type="sibTrans" cxnId="{B8AB8807-BE42-4866-896E-854296F8A21F}">
      <dgm:prSet/>
      <dgm:spPr/>
      <dgm:t>
        <a:bodyPr/>
        <a:lstStyle/>
        <a:p>
          <a:endParaRPr lang="en-GB"/>
        </a:p>
      </dgm:t>
    </dgm:pt>
    <dgm:pt modelId="{AF183A50-F993-49F9-BDF4-F701D646D867}" type="pres">
      <dgm:prSet presAssocID="{C643BE95-B875-4D35-9B60-6A04045E25EC}" presName="diagram" presStyleCnt="0">
        <dgm:presLayoutVars>
          <dgm:dir/>
          <dgm:resizeHandles val="exact"/>
        </dgm:presLayoutVars>
      </dgm:prSet>
      <dgm:spPr/>
      <dgm:t>
        <a:bodyPr/>
        <a:lstStyle/>
        <a:p>
          <a:endParaRPr lang="en-GB"/>
        </a:p>
      </dgm:t>
    </dgm:pt>
    <dgm:pt modelId="{2AF40A9A-0259-48F6-9316-D2354D674A02}" type="pres">
      <dgm:prSet presAssocID="{363B9C61-A560-4BB7-9FA6-89D7A855F0D5}" presName="node" presStyleLbl="node1" presStyleIdx="0" presStyleCnt="4">
        <dgm:presLayoutVars>
          <dgm:bulletEnabled val="1"/>
        </dgm:presLayoutVars>
      </dgm:prSet>
      <dgm:spPr/>
      <dgm:t>
        <a:bodyPr/>
        <a:lstStyle/>
        <a:p>
          <a:endParaRPr lang="en-GB"/>
        </a:p>
      </dgm:t>
    </dgm:pt>
    <dgm:pt modelId="{764E759D-D608-4924-B8EE-E190399BDB53}" type="pres">
      <dgm:prSet presAssocID="{E1B2C1F9-9659-44D3-9512-905DF4DB11F7}" presName="sibTrans" presStyleCnt="0"/>
      <dgm:spPr/>
    </dgm:pt>
    <dgm:pt modelId="{81CFB1DE-1359-48D3-8BEB-A61052DD4A21}" type="pres">
      <dgm:prSet presAssocID="{D4E378D5-ED36-442A-B913-759B42FDF2BB}" presName="node" presStyleLbl="node1" presStyleIdx="1" presStyleCnt="4">
        <dgm:presLayoutVars>
          <dgm:bulletEnabled val="1"/>
        </dgm:presLayoutVars>
      </dgm:prSet>
      <dgm:spPr/>
      <dgm:t>
        <a:bodyPr/>
        <a:lstStyle/>
        <a:p>
          <a:endParaRPr lang="en-GB"/>
        </a:p>
      </dgm:t>
    </dgm:pt>
    <dgm:pt modelId="{23A2F1ED-56FE-43F7-8ADC-E69664D38C94}" type="pres">
      <dgm:prSet presAssocID="{CBF3843B-653D-4A5F-AE9A-742A6DA26D94}" presName="sibTrans" presStyleCnt="0"/>
      <dgm:spPr/>
    </dgm:pt>
    <dgm:pt modelId="{495A5A00-8991-479B-A903-E3FCA1D7E91D}" type="pres">
      <dgm:prSet presAssocID="{ABD90D6E-F642-4F11-8A2B-0FE65A1E3D04}" presName="node" presStyleLbl="node1" presStyleIdx="2" presStyleCnt="4">
        <dgm:presLayoutVars>
          <dgm:bulletEnabled val="1"/>
        </dgm:presLayoutVars>
      </dgm:prSet>
      <dgm:spPr/>
      <dgm:t>
        <a:bodyPr/>
        <a:lstStyle/>
        <a:p>
          <a:endParaRPr lang="en-GB"/>
        </a:p>
      </dgm:t>
    </dgm:pt>
    <dgm:pt modelId="{8BCC58C7-D1BD-4287-8F20-B24E9366B7B0}" type="pres">
      <dgm:prSet presAssocID="{005E23F4-19AF-461B-824B-1B7D305B3334}" presName="sibTrans" presStyleCnt="0"/>
      <dgm:spPr/>
    </dgm:pt>
    <dgm:pt modelId="{619B11E7-C6BF-4095-9C0A-5B776F536930}" type="pres">
      <dgm:prSet presAssocID="{027A2F9E-4FB2-4642-A05D-DD8E839D4F6F}" presName="node" presStyleLbl="node1" presStyleIdx="3" presStyleCnt="4">
        <dgm:presLayoutVars>
          <dgm:bulletEnabled val="1"/>
        </dgm:presLayoutVars>
      </dgm:prSet>
      <dgm:spPr/>
      <dgm:t>
        <a:bodyPr/>
        <a:lstStyle/>
        <a:p>
          <a:endParaRPr lang="en-GB"/>
        </a:p>
      </dgm:t>
    </dgm:pt>
  </dgm:ptLst>
  <dgm:cxnLst>
    <dgm:cxn modelId="{B8AB8807-BE42-4866-896E-854296F8A21F}" srcId="{C643BE95-B875-4D35-9B60-6A04045E25EC}" destId="{027A2F9E-4FB2-4642-A05D-DD8E839D4F6F}" srcOrd="3" destOrd="0" parTransId="{1EEF5482-E6C1-48B5-B77F-8DB014C4AD16}" sibTransId="{CD2668BC-72EE-4351-8F5E-1661AB960C60}"/>
    <dgm:cxn modelId="{173AD557-250B-4EDE-9D1B-BAA93B423C90}" type="presOf" srcId="{D4E378D5-ED36-442A-B913-759B42FDF2BB}" destId="{81CFB1DE-1359-48D3-8BEB-A61052DD4A21}" srcOrd="0" destOrd="0" presId="urn:microsoft.com/office/officeart/2005/8/layout/default"/>
    <dgm:cxn modelId="{18477DC9-32A3-4117-BF1A-B909B92057C2}" type="presOf" srcId="{ABD90D6E-F642-4F11-8A2B-0FE65A1E3D04}" destId="{495A5A00-8991-479B-A903-E3FCA1D7E91D}" srcOrd="0" destOrd="0" presId="urn:microsoft.com/office/officeart/2005/8/layout/default"/>
    <dgm:cxn modelId="{A581ADE7-9C52-445F-9B21-48667CF9AA4C}" type="presOf" srcId="{C643BE95-B875-4D35-9B60-6A04045E25EC}" destId="{AF183A50-F993-49F9-BDF4-F701D646D867}" srcOrd="0" destOrd="0" presId="urn:microsoft.com/office/officeart/2005/8/layout/default"/>
    <dgm:cxn modelId="{EA1746EE-5D57-4A65-B55E-C110A15B6CA9}" srcId="{C643BE95-B875-4D35-9B60-6A04045E25EC}" destId="{D4E378D5-ED36-442A-B913-759B42FDF2BB}" srcOrd="1" destOrd="0" parTransId="{8DE56A76-2603-4155-9F2F-F2FA21FAFECE}" sibTransId="{CBF3843B-653D-4A5F-AE9A-742A6DA26D94}"/>
    <dgm:cxn modelId="{DFBAA054-9BBB-41CA-90F5-38698B2526D3}" srcId="{C643BE95-B875-4D35-9B60-6A04045E25EC}" destId="{ABD90D6E-F642-4F11-8A2B-0FE65A1E3D04}" srcOrd="2" destOrd="0" parTransId="{0B9E8D15-C8A2-43CB-B6AF-748E30FB615A}" sibTransId="{005E23F4-19AF-461B-824B-1B7D305B3334}"/>
    <dgm:cxn modelId="{EB8E6F9C-466A-40C6-AFAA-4EAC403829AC}" type="presOf" srcId="{027A2F9E-4FB2-4642-A05D-DD8E839D4F6F}" destId="{619B11E7-C6BF-4095-9C0A-5B776F536930}" srcOrd="0" destOrd="0" presId="urn:microsoft.com/office/officeart/2005/8/layout/default"/>
    <dgm:cxn modelId="{D6D5D251-4947-4F7E-B0FF-E1F28F8AE3CE}" type="presOf" srcId="{363B9C61-A560-4BB7-9FA6-89D7A855F0D5}" destId="{2AF40A9A-0259-48F6-9316-D2354D674A02}" srcOrd="0" destOrd="0" presId="urn:microsoft.com/office/officeart/2005/8/layout/default"/>
    <dgm:cxn modelId="{563A5522-185A-4837-B32C-CCCB4014E318}" srcId="{C643BE95-B875-4D35-9B60-6A04045E25EC}" destId="{363B9C61-A560-4BB7-9FA6-89D7A855F0D5}" srcOrd="0" destOrd="0" parTransId="{2EC216CF-63EA-4847-B057-1460C16407EB}" sibTransId="{E1B2C1F9-9659-44D3-9512-905DF4DB11F7}"/>
    <dgm:cxn modelId="{679890A4-5A34-4BE6-89B5-83FF1FF52EA8}" type="presParOf" srcId="{AF183A50-F993-49F9-BDF4-F701D646D867}" destId="{2AF40A9A-0259-48F6-9316-D2354D674A02}" srcOrd="0" destOrd="0" presId="urn:microsoft.com/office/officeart/2005/8/layout/default"/>
    <dgm:cxn modelId="{6C20CB19-AEE3-4B37-B21F-992E2D59CE04}" type="presParOf" srcId="{AF183A50-F993-49F9-BDF4-F701D646D867}" destId="{764E759D-D608-4924-B8EE-E190399BDB53}" srcOrd="1" destOrd="0" presId="urn:microsoft.com/office/officeart/2005/8/layout/default"/>
    <dgm:cxn modelId="{EF392B3E-DBF5-49FE-90F0-4BA8EEA27683}" type="presParOf" srcId="{AF183A50-F993-49F9-BDF4-F701D646D867}" destId="{81CFB1DE-1359-48D3-8BEB-A61052DD4A21}" srcOrd="2" destOrd="0" presId="urn:microsoft.com/office/officeart/2005/8/layout/default"/>
    <dgm:cxn modelId="{A4B6F817-5D0C-4842-9AD0-1910B284B742}" type="presParOf" srcId="{AF183A50-F993-49F9-BDF4-F701D646D867}" destId="{23A2F1ED-56FE-43F7-8ADC-E69664D38C94}" srcOrd="3" destOrd="0" presId="urn:microsoft.com/office/officeart/2005/8/layout/default"/>
    <dgm:cxn modelId="{234BEC8B-6A77-4AD1-A752-6857B1029E8E}" type="presParOf" srcId="{AF183A50-F993-49F9-BDF4-F701D646D867}" destId="{495A5A00-8991-479B-A903-E3FCA1D7E91D}" srcOrd="4" destOrd="0" presId="urn:microsoft.com/office/officeart/2005/8/layout/default"/>
    <dgm:cxn modelId="{B0590C07-81E9-4E35-8514-88E32627E144}" type="presParOf" srcId="{AF183A50-F993-49F9-BDF4-F701D646D867}" destId="{8BCC58C7-D1BD-4287-8F20-B24E9366B7B0}" srcOrd="5" destOrd="0" presId="urn:microsoft.com/office/officeart/2005/8/layout/default"/>
    <dgm:cxn modelId="{29DCCB69-CF05-4687-9797-05FBF793354B}" type="presParOf" srcId="{AF183A50-F993-49F9-BDF4-F701D646D867}" destId="{619B11E7-C6BF-4095-9C0A-5B776F536930}"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7C08758-7502-45C8-B04F-6720C521502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8324296B-4843-4993-A4E5-1C59D1947453}">
      <dgm:prSet/>
      <dgm:spPr>
        <a:solidFill>
          <a:srgbClr val="0AA745"/>
        </a:solidFill>
      </dgm:spPr>
      <dgm:t>
        <a:bodyPr/>
        <a:lstStyle/>
        <a:p>
          <a:pPr rtl="0"/>
          <a:r>
            <a:rPr lang="en-GB" dirty="0" smtClean="0"/>
            <a:t>Mandatory for accounting periods beginning on or after 1 January 2015</a:t>
          </a:r>
          <a:endParaRPr lang="en-GB" dirty="0"/>
        </a:p>
      </dgm:t>
    </dgm:pt>
    <dgm:pt modelId="{C83CD29C-84C2-4959-A5B2-A2C094BFE496}" type="parTrans" cxnId="{80A1ADDB-22E5-4B2C-A1FD-484C938C7E85}">
      <dgm:prSet/>
      <dgm:spPr/>
      <dgm:t>
        <a:bodyPr/>
        <a:lstStyle/>
        <a:p>
          <a:endParaRPr lang="en-GB"/>
        </a:p>
      </dgm:t>
    </dgm:pt>
    <dgm:pt modelId="{6A921697-99D4-4817-9659-D36B54975CFB}" type="sibTrans" cxnId="{80A1ADDB-22E5-4B2C-A1FD-484C938C7E85}">
      <dgm:prSet/>
      <dgm:spPr/>
      <dgm:t>
        <a:bodyPr/>
        <a:lstStyle/>
        <a:p>
          <a:endParaRPr lang="en-GB"/>
        </a:p>
      </dgm:t>
    </dgm:pt>
    <dgm:pt modelId="{6DC3D0F2-1844-442F-8244-B8FFDD32CFE8}">
      <dgm:prSet/>
      <dgm:spPr/>
      <dgm:t>
        <a:bodyPr/>
        <a:lstStyle/>
        <a:p>
          <a:pPr rtl="0"/>
          <a:r>
            <a:rPr lang="en-GB" dirty="0" smtClean="0"/>
            <a:t>Early application is permitted</a:t>
          </a:r>
          <a:endParaRPr lang="en-GB" dirty="0"/>
        </a:p>
      </dgm:t>
    </dgm:pt>
    <dgm:pt modelId="{B36F5DAC-F2F1-4180-BAF6-C926E7D93B7F}" type="parTrans" cxnId="{95F91A22-4028-47BB-BED6-297C9474B056}">
      <dgm:prSet/>
      <dgm:spPr/>
      <dgm:t>
        <a:bodyPr/>
        <a:lstStyle/>
        <a:p>
          <a:endParaRPr lang="en-GB"/>
        </a:p>
      </dgm:t>
    </dgm:pt>
    <dgm:pt modelId="{0FC69F66-4E70-4175-A4FE-CCAE68E770EE}" type="sibTrans" cxnId="{95F91A22-4028-47BB-BED6-297C9474B056}">
      <dgm:prSet/>
      <dgm:spPr/>
      <dgm:t>
        <a:bodyPr/>
        <a:lstStyle/>
        <a:p>
          <a:endParaRPr lang="en-GB"/>
        </a:p>
      </dgm:t>
    </dgm:pt>
    <dgm:pt modelId="{9EA9A55A-B20E-4D2C-AE66-637A05AE66DA}">
      <dgm:prSet/>
      <dgm:spPr/>
      <dgm:t>
        <a:bodyPr/>
        <a:lstStyle/>
        <a:p>
          <a:pPr rtl="0"/>
          <a:r>
            <a:rPr lang="en-GB" dirty="0" smtClean="0"/>
            <a:t>But for entities that are within the scope of a SORP, early application is permitted  providing it does not conflict with the requirements of a current SORP or legal requirements for the preparation of financial statements</a:t>
          </a:r>
          <a:endParaRPr lang="en-GB" dirty="0"/>
        </a:p>
      </dgm:t>
    </dgm:pt>
    <dgm:pt modelId="{50B9CE62-FE12-4FB6-A891-0D5E22B18624}" type="parTrans" cxnId="{0B79944B-B87D-4572-B606-CBD8EF7D4292}">
      <dgm:prSet/>
      <dgm:spPr/>
      <dgm:t>
        <a:bodyPr/>
        <a:lstStyle/>
        <a:p>
          <a:endParaRPr lang="en-GB"/>
        </a:p>
      </dgm:t>
    </dgm:pt>
    <dgm:pt modelId="{A70F9B15-C511-4FCB-B3FE-3341D3D8D682}" type="sibTrans" cxnId="{0B79944B-B87D-4572-B606-CBD8EF7D4292}">
      <dgm:prSet/>
      <dgm:spPr/>
      <dgm:t>
        <a:bodyPr/>
        <a:lstStyle/>
        <a:p>
          <a:endParaRPr lang="en-GB"/>
        </a:p>
      </dgm:t>
    </dgm:pt>
    <dgm:pt modelId="{16146DA0-3F63-4E6E-AD36-8A8BC5B488E4}" type="pres">
      <dgm:prSet presAssocID="{47C08758-7502-45C8-B04F-6720C521502E}" presName="Name0" presStyleCnt="0">
        <dgm:presLayoutVars>
          <dgm:dir/>
          <dgm:animLvl val="lvl"/>
          <dgm:resizeHandles val="exact"/>
        </dgm:presLayoutVars>
      </dgm:prSet>
      <dgm:spPr/>
      <dgm:t>
        <a:bodyPr/>
        <a:lstStyle/>
        <a:p>
          <a:endParaRPr lang="en-GB"/>
        </a:p>
      </dgm:t>
    </dgm:pt>
    <dgm:pt modelId="{11A3DDA0-E036-4EA8-9DF6-E4D20CB23D3A}" type="pres">
      <dgm:prSet presAssocID="{8324296B-4843-4993-A4E5-1C59D1947453}" presName="linNode" presStyleCnt="0"/>
      <dgm:spPr/>
    </dgm:pt>
    <dgm:pt modelId="{AD6219A9-EE0D-464D-8F74-0D6A371DF26A}" type="pres">
      <dgm:prSet presAssocID="{8324296B-4843-4993-A4E5-1C59D1947453}" presName="parentText" presStyleLbl="node1" presStyleIdx="0" presStyleCnt="1">
        <dgm:presLayoutVars>
          <dgm:chMax val="1"/>
          <dgm:bulletEnabled val="1"/>
        </dgm:presLayoutVars>
      </dgm:prSet>
      <dgm:spPr/>
      <dgm:t>
        <a:bodyPr/>
        <a:lstStyle/>
        <a:p>
          <a:endParaRPr lang="en-GB"/>
        </a:p>
      </dgm:t>
    </dgm:pt>
    <dgm:pt modelId="{D7CD7BF8-6318-422D-B01D-53AB33C6D76A}" type="pres">
      <dgm:prSet presAssocID="{8324296B-4843-4993-A4E5-1C59D1947453}" presName="descendantText" presStyleLbl="alignAccFollowNode1" presStyleIdx="0" presStyleCnt="1">
        <dgm:presLayoutVars>
          <dgm:bulletEnabled val="1"/>
        </dgm:presLayoutVars>
      </dgm:prSet>
      <dgm:spPr/>
      <dgm:t>
        <a:bodyPr/>
        <a:lstStyle/>
        <a:p>
          <a:endParaRPr lang="en-GB"/>
        </a:p>
      </dgm:t>
    </dgm:pt>
  </dgm:ptLst>
  <dgm:cxnLst>
    <dgm:cxn modelId="{ED7C0B5E-3622-4D17-A7E3-61724099B138}" type="presOf" srcId="{47C08758-7502-45C8-B04F-6720C521502E}" destId="{16146DA0-3F63-4E6E-AD36-8A8BC5B488E4}" srcOrd="0" destOrd="0" presId="urn:microsoft.com/office/officeart/2005/8/layout/vList5"/>
    <dgm:cxn modelId="{95F91A22-4028-47BB-BED6-297C9474B056}" srcId="{8324296B-4843-4993-A4E5-1C59D1947453}" destId="{6DC3D0F2-1844-442F-8244-B8FFDD32CFE8}" srcOrd="0" destOrd="0" parTransId="{B36F5DAC-F2F1-4180-BAF6-C926E7D93B7F}" sibTransId="{0FC69F66-4E70-4175-A4FE-CCAE68E770EE}"/>
    <dgm:cxn modelId="{49BE5CD8-BF59-462B-8F0E-F58429C1820A}" type="presOf" srcId="{9EA9A55A-B20E-4D2C-AE66-637A05AE66DA}" destId="{D7CD7BF8-6318-422D-B01D-53AB33C6D76A}" srcOrd="0" destOrd="1" presId="urn:microsoft.com/office/officeart/2005/8/layout/vList5"/>
    <dgm:cxn modelId="{F084E1A5-F500-40D5-8A09-92F412B5FDF8}" type="presOf" srcId="{8324296B-4843-4993-A4E5-1C59D1947453}" destId="{AD6219A9-EE0D-464D-8F74-0D6A371DF26A}" srcOrd="0" destOrd="0" presId="urn:microsoft.com/office/officeart/2005/8/layout/vList5"/>
    <dgm:cxn modelId="{80A1ADDB-22E5-4B2C-A1FD-484C938C7E85}" srcId="{47C08758-7502-45C8-B04F-6720C521502E}" destId="{8324296B-4843-4993-A4E5-1C59D1947453}" srcOrd="0" destOrd="0" parTransId="{C83CD29C-84C2-4959-A5B2-A2C094BFE496}" sibTransId="{6A921697-99D4-4817-9659-D36B54975CFB}"/>
    <dgm:cxn modelId="{0B79944B-B87D-4572-B606-CBD8EF7D4292}" srcId="{8324296B-4843-4993-A4E5-1C59D1947453}" destId="{9EA9A55A-B20E-4D2C-AE66-637A05AE66DA}" srcOrd="1" destOrd="0" parTransId="{50B9CE62-FE12-4FB6-A891-0D5E22B18624}" sibTransId="{A70F9B15-C511-4FCB-B3FE-3341D3D8D682}"/>
    <dgm:cxn modelId="{C189E4B5-96FA-4D8A-990A-84A7671A77AC}" type="presOf" srcId="{6DC3D0F2-1844-442F-8244-B8FFDD32CFE8}" destId="{D7CD7BF8-6318-422D-B01D-53AB33C6D76A}" srcOrd="0" destOrd="0" presId="urn:microsoft.com/office/officeart/2005/8/layout/vList5"/>
    <dgm:cxn modelId="{F86BC80A-9B49-458A-AE14-CC3DBEBA8ACD}" type="presParOf" srcId="{16146DA0-3F63-4E6E-AD36-8A8BC5B488E4}" destId="{11A3DDA0-E036-4EA8-9DF6-E4D20CB23D3A}" srcOrd="0" destOrd="0" presId="urn:microsoft.com/office/officeart/2005/8/layout/vList5"/>
    <dgm:cxn modelId="{CACB360C-6FD1-421F-AC65-3962A451CF71}" type="presParOf" srcId="{11A3DDA0-E036-4EA8-9DF6-E4D20CB23D3A}" destId="{AD6219A9-EE0D-464D-8F74-0D6A371DF26A}" srcOrd="0" destOrd="0" presId="urn:microsoft.com/office/officeart/2005/8/layout/vList5"/>
    <dgm:cxn modelId="{2C1D2247-A2B2-4264-8706-9565D8CFCC0A}" type="presParOf" srcId="{11A3DDA0-E036-4EA8-9DF6-E4D20CB23D3A}" destId="{D7CD7BF8-6318-422D-B01D-53AB33C6D76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5D657B7-83D7-4439-B100-0D66DB8B7CF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EB9D4929-6464-402A-947D-29CD70AFD214}">
      <dgm:prSet/>
      <dgm:spPr>
        <a:solidFill>
          <a:srgbClr val="00AB4E"/>
        </a:solidFill>
      </dgm:spPr>
      <dgm:t>
        <a:bodyPr/>
        <a:lstStyle/>
        <a:p>
          <a:pPr rtl="0"/>
          <a:r>
            <a:rPr lang="en-GB" dirty="0" smtClean="0"/>
            <a:t>For non companies charity regulations require adoption of ‘methods and principles’ of SORP 2005</a:t>
          </a:r>
          <a:endParaRPr lang="en-GB" dirty="0"/>
        </a:p>
      </dgm:t>
    </dgm:pt>
    <dgm:pt modelId="{AF89C8A7-1D58-46A7-ABEB-9DAB42E28296}" type="parTrans" cxnId="{60630DA4-8F68-4199-A91B-E00775918FBB}">
      <dgm:prSet/>
      <dgm:spPr/>
      <dgm:t>
        <a:bodyPr/>
        <a:lstStyle/>
        <a:p>
          <a:endParaRPr lang="en-GB"/>
        </a:p>
      </dgm:t>
    </dgm:pt>
    <dgm:pt modelId="{9C32EE17-D266-417D-81AE-DB694782B5B9}" type="sibTrans" cxnId="{60630DA4-8F68-4199-A91B-E00775918FBB}">
      <dgm:prSet/>
      <dgm:spPr/>
      <dgm:t>
        <a:bodyPr/>
        <a:lstStyle/>
        <a:p>
          <a:endParaRPr lang="en-GB"/>
        </a:p>
      </dgm:t>
    </dgm:pt>
    <dgm:pt modelId="{8B792A53-3532-4A3E-BFC6-63B0A8A16AC2}">
      <dgm:prSet/>
      <dgm:spPr/>
      <dgm:t>
        <a:bodyPr/>
        <a:lstStyle/>
        <a:p>
          <a:pPr rtl="0"/>
          <a:r>
            <a:rPr lang="en-GB" dirty="0" smtClean="0"/>
            <a:t>Therefore cannot apply FRS 102 until regulations amended</a:t>
          </a:r>
          <a:endParaRPr lang="en-GB" dirty="0"/>
        </a:p>
      </dgm:t>
    </dgm:pt>
    <dgm:pt modelId="{9AACC270-1A9C-4428-942F-6B918C44F309}" type="parTrans" cxnId="{8910D7B8-3A5A-4400-A3C5-4044997B2176}">
      <dgm:prSet/>
      <dgm:spPr/>
      <dgm:t>
        <a:bodyPr/>
        <a:lstStyle/>
        <a:p>
          <a:endParaRPr lang="en-GB"/>
        </a:p>
      </dgm:t>
    </dgm:pt>
    <dgm:pt modelId="{96BDF4F2-47BD-4071-B6B8-5C544F3660D8}" type="sibTrans" cxnId="{8910D7B8-3A5A-4400-A3C5-4044997B2176}">
      <dgm:prSet/>
      <dgm:spPr/>
      <dgm:t>
        <a:bodyPr/>
        <a:lstStyle/>
        <a:p>
          <a:endParaRPr lang="en-GB"/>
        </a:p>
      </dgm:t>
    </dgm:pt>
    <dgm:pt modelId="{F7E0B321-6E42-42E3-A4FE-220571DAABB6}">
      <dgm:prSet/>
      <dgm:spPr>
        <a:solidFill>
          <a:srgbClr val="0AA745"/>
        </a:solidFill>
      </dgm:spPr>
      <dgm:t>
        <a:bodyPr/>
        <a:lstStyle/>
        <a:p>
          <a:pPr rtl="0"/>
          <a:r>
            <a:rPr lang="en-GB" dirty="0" smtClean="0"/>
            <a:t>Some requirements of SORP 2005 conflict with FRS 102</a:t>
          </a:r>
          <a:endParaRPr lang="en-GB" dirty="0"/>
        </a:p>
      </dgm:t>
    </dgm:pt>
    <dgm:pt modelId="{B3D5DD36-04AC-43AB-A5B5-244E9D286532}" type="parTrans" cxnId="{AF8D6FAF-0A97-4AC3-A385-655B07FA69EC}">
      <dgm:prSet/>
      <dgm:spPr/>
      <dgm:t>
        <a:bodyPr/>
        <a:lstStyle/>
        <a:p>
          <a:endParaRPr lang="en-GB"/>
        </a:p>
      </dgm:t>
    </dgm:pt>
    <dgm:pt modelId="{A83CCF08-209C-428A-89EE-16FA9D53B917}" type="sibTrans" cxnId="{AF8D6FAF-0A97-4AC3-A385-655B07FA69EC}">
      <dgm:prSet/>
      <dgm:spPr/>
      <dgm:t>
        <a:bodyPr/>
        <a:lstStyle/>
        <a:p>
          <a:endParaRPr lang="en-GB"/>
        </a:p>
      </dgm:t>
    </dgm:pt>
    <dgm:pt modelId="{372B4A27-D3E5-4B52-B80B-21157A37DFC9}">
      <dgm:prSet/>
      <dgm:spPr/>
      <dgm:t>
        <a:bodyPr/>
        <a:lstStyle/>
        <a:p>
          <a:pPr rtl="0"/>
          <a:r>
            <a:rPr lang="en-GB" dirty="0" smtClean="0"/>
            <a:t>Therefore SORP Committee advise against early adoption</a:t>
          </a:r>
          <a:endParaRPr lang="en-GB" dirty="0"/>
        </a:p>
      </dgm:t>
    </dgm:pt>
    <dgm:pt modelId="{8AAAA8B1-05C1-47D2-9518-793F9F98F1BD}" type="parTrans" cxnId="{2454E14B-4388-44FC-BC82-D420DD20B55F}">
      <dgm:prSet/>
      <dgm:spPr/>
      <dgm:t>
        <a:bodyPr/>
        <a:lstStyle/>
        <a:p>
          <a:endParaRPr lang="en-GB"/>
        </a:p>
      </dgm:t>
    </dgm:pt>
    <dgm:pt modelId="{CE0ECD52-1478-4DD8-AAEE-E34352ACAE8C}" type="sibTrans" cxnId="{2454E14B-4388-44FC-BC82-D420DD20B55F}">
      <dgm:prSet/>
      <dgm:spPr/>
      <dgm:t>
        <a:bodyPr/>
        <a:lstStyle/>
        <a:p>
          <a:endParaRPr lang="en-GB"/>
        </a:p>
      </dgm:t>
    </dgm:pt>
    <dgm:pt modelId="{E78DC6E4-9614-4474-9B03-A0A53A2BF840}" type="pres">
      <dgm:prSet presAssocID="{75D657B7-83D7-4439-B100-0D66DB8B7CFA}" presName="Name0" presStyleCnt="0">
        <dgm:presLayoutVars>
          <dgm:dir/>
          <dgm:animLvl val="lvl"/>
          <dgm:resizeHandles val="exact"/>
        </dgm:presLayoutVars>
      </dgm:prSet>
      <dgm:spPr/>
      <dgm:t>
        <a:bodyPr/>
        <a:lstStyle/>
        <a:p>
          <a:endParaRPr lang="en-GB"/>
        </a:p>
      </dgm:t>
    </dgm:pt>
    <dgm:pt modelId="{B1EF00B2-F750-4039-9FAF-F10716240861}" type="pres">
      <dgm:prSet presAssocID="{EB9D4929-6464-402A-947D-29CD70AFD214}" presName="linNode" presStyleCnt="0"/>
      <dgm:spPr/>
    </dgm:pt>
    <dgm:pt modelId="{5B86AB03-015F-4069-86D0-D3F134162A3A}" type="pres">
      <dgm:prSet presAssocID="{EB9D4929-6464-402A-947D-29CD70AFD214}" presName="parentText" presStyleLbl="node1" presStyleIdx="0" presStyleCnt="2" custScaleX="162393">
        <dgm:presLayoutVars>
          <dgm:chMax val="1"/>
          <dgm:bulletEnabled val="1"/>
        </dgm:presLayoutVars>
      </dgm:prSet>
      <dgm:spPr/>
      <dgm:t>
        <a:bodyPr/>
        <a:lstStyle/>
        <a:p>
          <a:endParaRPr lang="en-GB"/>
        </a:p>
      </dgm:t>
    </dgm:pt>
    <dgm:pt modelId="{B84E91CA-69B8-4824-8BF0-C0F8E2D695E4}" type="pres">
      <dgm:prSet presAssocID="{EB9D4929-6464-402A-947D-29CD70AFD214}" presName="descendantText" presStyleLbl="alignAccFollowNode1" presStyleIdx="0" presStyleCnt="2">
        <dgm:presLayoutVars>
          <dgm:bulletEnabled val="1"/>
        </dgm:presLayoutVars>
      </dgm:prSet>
      <dgm:spPr/>
      <dgm:t>
        <a:bodyPr/>
        <a:lstStyle/>
        <a:p>
          <a:endParaRPr lang="en-GB"/>
        </a:p>
      </dgm:t>
    </dgm:pt>
    <dgm:pt modelId="{398AD3C6-D244-417B-B693-C4D320540A71}" type="pres">
      <dgm:prSet presAssocID="{9C32EE17-D266-417D-81AE-DB694782B5B9}" presName="sp" presStyleCnt="0"/>
      <dgm:spPr/>
    </dgm:pt>
    <dgm:pt modelId="{450102BA-D711-41D9-9C85-B906B32DB657}" type="pres">
      <dgm:prSet presAssocID="{F7E0B321-6E42-42E3-A4FE-220571DAABB6}" presName="linNode" presStyleCnt="0"/>
      <dgm:spPr/>
    </dgm:pt>
    <dgm:pt modelId="{58EC4926-CD7F-4398-88ED-69C674DD65E7}" type="pres">
      <dgm:prSet presAssocID="{F7E0B321-6E42-42E3-A4FE-220571DAABB6}" presName="parentText" presStyleLbl="node1" presStyleIdx="1" presStyleCnt="2" custScaleX="163970">
        <dgm:presLayoutVars>
          <dgm:chMax val="1"/>
          <dgm:bulletEnabled val="1"/>
        </dgm:presLayoutVars>
      </dgm:prSet>
      <dgm:spPr/>
      <dgm:t>
        <a:bodyPr/>
        <a:lstStyle/>
        <a:p>
          <a:endParaRPr lang="en-GB"/>
        </a:p>
      </dgm:t>
    </dgm:pt>
    <dgm:pt modelId="{1E223D95-941E-4507-A5D6-FC70E2069513}" type="pres">
      <dgm:prSet presAssocID="{F7E0B321-6E42-42E3-A4FE-220571DAABB6}" presName="descendantText" presStyleLbl="alignAccFollowNode1" presStyleIdx="1" presStyleCnt="2">
        <dgm:presLayoutVars>
          <dgm:bulletEnabled val="1"/>
        </dgm:presLayoutVars>
      </dgm:prSet>
      <dgm:spPr/>
      <dgm:t>
        <a:bodyPr/>
        <a:lstStyle/>
        <a:p>
          <a:endParaRPr lang="en-GB"/>
        </a:p>
      </dgm:t>
    </dgm:pt>
  </dgm:ptLst>
  <dgm:cxnLst>
    <dgm:cxn modelId="{2454E14B-4388-44FC-BC82-D420DD20B55F}" srcId="{F7E0B321-6E42-42E3-A4FE-220571DAABB6}" destId="{372B4A27-D3E5-4B52-B80B-21157A37DFC9}" srcOrd="0" destOrd="0" parTransId="{8AAAA8B1-05C1-47D2-9518-793F9F98F1BD}" sibTransId="{CE0ECD52-1478-4DD8-AAEE-E34352ACAE8C}"/>
    <dgm:cxn modelId="{C0EF75FF-0DEE-4364-9982-B0FF4157AED9}" type="presOf" srcId="{F7E0B321-6E42-42E3-A4FE-220571DAABB6}" destId="{58EC4926-CD7F-4398-88ED-69C674DD65E7}" srcOrd="0" destOrd="0" presId="urn:microsoft.com/office/officeart/2005/8/layout/vList5"/>
    <dgm:cxn modelId="{4EE25C09-AF8F-4A84-9179-B4B47FDBDC7D}" type="presOf" srcId="{372B4A27-D3E5-4B52-B80B-21157A37DFC9}" destId="{1E223D95-941E-4507-A5D6-FC70E2069513}" srcOrd="0" destOrd="0" presId="urn:microsoft.com/office/officeart/2005/8/layout/vList5"/>
    <dgm:cxn modelId="{E928379C-B95F-4657-AC73-166A31283457}" type="presOf" srcId="{75D657B7-83D7-4439-B100-0D66DB8B7CFA}" destId="{E78DC6E4-9614-4474-9B03-A0A53A2BF840}" srcOrd="0" destOrd="0" presId="urn:microsoft.com/office/officeart/2005/8/layout/vList5"/>
    <dgm:cxn modelId="{AF8D6FAF-0A97-4AC3-A385-655B07FA69EC}" srcId="{75D657B7-83D7-4439-B100-0D66DB8B7CFA}" destId="{F7E0B321-6E42-42E3-A4FE-220571DAABB6}" srcOrd="1" destOrd="0" parTransId="{B3D5DD36-04AC-43AB-A5B5-244E9D286532}" sibTransId="{A83CCF08-209C-428A-89EE-16FA9D53B917}"/>
    <dgm:cxn modelId="{5022E95C-2680-4192-AFE7-DE939520B143}" type="presOf" srcId="{8B792A53-3532-4A3E-BFC6-63B0A8A16AC2}" destId="{B84E91CA-69B8-4824-8BF0-C0F8E2D695E4}" srcOrd="0" destOrd="0" presId="urn:microsoft.com/office/officeart/2005/8/layout/vList5"/>
    <dgm:cxn modelId="{8910D7B8-3A5A-4400-A3C5-4044997B2176}" srcId="{EB9D4929-6464-402A-947D-29CD70AFD214}" destId="{8B792A53-3532-4A3E-BFC6-63B0A8A16AC2}" srcOrd="0" destOrd="0" parTransId="{9AACC270-1A9C-4428-942F-6B918C44F309}" sibTransId="{96BDF4F2-47BD-4071-B6B8-5C544F3660D8}"/>
    <dgm:cxn modelId="{60271610-4024-4B04-8695-B085EF7C0DDE}" type="presOf" srcId="{EB9D4929-6464-402A-947D-29CD70AFD214}" destId="{5B86AB03-015F-4069-86D0-D3F134162A3A}" srcOrd="0" destOrd="0" presId="urn:microsoft.com/office/officeart/2005/8/layout/vList5"/>
    <dgm:cxn modelId="{60630DA4-8F68-4199-A91B-E00775918FBB}" srcId="{75D657B7-83D7-4439-B100-0D66DB8B7CFA}" destId="{EB9D4929-6464-402A-947D-29CD70AFD214}" srcOrd="0" destOrd="0" parTransId="{AF89C8A7-1D58-46A7-ABEB-9DAB42E28296}" sibTransId="{9C32EE17-D266-417D-81AE-DB694782B5B9}"/>
    <dgm:cxn modelId="{ED4D6B3D-0ECC-48EC-A8F7-0F3871F4BF5D}" type="presParOf" srcId="{E78DC6E4-9614-4474-9B03-A0A53A2BF840}" destId="{B1EF00B2-F750-4039-9FAF-F10716240861}" srcOrd="0" destOrd="0" presId="urn:microsoft.com/office/officeart/2005/8/layout/vList5"/>
    <dgm:cxn modelId="{596A6433-0384-4413-B5BC-DD556ABFDABC}" type="presParOf" srcId="{B1EF00B2-F750-4039-9FAF-F10716240861}" destId="{5B86AB03-015F-4069-86D0-D3F134162A3A}" srcOrd="0" destOrd="0" presId="urn:microsoft.com/office/officeart/2005/8/layout/vList5"/>
    <dgm:cxn modelId="{D65FF980-0170-476A-8939-CF5DEF5AB8FB}" type="presParOf" srcId="{B1EF00B2-F750-4039-9FAF-F10716240861}" destId="{B84E91CA-69B8-4824-8BF0-C0F8E2D695E4}" srcOrd="1" destOrd="0" presId="urn:microsoft.com/office/officeart/2005/8/layout/vList5"/>
    <dgm:cxn modelId="{D836142C-137C-4D1F-A178-71EC1CDB88F1}" type="presParOf" srcId="{E78DC6E4-9614-4474-9B03-A0A53A2BF840}" destId="{398AD3C6-D244-417B-B693-C4D320540A71}" srcOrd="1" destOrd="0" presId="urn:microsoft.com/office/officeart/2005/8/layout/vList5"/>
    <dgm:cxn modelId="{DA59B6A5-05D2-4ECA-A2F4-052BE526108D}" type="presParOf" srcId="{E78DC6E4-9614-4474-9B03-A0A53A2BF840}" destId="{450102BA-D711-41D9-9C85-B906B32DB657}" srcOrd="2" destOrd="0" presId="urn:microsoft.com/office/officeart/2005/8/layout/vList5"/>
    <dgm:cxn modelId="{205878A7-7217-4B4D-89E3-120A2BEA0145}" type="presParOf" srcId="{450102BA-D711-41D9-9C85-B906B32DB657}" destId="{58EC4926-CD7F-4398-88ED-69C674DD65E7}" srcOrd="0" destOrd="0" presId="urn:microsoft.com/office/officeart/2005/8/layout/vList5"/>
    <dgm:cxn modelId="{F9C81A0B-FF37-411B-88FE-F9017DE21F86}" type="presParOf" srcId="{450102BA-D711-41D9-9C85-B906B32DB657}" destId="{1E223D95-941E-4507-A5D6-FC70E206951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22C19-8CEB-4C6F-99F9-D34B51FF085F}">
      <dsp:nvSpPr>
        <dsp:cNvPr id="0" name=""/>
        <dsp:cNvSpPr/>
      </dsp:nvSpPr>
      <dsp:spPr>
        <a:xfrm>
          <a:off x="3091692" y="1301953"/>
          <a:ext cx="1654839" cy="1431502"/>
        </a:xfrm>
        <a:prstGeom prst="hexagon">
          <a:avLst>
            <a:gd name="adj" fmla="val 28570"/>
            <a:gd name="vf" fmla="val 115470"/>
          </a:avLst>
        </a:prstGeom>
        <a:solidFill>
          <a:srgbClr val="00AB4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baseline="0" dirty="0" smtClean="0"/>
            <a:t>We</a:t>
          </a:r>
          <a:r>
            <a:rPr lang="en-GB" sz="1800" kern="1200" dirty="0" smtClean="0"/>
            <a:t> still need a Charities SoRP then….!</a:t>
          </a:r>
          <a:endParaRPr lang="en-GB" sz="1800" kern="1200" dirty="0"/>
        </a:p>
      </dsp:txBody>
      <dsp:txXfrm>
        <a:off x="3365922" y="1539173"/>
        <a:ext cx="1106379" cy="957062"/>
      </dsp:txXfrm>
    </dsp:sp>
    <dsp:sp modelId="{730239DA-4789-441C-BCFE-912FA01C039C}">
      <dsp:nvSpPr>
        <dsp:cNvPr id="0" name=""/>
        <dsp:cNvSpPr/>
      </dsp:nvSpPr>
      <dsp:spPr>
        <a:xfrm>
          <a:off x="4127940" y="617075"/>
          <a:ext cx="624365" cy="53797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6A5A29-0B82-4B40-98C9-92C52C356CBB}">
      <dsp:nvSpPr>
        <dsp:cNvPr id="0" name=""/>
        <dsp:cNvSpPr/>
      </dsp:nvSpPr>
      <dsp:spPr>
        <a:xfrm>
          <a:off x="3244127" y="0"/>
          <a:ext cx="1356128" cy="1173210"/>
        </a:xfrm>
        <a:prstGeom prst="hexagon">
          <a:avLst>
            <a:gd name="adj" fmla="val 28570"/>
            <a:gd name="vf" fmla="val 115470"/>
          </a:avLst>
        </a:prstGeom>
        <a:solidFill>
          <a:srgbClr val="00AB4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0">
            <a:lnSpc>
              <a:spcPct val="90000"/>
            </a:lnSpc>
            <a:spcBef>
              <a:spcPct val="0"/>
            </a:spcBef>
            <a:spcAft>
              <a:spcPct val="35000"/>
            </a:spcAft>
          </a:pPr>
          <a:r>
            <a:rPr lang="en-GB" sz="1000" kern="1200" dirty="0" smtClean="0"/>
            <a:t>Ruled out by EU IAS Regulation</a:t>
          </a:r>
          <a:endParaRPr lang="en-GB" sz="1000" kern="1200" dirty="0"/>
        </a:p>
      </dsp:txBody>
      <dsp:txXfrm>
        <a:off x="3468866" y="194426"/>
        <a:ext cx="906650" cy="784358"/>
      </dsp:txXfrm>
    </dsp:sp>
    <dsp:sp modelId="{6420B134-C5FA-4864-95F0-ED10111D0793}">
      <dsp:nvSpPr>
        <dsp:cNvPr id="0" name=""/>
        <dsp:cNvSpPr/>
      </dsp:nvSpPr>
      <dsp:spPr>
        <a:xfrm>
          <a:off x="4856623" y="1622800"/>
          <a:ext cx="624365" cy="53797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39A463-11F8-4AB9-94D1-FD8AE3635A62}">
      <dsp:nvSpPr>
        <dsp:cNvPr id="0" name=""/>
        <dsp:cNvSpPr/>
      </dsp:nvSpPr>
      <dsp:spPr>
        <a:xfrm>
          <a:off x="4487855" y="721603"/>
          <a:ext cx="1356128" cy="1173210"/>
        </a:xfrm>
        <a:prstGeom prst="hexagon">
          <a:avLst>
            <a:gd name="adj" fmla="val 28570"/>
            <a:gd name="vf" fmla="val 115470"/>
          </a:avLst>
        </a:prstGeom>
        <a:solidFill>
          <a:srgbClr val="0AA74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0">
            <a:lnSpc>
              <a:spcPct val="90000"/>
            </a:lnSpc>
            <a:spcBef>
              <a:spcPct val="0"/>
            </a:spcBef>
            <a:spcAft>
              <a:spcPct val="35000"/>
            </a:spcAft>
          </a:pPr>
          <a:r>
            <a:rPr lang="en-GB" sz="1000" kern="1200" dirty="0" smtClean="0"/>
            <a:t>Ruled out for Company charities by the Companies Act 2006</a:t>
          </a:r>
          <a:endParaRPr lang="en-GB" sz="1000" kern="1200" dirty="0"/>
        </a:p>
      </dsp:txBody>
      <dsp:txXfrm>
        <a:off x="4712594" y="916029"/>
        <a:ext cx="906650" cy="784358"/>
      </dsp:txXfrm>
    </dsp:sp>
    <dsp:sp modelId="{B20BCA90-0F43-4385-A8B8-7538FF3EBCD9}">
      <dsp:nvSpPr>
        <dsp:cNvPr id="0" name=""/>
        <dsp:cNvSpPr/>
      </dsp:nvSpPr>
      <dsp:spPr>
        <a:xfrm>
          <a:off x="4350433" y="2758074"/>
          <a:ext cx="624365" cy="53797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A3424A-9893-4831-A484-1B5B4DB7DDCE}">
      <dsp:nvSpPr>
        <dsp:cNvPr id="0" name=""/>
        <dsp:cNvSpPr/>
      </dsp:nvSpPr>
      <dsp:spPr>
        <a:xfrm>
          <a:off x="4487855" y="2140191"/>
          <a:ext cx="1356128" cy="1173210"/>
        </a:xfrm>
        <a:prstGeom prst="hexagon">
          <a:avLst>
            <a:gd name="adj" fmla="val 28570"/>
            <a:gd name="vf" fmla="val 115470"/>
          </a:avLst>
        </a:prstGeom>
        <a:solidFill>
          <a:srgbClr val="0AA74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0">
            <a:lnSpc>
              <a:spcPct val="90000"/>
            </a:lnSpc>
            <a:spcBef>
              <a:spcPct val="0"/>
            </a:spcBef>
            <a:spcAft>
              <a:spcPct val="35000"/>
            </a:spcAft>
          </a:pPr>
          <a:r>
            <a:rPr lang="en-GB" sz="1000" kern="1200" dirty="0" smtClean="0"/>
            <a:t>Does not address non-exchange transactions</a:t>
          </a:r>
          <a:endParaRPr lang="en-GB" sz="1000" kern="1200" dirty="0"/>
        </a:p>
      </dsp:txBody>
      <dsp:txXfrm>
        <a:off x="4712594" y="2334617"/>
        <a:ext cx="906650" cy="784358"/>
      </dsp:txXfrm>
    </dsp:sp>
    <dsp:sp modelId="{1E4EE58B-49E1-4E00-A132-E2AFE4A3A029}">
      <dsp:nvSpPr>
        <dsp:cNvPr id="0" name=""/>
        <dsp:cNvSpPr/>
      </dsp:nvSpPr>
      <dsp:spPr>
        <a:xfrm>
          <a:off x="3094772" y="2875920"/>
          <a:ext cx="624365" cy="53797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E1F79F-FD7A-4EDA-8BD3-4D7FF319AA0C}">
      <dsp:nvSpPr>
        <dsp:cNvPr id="0" name=""/>
        <dsp:cNvSpPr/>
      </dsp:nvSpPr>
      <dsp:spPr>
        <a:xfrm>
          <a:off x="3244127" y="2862602"/>
          <a:ext cx="1356128" cy="1173210"/>
        </a:xfrm>
        <a:prstGeom prst="hexagon">
          <a:avLst>
            <a:gd name="adj" fmla="val 28570"/>
            <a:gd name="vf" fmla="val 115470"/>
          </a:avLst>
        </a:prstGeom>
        <a:solidFill>
          <a:srgbClr val="00AB4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0">
            <a:lnSpc>
              <a:spcPct val="90000"/>
            </a:lnSpc>
            <a:spcBef>
              <a:spcPct val="0"/>
            </a:spcBef>
            <a:spcAft>
              <a:spcPct val="35000"/>
            </a:spcAft>
          </a:pPr>
          <a:r>
            <a:rPr lang="en-GB" sz="1000" kern="1200" dirty="0" smtClean="0"/>
            <a:t>Developed for global capital markets</a:t>
          </a:r>
          <a:endParaRPr lang="en-GB" sz="1000" kern="1200" dirty="0"/>
        </a:p>
      </dsp:txBody>
      <dsp:txXfrm>
        <a:off x="3468866" y="3057028"/>
        <a:ext cx="906650" cy="784358"/>
      </dsp:txXfrm>
    </dsp:sp>
    <dsp:sp modelId="{DB9D08AE-5CC6-4C9E-9CF3-44925EB10933}">
      <dsp:nvSpPr>
        <dsp:cNvPr id="0" name=""/>
        <dsp:cNvSpPr/>
      </dsp:nvSpPr>
      <dsp:spPr>
        <a:xfrm>
          <a:off x="2354155" y="1870599"/>
          <a:ext cx="624365" cy="53797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FF0860-3DD6-49DF-A729-BBA3AAC3692E}">
      <dsp:nvSpPr>
        <dsp:cNvPr id="0" name=""/>
        <dsp:cNvSpPr/>
      </dsp:nvSpPr>
      <dsp:spPr>
        <a:xfrm>
          <a:off x="1994625" y="2140998"/>
          <a:ext cx="1356128" cy="1173210"/>
        </a:xfrm>
        <a:prstGeom prst="hexagon">
          <a:avLst>
            <a:gd name="adj" fmla="val 28570"/>
            <a:gd name="vf" fmla="val 115470"/>
          </a:avLst>
        </a:prstGeom>
        <a:solidFill>
          <a:srgbClr val="00AB4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0">
            <a:lnSpc>
              <a:spcPct val="90000"/>
            </a:lnSpc>
            <a:spcBef>
              <a:spcPct val="0"/>
            </a:spcBef>
            <a:spcAft>
              <a:spcPct val="35000"/>
            </a:spcAft>
          </a:pPr>
          <a:r>
            <a:rPr lang="en-GB" sz="1000" kern="1200" dirty="0" smtClean="0"/>
            <a:t>Does not address Trust accounting</a:t>
          </a:r>
          <a:endParaRPr lang="en-GB" sz="1000" kern="1200" dirty="0"/>
        </a:p>
      </dsp:txBody>
      <dsp:txXfrm>
        <a:off x="2219364" y="2335424"/>
        <a:ext cx="906650" cy="784358"/>
      </dsp:txXfrm>
    </dsp:sp>
    <dsp:sp modelId="{2F3741BC-4B40-443B-99F9-9DD5851EA7E9}">
      <dsp:nvSpPr>
        <dsp:cNvPr id="0" name=""/>
        <dsp:cNvSpPr/>
      </dsp:nvSpPr>
      <dsp:spPr>
        <a:xfrm>
          <a:off x="1994625" y="719989"/>
          <a:ext cx="1356128" cy="1173210"/>
        </a:xfrm>
        <a:prstGeom prst="hexagon">
          <a:avLst>
            <a:gd name="adj" fmla="val 28570"/>
            <a:gd name="vf" fmla="val 115470"/>
          </a:avLst>
        </a:prstGeom>
        <a:solidFill>
          <a:srgbClr val="0AA74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0">
            <a:lnSpc>
              <a:spcPct val="90000"/>
            </a:lnSpc>
            <a:spcBef>
              <a:spcPct val="0"/>
            </a:spcBef>
            <a:spcAft>
              <a:spcPct val="35000"/>
            </a:spcAft>
          </a:pPr>
          <a:r>
            <a:rPr lang="en-GB" sz="1000" kern="1200" dirty="0" smtClean="0"/>
            <a:t>Too long too complex?  </a:t>
          </a:r>
          <a:endParaRPr lang="en-GB" sz="1000" kern="1200" dirty="0"/>
        </a:p>
      </dsp:txBody>
      <dsp:txXfrm>
        <a:off x="2219364" y="914415"/>
        <a:ext cx="906650" cy="78435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5E6AE9-D6D0-4A14-9CDD-5B02BBBCBB68}">
      <dsp:nvSpPr>
        <dsp:cNvPr id="0" name=""/>
        <dsp:cNvSpPr/>
      </dsp:nvSpPr>
      <dsp:spPr>
        <a:xfrm>
          <a:off x="0" y="42731"/>
          <a:ext cx="8856984" cy="1614328"/>
        </a:xfrm>
        <a:prstGeom prst="roundRect">
          <a:avLst/>
        </a:prstGeom>
        <a:solidFill>
          <a:schemeClr val="lt1">
            <a:hueOff val="0"/>
            <a:satOff val="0"/>
            <a:lumOff val="0"/>
            <a:alphaOff val="0"/>
          </a:schemeClr>
        </a:solidFill>
        <a:ln w="25400" cap="flat" cmpd="sng" algn="ctr">
          <a:solidFill>
            <a:srgbClr val="0AA7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dirty="0" smtClean="0"/>
            <a:t>Informed by an extensive research undertaken in 2008/09 </a:t>
          </a:r>
          <a:r>
            <a:rPr lang="en-GB" sz="2400" kern="1200" dirty="0" smtClean="0">
              <a:hlinkClick xmlns:r="http://schemas.openxmlformats.org/officeDocument/2006/relationships" r:id="rId1"/>
            </a:rPr>
            <a:t>www.charitycommission.gov.uk/media/95321/rs21text.pdf</a:t>
          </a:r>
          <a:endParaRPr lang="en-GB" sz="2400" kern="1200" dirty="0"/>
        </a:p>
      </dsp:txBody>
      <dsp:txXfrm>
        <a:off x="78805" y="121536"/>
        <a:ext cx="8699374" cy="1456718"/>
      </dsp:txXfrm>
    </dsp:sp>
    <dsp:sp modelId="{2C73BB1E-73E3-4AB1-BD6A-ED684BF6B3BB}">
      <dsp:nvSpPr>
        <dsp:cNvPr id="0" name=""/>
        <dsp:cNvSpPr/>
      </dsp:nvSpPr>
      <dsp:spPr>
        <a:xfrm>
          <a:off x="0" y="1818340"/>
          <a:ext cx="8856984" cy="1048320"/>
        </a:xfrm>
        <a:prstGeom prst="roundRect">
          <a:avLst/>
        </a:prstGeom>
        <a:solidFill>
          <a:schemeClr val="lt1">
            <a:hueOff val="0"/>
            <a:satOff val="0"/>
            <a:lumOff val="0"/>
            <a:alphaOff val="0"/>
          </a:schemeClr>
        </a:solidFill>
        <a:ln w="25400" cap="flat" cmpd="sng" algn="ctr">
          <a:solidFill>
            <a:srgbClr val="00AB4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dirty="0" smtClean="0"/>
            <a:t>The SORP consultation process launched on dedicated micro-site: </a:t>
          </a:r>
          <a:r>
            <a:rPr lang="en-GB" sz="2400" kern="1200" dirty="0" smtClean="0">
              <a:hlinkClick xmlns:r="http://schemas.openxmlformats.org/officeDocument/2006/relationships" r:id="rId2"/>
            </a:rPr>
            <a:t>www.charitysorp.org</a:t>
          </a:r>
          <a:endParaRPr lang="en-GB" sz="2400" kern="1200" dirty="0"/>
        </a:p>
      </dsp:txBody>
      <dsp:txXfrm>
        <a:off x="51175" y="1869515"/>
        <a:ext cx="8754634" cy="945970"/>
      </dsp:txXfrm>
    </dsp:sp>
    <dsp:sp modelId="{63934AEF-E793-4728-97A7-092B16837770}">
      <dsp:nvSpPr>
        <dsp:cNvPr id="0" name=""/>
        <dsp:cNvSpPr/>
      </dsp:nvSpPr>
      <dsp:spPr>
        <a:xfrm>
          <a:off x="0" y="3027940"/>
          <a:ext cx="8856984" cy="1048320"/>
        </a:xfrm>
        <a:prstGeom prst="roundRect">
          <a:avLst/>
        </a:prstGeom>
        <a:solidFill>
          <a:schemeClr val="lt1">
            <a:hueOff val="0"/>
            <a:satOff val="0"/>
            <a:lumOff val="0"/>
            <a:alphaOff val="0"/>
          </a:schemeClr>
        </a:solidFill>
        <a:ln w="25400" cap="flat" cmpd="sng" algn="ctr">
          <a:solidFill>
            <a:srgbClr val="0AA7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dirty="0" smtClean="0"/>
            <a:t>26 events held across the UK and Republic of Ireland (attracted over 1600 participants)</a:t>
          </a:r>
          <a:endParaRPr lang="en-GB" sz="2400" kern="1200" dirty="0"/>
        </a:p>
      </dsp:txBody>
      <dsp:txXfrm>
        <a:off x="51175" y="3079115"/>
        <a:ext cx="8754634" cy="945970"/>
      </dsp:txXfrm>
    </dsp:sp>
    <dsp:sp modelId="{6C690D61-2900-4B37-AD1A-C3032E9DD3FA}">
      <dsp:nvSpPr>
        <dsp:cNvPr id="0" name=""/>
        <dsp:cNvSpPr/>
      </dsp:nvSpPr>
      <dsp:spPr>
        <a:xfrm>
          <a:off x="0" y="4237540"/>
          <a:ext cx="8856984" cy="1048320"/>
        </a:xfrm>
        <a:prstGeom prst="roundRect">
          <a:avLst/>
        </a:prstGeom>
        <a:solidFill>
          <a:schemeClr val="lt1">
            <a:hueOff val="0"/>
            <a:satOff val="0"/>
            <a:lumOff val="0"/>
            <a:alphaOff val="0"/>
          </a:schemeClr>
        </a:solidFill>
        <a:ln w="25400" cap="flat" cmpd="sng" algn="ctr">
          <a:solidFill>
            <a:srgbClr val="00AB4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dirty="0" smtClean="0"/>
            <a:t>179 written responses</a:t>
          </a:r>
          <a:endParaRPr lang="en-GB" sz="2400" kern="1200" dirty="0"/>
        </a:p>
      </dsp:txBody>
      <dsp:txXfrm>
        <a:off x="51175" y="4288715"/>
        <a:ext cx="8754634" cy="9459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0D4FD-2813-4903-8474-DBEB969E4BE4}">
      <dsp:nvSpPr>
        <dsp:cNvPr id="0" name=""/>
        <dsp:cNvSpPr/>
      </dsp:nvSpPr>
      <dsp:spPr>
        <a:xfrm>
          <a:off x="0" y="2036"/>
          <a:ext cx="9144000" cy="876357"/>
        </a:xfrm>
        <a:prstGeom prst="roundRect">
          <a:avLst/>
        </a:prstGeom>
        <a:solidFill>
          <a:schemeClr val="lt1">
            <a:hueOff val="0"/>
            <a:satOff val="0"/>
            <a:lumOff val="0"/>
            <a:alphaOff val="0"/>
          </a:schemeClr>
        </a:solidFill>
        <a:ln w="25400" cap="flat" cmpd="sng" algn="ctr">
          <a:solidFill>
            <a:srgbClr val="0AA7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baseline="0" dirty="0" smtClean="0">
              <a:solidFill>
                <a:schemeClr val="tx1"/>
              </a:solidFill>
            </a:rPr>
            <a:t>92% supported the modular SORP</a:t>
          </a:r>
          <a:endParaRPr lang="en-GB" sz="2400" kern="1200" baseline="0" dirty="0">
            <a:solidFill>
              <a:schemeClr val="tx1"/>
            </a:solidFill>
          </a:endParaRPr>
        </a:p>
      </dsp:txBody>
      <dsp:txXfrm>
        <a:off x="42780" y="44816"/>
        <a:ext cx="9058440" cy="790797"/>
      </dsp:txXfrm>
    </dsp:sp>
    <dsp:sp modelId="{FAEBA740-EA67-402A-AA9F-43FB365921CE}">
      <dsp:nvSpPr>
        <dsp:cNvPr id="0" name=""/>
        <dsp:cNvSpPr/>
      </dsp:nvSpPr>
      <dsp:spPr>
        <a:xfrm>
          <a:off x="0" y="891668"/>
          <a:ext cx="9144000" cy="876357"/>
        </a:xfrm>
        <a:prstGeom prst="roundRect">
          <a:avLst/>
        </a:prstGeom>
        <a:solidFill>
          <a:schemeClr val="lt1">
            <a:hueOff val="0"/>
            <a:satOff val="0"/>
            <a:lumOff val="0"/>
            <a:alphaOff val="0"/>
          </a:schemeClr>
        </a:solidFill>
        <a:ln w="25400" cap="flat" cmpd="sng" algn="ctr">
          <a:solidFill>
            <a:srgbClr val="00AB4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baseline="0" dirty="0" smtClean="0">
              <a:solidFill>
                <a:schemeClr val="tx1"/>
              </a:solidFill>
            </a:rPr>
            <a:t>69% agreed new SORP better addressed needs of smaller charities</a:t>
          </a:r>
          <a:endParaRPr lang="en-GB" sz="2400" kern="1200" baseline="0" dirty="0">
            <a:solidFill>
              <a:schemeClr val="tx1"/>
            </a:solidFill>
          </a:endParaRPr>
        </a:p>
      </dsp:txBody>
      <dsp:txXfrm>
        <a:off x="42780" y="934448"/>
        <a:ext cx="9058440" cy="790797"/>
      </dsp:txXfrm>
    </dsp:sp>
    <dsp:sp modelId="{E67D0E78-DD1B-4373-8993-E5D0E384A038}">
      <dsp:nvSpPr>
        <dsp:cNvPr id="0" name=""/>
        <dsp:cNvSpPr/>
      </dsp:nvSpPr>
      <dsp:spPr>
        <a:xfrm>
          <a:off x="0" y="1781301"/>
          <a:ext cx="9144000" cy="876357"/>
        </a:xfrm>
        <a:prstGeom prst="roundRect">
          <a:avLst/>
        </a:prstGeom>
        <a:solidFill>
          <a:schemeClr val="lt1">
            <a:hueOff val="0"/>
            <a:satOff val="0"/>
            <a:lumOff val="0"/>
            <a:alphaOff val="0"/>
          </a:schemeClr>
        </a:solidFill>
        <a:ln w="25400" cap="flat" cmpd="sng" algn="ctr">
          <a:solidFill>
            <a:srgbClr val="0AA7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baseline="0" dirty="0" smtClean="0">
              <a:solidFill>
                <a:schemeClr val="tx1"/>
              </a:solidFill>
            </a:rPr>
            <a:t>73% supported use of terms ‘must’, ‘should’ and ‘may’</a:t>
          </a:r>
          <a:endParaRPr lang="en-GB" sz="2400" kern="1200" baseline="0" dirty="0">
            <a:solidFill>
              <a:schemeClr val="tx1"/>
            </a:solidFill>
          </a:endParaRPr>
        </a:p>
      </dsp:txBody>
      <dsp:txXfrm>
        <a:off x="42780" y="1824081"/>
        <a:ext cx="9058440" cy="790797"/>
      </dsp:txXfrm>
    </dsp:sp>
    <dsp:sp modelId="{F27CE2AA-4363-47A3-9749-F58BE0E5F176}">
      <dsp:nvSpPr>
        <dsp:cNvPr id="0" name=""/>
        <dsp:cNvSpPr/>
      </dsp:nvSpPr>
      <dsp:spPr>
        <a:xfrm>
          <a:off x="0" y="2670933"/>
          <a:ext cx="9144000" cy="876357"/>
        </a:xfrm>
        <a:prstGeom prst="roundRect">
          <a:avLst/>
        </a:prstGeom>
        <a:solidFill>
          <a:schemeClr val="lt1">
            <a:hueOff val="0"/>
            <a:satOff val="0"/>
            <a:lumOff val="0"/>
            <a:alphaOff val="0"/>
          </a:schemeClr>
        </a:solidFill>
        <a:ln w="25400" cap="flat" cmpd="sng" algn="ctr">
          <a:solidFill>
            <a:srgbClr val="00AB4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baseline="0" dirty="0" smtClean="0">
              <a:solidFill>
                <a:schemeClr val="tx1"/>
              </a:solidFill>
            </a:rPr>
            <a:t>67% agreed new SORP covered all relevant issues</a:t>
          </a:r>
          <a:endParaRPr lang="en-GB" sz="2400" kern="1200" baseline="0" dirty="0">
            <a:solidFill>
              <a:schemeClr val="tx1"/>
            </a:solidFill>
          </a:endParaRPr>
        </a:p>
      </dsp:txBody>
      <dsp:txXfrm>
        <a:off x="42780" y="2713713"/>
        <a:ext cx="9058440" cy="790797"/>
      </dsp:txXfrm>
    </dsp:sp>
    <dsp:sp modelId="{22C5B72B-1FF0-4A41-9AC6-B948C262D015}">
      <dsp:nvSpPr>
        <dsp:cNvPr id="0" name=""/>
        <dsp:cNvSpPr/>
      </dsp:nvSpPr>
      <dsp:spPr>
        <a:xfrm>
          <a:off x="0" y="3531849"/>
          <a:ext cx="9144000" cy="876357"/>
        </a:xfrm>
        <a:prstGeom prst="roundRect">
          <a:avLst/>
        </a:prstGeom>
        <a:solidFill>
          <a:schemeClr val="lt1">
            <a:hueOff val="0"/>
            <a:satOff val="0"/>
            <a:lumOff val="0"/>
            <a:alphaOff val="0"/>
          </a:schemeClr>
        </a:solidFill>
        <a:ln w="25400" cap="flat" cmpd="sng" algn="ctr">
          <a:solidFill>
            <a:srgbClr val="0AA7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baseline="0" dirty="0" smtClean="0">
              <a:solidFill>
                <a:schemeClr val="tx1"/>
              </a:solidFill>
            </a:rPr>
            <a:t>88% agreed that the SORP should fully support both FRSSE and FRS 102</a:t>
          </a:r>
          <a:endParaRPr lang="en-GB" sz="2400" kern="1200" baseline="0" dirty="0">
            <a:solidFill>
              <a:schemeClr val="tx1"/>
            </a:solidFill>
          </a:endParaRPr>
        </a:p>
      </dsp:txBody>
      <dsp:txXfrm>
        <a:off x="42780" y="3574629"/>
        <a:ext cx="9058440" cy="790797"/>
      </dsp:txXfrm>
    </dsp:sp>
    <dsp:sp modelId="{609B8D4D-1A7E-41CB-BF61-B1E569100E30}">
      <dsp:nvSpPr>
        <dsp:cNvPr id="0" name=""/>
        <dsp:cNvSpPr/>
      </dsp:nvSpPr>
      <dsp:spPr>
        <a:xfrm>
          <a:off x="0" y="4450198"/>
          <a:ext cx="9144000" cy="876357"/>
        </a:xfrm>
        <a:prstGeom prst="roundRect">
          <a:avLst/>
        </a:prstGeom>
        <a:solidFill>
          <a:schemeClr val="lt1">
            <a:hueOff val="0"/>
            <a:satOff val="0"/>
            <a:lumOff val="0"/>
            <a:alphaOff val="0"/>
          </a:schemeClr>
        </a:solidFill>
        <a:ln w="25400" cap="flat" cmpd="sng" algn="ctr">
          <a:solidFill>
            <a:srgbClr val="00AB4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baseline="0" dirty="0" smtClean="0">
              <a:solidFill>
                <a:schemeClr val="tx1"/>
              </a:solidFill>
            </a:rPr>
            <a:t>93% agreed that income from government grants should be accounted for in same way as donations</a:t>
          </a:r>
          <a:endParaRPr lang="en-GB" sz="2400" kern="1200" baseline="0" dirty="0">
            <a:solidFill>
              <a:schemeClr val="tx1"/>
            </a:solidFill>
          </a:endParaRPr>
        </a:p>
      </dsp:txBody>
      <dsp:txXfrm>
        <a:off x="42780" y="4492978"/>
        <a:ext cx="9058440" cy="79079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6008C7-209D-4538-94C1-7EF1254503CE}">
      <dsp:nvSpPr>
        <dsp:cNvPr id="0" name=""/>
        <dsp:cNvSpPr/>
      </dsp:nvSpPr>
      <dsp:spPr>
        <a:xfrm>
          <a:off x="0" y="2322"/>
          <a:ext cx="8496944" cy="1202236"/>
        </a:xfrm>
        <a:prstGeom prst="roundRect">
          <a:avLst/>
        </a:prstGeom>
        <a:solidFill>
          <a:schemeClr val="lt1">
            <a:hueOff val="0"/>
            <a:satOff val="0"/>
            <a:lumOff val="0"/>
            <a:alphaOff val="0"/>
          </a:schemeClr>
        </a:solidFill>
        <a:ln w="25400" cap="flat" cmpd="sng" algn="ctr">
          <a:solidFill>
            <a:srgbClr val="0AA7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baseline="0" dirty="0" smtClean="0">
              <a:solidFill>
                <a:schemeClr val="tx1"/>
              </a:solidFill>
            </a:rPr>
            <a:t>Single column SoFA – 87% agreed with maintaining the current columnar SoFA</a:t>
          </a:r>
          <a:endParaRPr lang="en-GB" sz="2400" kern="1200" baseline="0" dirty="0">
            <a:solidFill>
              <a:schemeClr val="tx1"/>
            </a:solidFill>
          </a:endParaRPr>
        </a:p>
      </dsp:txBody>
      <dsp:txXfrm>
        <a:off x="58688" y="61010"/>
        <a:ext cx="8379568" cy="1084860"/>
      </dsp:txXfrm>
    </dsp:sp>
    <dsp:sp modelId="{4F2501EC-E95A-4C0D-BF40-A875C55DA561}">
      <dsp:nvSpPr>
        <dsp:cNvPr id="0" name=""/>
        <dsp:cNvSpPr/>
      </dsp:nvSpPr>
      <dsp:spPr>
        <a:xfrm>
          <a:off x="0" y="1216343"/>
          <a:ext cx="8496944" cy="1202236"/>
        </a:xfrm>
        <a:prstGeom prst="roundRect">
          <a:avLst/>
        </a:prstGeom>
        <a:solidFill>
          <a:schemeClr val="lt1">
            <a:hueOff val="0"/>
            <a:satOff val="0"/>
            <a:lumOff val="0"/>
            <a:alphaOff val="0"/>
          </a:schemeClr>
        </a:solidFill>
        <a:ln w="25400" cap="flat" cmpd="sng" algn="ctr">
          <a:solidFill>
            <a:srgbClr val="00AB4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baseline="0" dirty="0" smtClean="0">
              <a:solidFill>
                <a:schemeClr val="tx1"/>
              </a:solidFill>
            </a:rPr>
            <a:t>Governance costs – 76% supported the new SoFA headings but some questioned loss of the governance heading</a:t>
          </a:r>
          <a:endParaRPr lang="en-GB" sz="2400" kern="1200" baseline="0" dirty="0">
            <a:solidFill>
              <a:schemeClr val="tx1"/>
            </a:solidFill>
          </a:endParaRPr>
        </a:p>
      </dsp:txBody>
      <dsp:txXfrm>
        <a:off x="58688" y="1275031"/>
        <a:ext cx="8379568" cy="1084860"/>
      </dsp:txXfrm>
    </dsp:sp>
    <dsp:sp modelId="{779E11F0-F5B4-45DA-A6AB-3AE2AF229D8D}">
      <dsp:nvSpPr>
        <dsp:cNvPr id="0" name=""/>
        <dsp:cNvSpPr/>
      </dsp:nvSpPr>
      <dsp:spPr>
        <a:xfrm>
          <a:off x="0" y="2430364"/>
          <a:ext cx="8496944" cy="1202236"/>
        </a:xfrm>
        <a:prstGeom prst="roundRect">
          <a:avLst/>
        </a:prstGeom>
        <a:solidFill>
          <a:schemeClr val="lt1">
            <a:hueOff val="0"/>
            <a:satOff val="0"/>
            <a:lumOff val="0"/>
            <a:alphaOff val="0"/>
          </a:schemeClr>
        </a:solidFill>
        <a:ln w="25400" cap="flat" cmpd="sng" algn="ctr">
          <a:solidFill>
            <a:srgbClr val="0AA7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baseline="0" dirty="0" smtClean="0">
              <a:solidFill>
                <a:schemeClr val="tx1"/>
              </a:solidFill>
            </a:rPr>
            <a:t>Analysis of cost of raising funds in the SoFA - less analysis provided on the face of the SoFA</a:t>
          </a:r>
          <a:endParaRPr lang="en-GB" sz="2400" kern="1200" baseline="0" dirty="0">
            <a:solidFill>
              <a:schemeClr val="tx1"/>
            </a:solidFill>
          </a:endParaRPr>
        </a:p>
      </dsp:txBody>
      <dsp:txXfrm>
        <a:off x="58688" y="2489052"/>
        <a:ext cx="8379568" cy="1084860"/>
      </dsp:txXfrm>
    </dsp:sp>
    <dsp:sp modelId="{05918021-86C7-48F6-BD1A-14DC24729FCF}">
      <dsp:nvSpPr>
        <dsp:cNvPr id="0" name=""/>
        <dsp:cNvSpPr/>
      </dsp:nvSpPr>
      <dsp:spPr>
        <a:xfrm>
          <a:off x="0" y="3644384"/>
          <a:ext cx="8496944" cy="1202236"/>
        </a:xfrm>
        <a:prstGeom prst="roundRect">
          <a:avLst/>
        </a:prstGeom>
        <a:solidFill>
          <a:schemeClr val="lt1">
            <a:hueOff val="0"/>
            <a:satOff val="0"/>
            <a:lumOff val="0"/>
            <a:alphaOff val="0"/>
          </a:schemeClr>
        </a:solidFill>
        <a:ln w="25400" cap="flat" cmpd="sng" algn="ctr">
          <a:solidFill>
            <a:srgbClr val="00AB4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2400" kern="1200" baseline="0" dirty="0" smtClean="0">
              <a:solidFill>
                <a:schemeClr val="tx1"/>
              </a:solidFill>
            </a:rPr>
            <a:t>Incorporated charities being treated as branches - 62% agreed that incorporated charities could not be branches  </a:t>
          </a:r>
        </a:p>
        <a:p>
          <a:pPr lvl="0" algn="l" rtl="0">
            <a:spcBef>
              <a:spcPct val="0"/>
            </a:spcBef>
          </a:pPr>
          <a:endParaRPr lang="en-GB" sz="2400" kern="1200" baseline="0" dirty="0">
            <a:solidFill>
              <a:schemeClr val="tx1"/>
            </a:solidFill>
          </a:endParaRPr>
        </a:p>
      </dsp:txBody>
      <dsp:txXfrm>
        <a:off x="58688" y="3703072"/>
        <a:ext cx="8379568" cy="10848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41DDB-2221-4002-A477-A9B8DB59D1B7}">
      <dsp:nvSpPr>
        <dsp:cNvPr id="0" name=""/>
        <dsp:cNvSpPr/>
      </dsp:nvSpPr>
      <dsp:spPr>
        <a:xfrm>
          <a:off x="706350" y="147237"/>
          <a:ext cx="1177502" cy="945096"/>
        </a:xfrm>
        <a:prstGeom prst="ellipse">
          <a:avLst/>
        </a:prstGeom>
        <a:solidFill>
          <a:srgbClr val="00AB4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0">
            <a:lnSpc>
              <a:spcPct val="90000"/>
            </a:lnSpc>
            <a:spcBef>
              <a:spcPct val="0"/>
            </a:spcBef>
            <a:spcAft>
              <a:spcPct val="35000"/>
            </a:spcAft>
          </a:pPr>
          <a:r>
            <a:rPr lang="en-GB" sz="1000" kern="1200" dirty="0" smtClean="0"/>
            <a:t>2004 - Convergence with IFRS over 3-4 years</a:t>
          </a:r>
          <a:endParaRPr lang="en-GB" sz="1000" kern="1200" dirty="0"/>
        </a:p>
      </dsp:txBody>
      <dsp:txXfrm>
        <a:off x="878791" y="285643"/>
        <a:ext cx="832620" cy="668284"/>
      </dsp:txXfrm>
    </dsp:sp>
    <dsp:sp modelId="{B8F37A7D-21FF-4146-8654-269662A598C2}">
      <dsp:nvSpPr>
        <dsp:cNvPr id="0" name=""/>
        <dsp:cNvSpPr/>
      </dsp:nvSpPr>
      <dsp:spPr>
        <a:xfrm rot="10800000">
          <a:off x="894750" y="1153735"/>
          <a:ext cx="800702" cy="472003"/>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C49C87-84EB-4CE1-A75F-373D434A0048}">
      <dsp:nvSpPr>
        <dsp:cNvPr id="0" name=""/>
        <dsp:cNvSpPr/>
      </dsp:nvSpPr>
      <dsp:spPr>
        <a:xfrm>
          <a:off x="866641" y="1673610"/>
          <a:ext cx="856920" cy="688592"/>
        </a:xfrm>
        <a:prstGeom prst="ellipse">
          <a:avLst/>
        </a:prstGeom>
        <a:solidFill>
          <a:srgbClr val="0AA74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en-GB" sz="700" kern="1200" dirty="0" smtClean="0"/>
            <a:t>2006 - ‘Big Bang’ in 2009</a:t>
          </a:r>
          <a:endParaRPr lang="en-GB" sz="700" kern="1200" dirty="0"/>
        </a:p>
      </dsp:txBody>
      <dsp:txXfrm>
        <a:off x="992134" y="1774452"/>
        <a:ext cx="605934" cy="486908"/>
      </dsp:txXfrm>
    </dsp:sp>
    <dsp:sp modelId="{564D66BE-95E7-47E9-B45C-2E1C32539F6F}">
      <dsp:nvSpPr>
        <dsp:cNvPr id="0" name=""/>
        <dsp:cNvSpPr/>
      </dsp:nvSpPr>
      <dsp:spPr>
        <a:xfrm rot="10800000">
          <a:off x="885362" y="2590799"/>
          <a:ext cx="819239" cy="514442"/>
        </a:xfrm>
        <a:prstGeom prst="triangle">
          <a:avLst/>
        </a:prstGeom>
        <a:solidFill>
          <a:schemeClr val="accent1">
            <a:tint val="60000"/>
            <a:hueOff val="0"/>
            <a:satOff val="0"/>
            <a:lumOff val="0"/>
            <a:alphaOff val="0"/>
          </a:schemeClr>
        </a:solidFill>
        <a:ln>
          <a:noFill/>
        </a:ln>
        <a:effectLst/>
        <a:scene3d>
          <a:camera prst="orthographicFront">
            <a:rot lat="0" lon="0" rev="0"/>
          </a:camera>
          <a:lightRig rig="threePt" dir="t"/>
        </a:scene3d>
      </dsp:spPr>
      <dsp:style>
        <a:lnRef idx="0">
          <a:scrgbClr r="0" g="0" b="0"/>
        </a:lnRef>
        <a:fillRef idx="1">
          <a:scrgbClr r="0" g="0" b="0"/>
        </a:fillRef>
        <a:effectRef idx="0">
          <a:scrgbClr r="0" g="0" b="0"/>
        </a:effectRef>
        <a:fontRef idx="minor">
          <a:schemeClr val="lt1"/>
        </a:fontRef>
      </dsp:style>
    </dsp:sp>
    <dsp:sp modelId="{147444E1-9A16-4FDD-9BF3-CB961FED0EF3}">
      <dsp:nvSpPr>
        <dsp:cNvPr id="0" name=""/>
        <dsp:cNvSpPr/>
      </dsp:nvSpPr>
      <dsp:spPr>
        <a:xfrm>
          <a:off x="790441" y="3124200"/>
          <a:ext cx="1009320" cy="727464"/>
        </a:xfrm>
        <a:prstGeom prst="ellipse">
          <a:avLst/>
        </a:prstGeom>
        <a:solidFill>
          <a:srgbClr val="0AA74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en-GB" sz="700" kern="1200" dirty="0" smtClean="0"/>
            <a:t>2007 -  Await outcome of SME standard</a:t>
          </a:r>
          <a:endParaRPr lang="en-GB" sz="700" kern="1200" dirty="0"/>
        </a:p>
      </dsp:txBody>
      <dsp:txXfrm>
        <a:off x="938252" y="3230735"/>
        <a:ext cx="713698" cy="514394"/>
      </dsp:txXfrm>
    </dsp:sp>
    <dsp:sp modelId="{6C115B3F-CA3D-4E5E-AC1A-71EC3A19847C}">
      <dsp:nvSpPr>
        <dsp:cNvPr id="0" name=""/>
        <dsp:cNvSpPr/>
      </dsp:nvSpPr>
      <dsp:spPr>
        <a:xfrm rot="5400000">
          <a:off x="2040405" y="3368421"/>
          <a:ext cx="381117" cy="239021"/>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4EC2A4-DA88-4999-AC47-3EE4D4DFE8BA}">
      <dsp:nvSpPr>
        <dsp:cNvPr id="0" name=""/>
        <dsp:cNvSpPr/>
      </dsp:nvSpPr>
      <dsp:spPr>
        <a:xfrm>
          <a:off x="2648637" y="3124781"/>
          <a:ext cx="726301" cy="726301"/>
        </a:xfrm>
        <a:prstGeom prst="ellipse">
          <a:avLst/>
        </a:prstGeom>
        <a:solidFill>
          <a:srgbClr val="00AB4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en-GB" sz="700" kern="1200" dirty="0" smtClean="0"/>
            <a:t>2009 – Policy proposals ‘Future of UK GAAP’</a:t>
          </a:r>
          <a:endParaRPr lang="en-GB" sz="700" kern="1200" dirty="0"/>
        </a:p>
      </dsp:txBody>
      <dsp:txXfrm>
        <a:off x="2755001" y="3231145"/>
        <a:ext cx="513573" cy="513573"/>
      </dsp:txXfrm>
    </dsp:sp>
    <dsp:sp modelId="{3CB27399-9EE1-4039-B7D3-1F93F107AE93}">
      <dsp:nvSpPr>
        <dsp:cNvPr id="0" name=""/>
        <dsp:cNvSpPr/>
      </dsp:nvSpPr>
      <dsp:spPr>
        <a:xfrm>
          <a:off x="2821229" y="2665512"/>
          <a:ext cx="381117" cy="239021"/>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1E81CF-35C0-4247-A773-6D747FFF78A2}">
      <dsp:nvSpPr>
        <dsp:cNvPr id="0" name=""/>
        <dsp:cNvSpPr/>
      </dsp:nvSpPr>
      <dsp:spPr>
        <a:xfrm>
          <a:off x="2471191" y="1577019"/>
          <a:ext cx="1081194" cy="881774"/>
        </a:xfrm>
        <a:prstGeom prst="ellipse">
          <a:avLst/>
        </a:prstGeom>
        <a:solidFill>
          <a:srgbClr val="00AB4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en-GB" sz="700" kern="1200" dirty="0" smtClean="0"/>
            <a:t>2010 – Consultation on FRSME (FRED 44) </a:t>
          </a:r>
          <a:endParaRPr lang="en-GB" sz="700" kern="1200" dirty="0"/>
        </a:p>
      </dsp:txBody>
      <dsp:txXfrm>
        <a:off x="2629528" y="1706152"/>
        <a:ext cx="764520" cy="623508"/>
      </dsp:txXfrm>
    </dsp:sp>
    <dsp:sp modelId="{3924FEAF-CB56-402E-A268-B599ABB858A7}">
      <dsp:nvSpPr>
        <dsp:cNvPr id="0" name=""/>
        <dsp:cNvSpPr/>
      </dsp:nvSpPr>
      <dsp:spPr>
        <a:xfrm>
          <a:off x="2821229" y="1176247"/>
          <a:ext cx="381117" cy="239021"/>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A27367-2E92-442A-9DC9-C65734AA4505}">
      <dsp:nvSpPr>
        <dsp:cNvPr id="0" name=""/>
        <dsp:cNvSpPr/>
      </dsp:nvSpPr>
      <dsp:spPr>
        <a:xfrm>
          <a:off x="2428306" y="67732"/>
          <a:ext cx="1166963" cy="960294"/>
        </a:xfrm>
        <a:prstGeom prst="ellipse">
          <a:avLst/>
        </a:prstGeom>
        <a:solidFill>
          <a:srgbClr val="0AA74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en-GB" sz="700" kern="1200" dirty="0" smtClean="0"/>
            <a:t>2011 – Consultation on PBE Standard </a:t>
          </a:r>
          <a:r>
            <a:rPr lang="en-GB" sz="1000" kern="1200" baseline="0" dirty="0" smtClean="0"/>
            <a:t>(FRED 45)</a:t>
          </a:r>
          <a:endParaRPr lang="en-GB" sz="1000" kern="1200" baseline="0" dirty="0"/>
        </a:p>
      </dsp:txBody>
      <dsp:txXfrm>
        <a:off x="2599204" y="208364"/>
        <a:ext cx="825167" cy="679030"/>
      </dsp:txXfrm>
    </dsp:sp>
    <dsp:sp modelId="{9275F375-2480-463D-9226-CE2F75CB90D9}">
      <dsp:nvSpPr>
        <dsp:cNvPr id="0" name=""/>
        <dsp:cNvSpPr/>
      </dsp:nvSpPr>
      <dsp:spPr>
        <a:xfrm rot="5456226">
          <a:off x="3582484" y="347795"/>
          <a:ext cx="604578" cy="428728"/>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FD9E26-9959-4458-9961-03EB6A44E2B3}">
      <dsp:nvSpPr>
        <dsp:cNvPr id="0" name=""/>
        <dsp:cNvSpPr/>
      </dsp:nvSpPr>
      <dsp:spPr>
        <a:xfrm>
          <a:off x="4160780" y="3425"/>
          <a:ext cx="1179659" cy="1145792"/>
        </a:xfrm>
        <a:prstGeom prst="ellipse">
          <a:avLst/>
        </a:prstGeom>
        <a:solidFill>
          <a:srgbClr val="0AA74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en-GB" sz="700" kern="1200" dirty="0" smtClean="0"/>
            <a:t>2012 – Consultation on draft of FRS 102 </a:t>
          </a:r>
          <a:r>
            <a:rPr lang="en-GB" sz="1000" kern="1200" baseline="0" dirty="0" smtClean="0"/>
            <a:t>(FRED 48</a:t>
          </a:r>
          <a:r>
            <a:rPr lang="en-GB" sz="700" kern="1200" dirty="0" smtClean="0"/>
            <a:t>)</a:t>
          </a:r>
          <a:endParaRPr lang="en-GB" sz="700" kern="1200" dirty="0"/>
        </a:p>
      </dsp:txBody>
      <dsp:txXfrm>
        <a:off x="4333537" y="171222"/>
        <a:ext cx="834145" cy="810198"/>
      </dsp:txXfrm>
    </dsp:sp>
    <dsp:sp modelId="{24FA83E1-5EFF-472E-8511-02603F5C2709}">
      <dsp:nvSpPr>
        <dsp:cNvPr id="0" name=""/>
        <dsp:cNvSpPr/>
      </dsp:nvSpPr>
      <dsp:spPr>
        <a:xfrm rot="11062229">
          <a:off x="4365464" y="1232851"/>
          <a:ext cx="629808" cy="525047"/>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B4DF04-89FE-48DB-B400-C5EBA07867C4}">
      <dsp:nvSpPr>
        <dsp:cNvPr id="0" name=""/>
        <dsp:cNvSpPr/>
      </dsp:nvSpPr>
      <dsp:spPr>
        <a:xfrm>
          <a:off x="4008060" y="1828802"/>
          <a:ext cx="1221770" cy="940495"/>
        </a:xfrm>
        <a:prstGeom prst="ellipse">
          <a:avLst/>
        </a:prstGeom>
        <a:solidFill>
          <a:srgbClr val="00AB4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en-GB" sz="700" kern="1200" dirty="0" smtClean="0"/>
            <a:t>2013 – New framework and </a:t>
          </a:r>
          <a:r>
            <a:rPr lang="en-GB" sz="1100" kern="1200" baseline="0" dirty="0" smtClean="0"/>
            <a:t>FRS 102 issued</a:t>
          </a:r>
          <a:endParaRPr lang="en-GB" sz="1100" kern="1200" baseline="0" dirty="0"/>
        </a:p>
      </dsp:txBody>
      <dsp:txXfrm>
        <a:off x="4186984" y="1966534"/>
        <a:ext cx="863922" cy="665031"/>
      </dsp:txXfrm>
    </dsp:sp>
    <dsp:sp modelId="{5693BEC6-078B-477A-B80D-7CF99FEB471F}">
      <dsp:nvSpPr>
        <dsp:cNvPr id="0" name=""/>
        <dsp:cNvSpPr/>
      </dsp:nvSpPr>
      <dsp:spPr>
        <a:xfrm rot="4996139">
          <a:off x="5273340" y="1890203"/>
          <a:ext cx="602486" cy="592121"/>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C307F1-0FAF-4036-9B13-E12E7E506234}">
      <dsp:nvSpPr>
        <dsp:cNvPr id="0" name=""/>
        <dsp:cNvSpPr/>
      </dsp:nvSpPr>
      <dsp:spPr>
        <a:xfrm>
          <a:off x="5905949" y="1600202"/>
          <a:ext cx="1226309" cy="949174"/>
        </a:xfrm>
        <a:prstGeom prst="ellipse">
          <a:avLst/>
        </a:prstGeom>
        <a:solidFill>
          <a:srgbClr val="00AB4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GB" sz="1200" kern="1200" baseline="0" dirty="0" smtClean="0"/>
            <a:t>2014</a:t>
          </a:r>
          <a:r>
            <a:rPr lang="en-GB" sz="1200" kern="1200" dirty="0" smtClean="0"/>
            <a:t> Charities SoRP</a:t>
          </a:r>
          <a:endParaRPr lang="en-GB" sz="1200" kern="1200" dirty="0"/>
        </a:p>
      </dsp:txBody>
      <dsp:txXfrm>
        <a:off x="6085538" y="1739205"/>
        <a:ext cx="867131" cy="671168"/>
      </dsp:txXfrm>
    </dsp:sp>
    <dsp:sp modelId="{63086B0F-09F3-4A06-BEF0-A0295C7F0826}">
      <dsp:nvSpPr>
        <dsp:cNvPr id="0" name=""/>
        <dsp:cNvSpPr/>
      </dsp:nvSpPr>
      <dsp:spPr>
        <a:xfrm>
          <a:off x="6134547" y="1143000"/>
          <a:ext cx="769115" cy="449889"/>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0AB1FA-E230-4139-BB2B-2B14A844DEC7}">
      <dsp:nvSpPr>
        <dsp:cNvPr id="0" name=""/>
        <dsp:cNvSpPr/>
      </dsp:nvSpPr>
      <dsp:spPr>
        <a:xfrm>
          <a:off x="5974650" y="60309"/>
          <a:ext cx="1088908" cy="1088908"/>
        </a:xfrm>
        <a:prstGeom prst="ellipse">
          <a:avLst/>
        </a:prstGeom>
        <a:solidFill>
          <a:srgbClr val="0AA74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0">
            <a:lnSpc>
              <a:spcPct val="90000"/>
            </a:lnSpc>
            <a:spcBef>
              <a:spcPct val="0"/>
            </a:spcBef>
            <a:spcAft>
              <a:spcPct val="35000"/>
            </a:spcAft>
          </a:pPr>
          <a:r>
            <a:rPr lang="en-GB" sz="1000" kern="1200" dirty="0" smtClean="0"/>
            <a:t>2015 New GAAP        (2016 gaap?) applies fapc 1/01/15</a:t>
          </a:r>
          <a:endParaRPr lang="en-GB" sz="1000" kern="1200" dirty="0"/>
        </a:p>
      </dsp:txBody>
      <dsp:txXfrm>
        <a:off x="6134117" y="219776"/>
        <a:ext cx="769974" cy="76997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77A2F-71FF-4615-A013-4C1D9FD4F4AE}">
      <dsp:nvSpPr>
        <dsp:cNvPr id="0" name=""/>
        <dsp:cNvSpPr/>
      </dsp:nvSpPr>
      <dsp:spPr>
        <a:xfrm>
          <a:off x="1729417" y="0"/>
          <a:ext cx="5090244" cy="5090244"/>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2A9A67-A588-4CD7-8F9F-735EE62439C0}">
      <dsp:nvSpPr>
        <dsp:cNvPr id="0" name=""/>
        <dsp:cNvSpPr/>
      </dsp:nvSpPr>
      <dsp:spPr>
        <a:xfrm>
          <a:off x="81960" y="265710"/>
          <a:ext cx="4012557" cy="2036097"/>
        </a:xfrm>
        <a:prstGeom prst="roundRect">
          <a:avLst/>
        </a:prstGeom>
        <a:solidFill>
          <a:schemeClr val="lt1">
            <a:hueOff val="0"/>
            <a:satOff val="0"/>
            <a:lumOff val="0"/>
            <a:alphaOff val="0"/>
          </a:schemeClr>
        </a:solidFill>
        <a:ln w="25400" cap="flat" cmpd="sng" algn="ctr">
          <a:solidFill>
            <a:srgbClr val="00AB4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GB" sz="2200" kern="1200" dirty="0" smtClean="0"/>
            <a:t>FRS 100 sets out the framework (FRSSE, FRS 102, IFRS) and minor changes to the FRSSE </a:t>
          </a:r>
          <a:endParaRPr lang="en-GB" sz="2200" kern="1200" dirty="0"/>
        </a:p>
      </dsp:txBody>
      <dsp:txXfrm>
        <a:off x="181354" y="365104"/>
        <a:ext cx="3813769" cy="1837309"/>
      </dsp:txXfrm>
    </dsp:sp>
    <dsp:sp modelId="{B7F838E9-E5A7-4ED2-9290-0090402991B8}">
      <dsp:nvSpPr>
        <dsp:cNvPr id="0" name=""/>
        <dsp:cNvSpPr/>
      </dsp:nvSpPr>
      <dsp:spPr>
        <a:xfrm>
          <a:off x="4413910" y="337707"/>
          <a:ext cx="4052322" cy="2036097"/>
        </a:xfrm>
        <a:prstGeom prst="roundRect">
          <a:avLst/>
        </a:prstGeom>
        <a:solidFill>
          <a:schemeClr val="lt1">
            <a:hueOff val="0"/>
            <a:satOff val="0"/>
            <a:lumOff val="0"/>
            <a:alphaOff val="0"/>
          </a:schemeClr>
        </a:solidFill>
        <a:ln w="25400" cap="flat" cmpd="sng" algn="ctr">
          <a:solidFill>
            <a:srgbClr val="00AB4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GB" sz="2200" kern="1200" dirty="0" smtClean="0"/>
            <a:t>FRS 101 covers the accounting for group entities applying IFRSs and does not apply to charities</a:t>
          </a:r>
          <a:endParaRPr lang="en-GB" sz="2200" kern="1200" dirty="0"/>
        </a:p>
      </dsp:txBody>
      <dsp:txXfrm>
        <a:off x="4513304" y="437101"/>
        <a:ext cx="3853534" cy="1837309"/>
      </dsp:txXfrm>
    </dsp:sp>
    <dsp:sp modelId="{4673C4A0-9A55-454C-937F-EA48DB923DC1}">
      <dsp:nvSpPr>
        <dsp:cNvPr id="0" name=""/>
        <dsp:cNvSpPr/>
      </dsp:nvSpPr>
      <dsp:spPr>
        <a:xfrm>
          <a:off x="91886" y="2641979"/>
          <a:ext cx="4012578" cy="2036097"/>
        </a:xfrm>
        <a:prstGeom prst="roundRect">
          <a:avLst/>
        </a:prstGeom>
        <a:solidFill>
          <a:schemeClr val="lt1">
            <a:hueOff val="0"/>
            <a:satOff val="0"/>
            <a:lumOff val="0"/>
            <a:alphaOff val="0"/>
          </a:schemeClr>
        </a:solidFill>
        <a:ln w="25400" cap="flat" cmpd="sng" algn="ctr">
          <a:solidFill>
            <a:srgbClr val="0AA7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GB" sz="2200" kern="1200" dirty="0" smtClean="0"/>
            <a:t>FRS 102 sets out new UK GAAP</a:t>
          </a:r>
          <a:endParaRPr lang="en-GB" sz="2200" kern="1200" dirty="0"/>
        </a:p>
      </dsp:txBody>
      <dsp:txXfrm>
        <a:off x="191280" y="2741373"/>
        <a:ext cx="3813790" cy="1837309"/>
      </dsp:txXfrm>
    </dsp:sp>
    <dsp:sp modelId="{EF561769-9B47-4713-BF98-54D93908AC64}">
      <dsp:nvSpPr>
        <dsp:cNvPr id="0" name=""/>
        <dsp:cNvSpPr/>
      </dsp:nvSpPr>
      <dsp:spPr>
        <a:xfrm>
          <a:off x="4392480" y="2713975"/>
          <a:ext cx="4012557" cy="2036097"/>
        </a:xfrm>
        <a:prstGeom prst="roundRect">
          <a:avLst/>
        </a:prstGeom>
        <a:solidFill>
          <a:schemeClr val="lt1">
            <a:hueOff val="0"/>
            <a:satOff val="0"/>
            <a:lumOff val="0"/>
            <a:alphaOff val="0"/>
          </a:schemeClr>
        </a:solidFill>
        <a:ln w="25400" cap="flat" cmpd="sng" algn="ctr">
          <a:solidFill>
            <a:srgbClr val="0AA7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kern="1200" dirty="0" smtClean="0"/>
            <a:t>SORPs</a:t>
          </a:r>
        </a:p>
        <a:p>
          <a:pPr lvl="0" algn="ctr" defTabSz="933450" rtl="0">
            <a:lnSpc>
              <a:spcPct val="90000"/>
            </a:lnSpc>
            <a:spcBef>
              <a:spcPct val="0"/>
            </a:spcBef>
            <a:spcAft>
              <a:spcPct val="35000"/>
            </a:spcAft>
          </a:pPr>
          <a:r>
            <a:rPr lang="en-GB" sz="2100" kern="1200" dirty="0" smtClean="0"/>
            <a:t>Charities SORP</a:t>
          </a:r>
        </a:p>
        <a:p>
          <a:pPr lvl="0" algn="ctr" defTabSz="933450" rtl="0">
            <a:lnSpc>
              <a:spcPct val="90000"/>
            </a:lnSpc>
            <a:spcBef>
              <a:spcPct val="0"/>
            </a:spcBef>
            <a:spcAft>
              <a:spcPct val="35000"/>
            </a:spcAft>
          </a:pPr>
          <a:r>
            <a:rPr lang="en-GB" sz="2100" kern="1200" dirty="0" smtClean="0"/>
            <a:t>HE/FE SORP</a:t>
          </a:r>
        </a:p>
        <a:p>
          <a:pPr lvl="0" algn="ctr" defTabSz="933450" rtl="0">
            <a:lnSpc>
              <a:spcPct val="90000"/>
            </a:lnSpc>
            <a:spcBef>
              <a:spcPct val="0"/>
            </a:spcBef>
            <a:spcAft>
              <a:spcPct val="35000"/>
            </a:spcAft>
          </a:pPr>
          <a:r>
            <a:rPr lang="en-GB" sz="2100" kern="1200" dirty="0" smtClean="0"/>
            <a:t>RSL SORP  </a:t>
          </a:r>
          <a:endParaRPr lang="en-GB" sz="2100" kern="1200" dirty="0"/>
        </a:p>
      </dsp:txBody>
      <dsp:txXfrm>
        <a:off x="4491874" y="2813369"/>
        <a:ext cx="3813769" cy="183730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A92521-7520-40B4-8A07-D05787A6CD42}">
      <dsp:nvSpPr>
        <dsp:cNvPr id="0" name=""/>
        <dsp:cNvSpPr/>
      </dsp:nvSpPr>
      <dsp:spPr>
        <a:xfrm>
          <a:off x="0" y="0"/>
          <a:ext cx="4894311" cy="0"/>
        </a:xfrm>
        <a:prstGeom prst="lin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2A85B1-5232-4248-84F3-99E6718A386D}">
      <dsp:nvSpPr>
        <dsp:cNvPr id="0" name=""/>
        <dsp:cNvSpPr/>
      </dsp:nvSpPr>
      <dsp:spPr>
        <a:xfrm>
          <a:off x="0" y="0"/>
          <a:ext cx="4894311" cy="1227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GB" sz="3200" kern="1200" dirty="0" smtClean="0"/>
            <a:t>A cut-down version of full IFRS </a:t>
          </a:r>
          <a:endParaRPr lang="en-GB" sz="3200" kern="1200" dirty="0"/>
        </a:p>
      </dsp:txBody>
      <dsp:txXfrm>
        <a:off x="0" y="0"/>
        <a:ext cx="4894311" cy="1227956"/>
      </dsp:txXfrm>
    </dsp:sp>
    <dsp:sp modelId="{139BCCD0-2C1B-447A-9914-04674D4C10C5}">
      <dsp:nvSpPr>
        <dsp:cNvPr id="0" name=""/>
        <dsp:cNvSpPr/>
      </dsp:nvSpPr>
      <dsp:spPr>
        <a:xfrm>
          <a:off x="0" y="1227956"/>
          <a:ext cx="4894311" cy="0"/>
        </a:xfrm>
        <a:prstGeom prst="lin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42CDE8-DDBE-48A1-92A5-961B7D15890A}">
      <dsp:nvSpPr>
        <dsp:cNvPr id="0" name=""/>
        <dsp:cNvSpPr/>
      </dsp:nvSpPr>
      <dsp:spPr>
        <a:xfrm>
          <a:off x="0" y="1227956"/>
          <a:ext cx="4894311" cy="1227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GB" sz="3200" kern="1200" dirty="0" smtClean="0"/>
            <a:t>Amended for UK reporting needs</a:t>
          </a:r>
          <a:endParaRPr lang="en-GB" sz="3200" kern="1200" dirty="0"/>
        </a:p>
      </dsp:txBody>
      <dsp:txXfrm>
        <a:off x="0" y="1227956"/>
        <a:ext cx="4894311" cy="1227956"/>
      </dsp:txXfrm>
    </dsp:sp>
    <dsp:sp modelId="{55379C5C-5364-4451-8E88-5F4C1538A97B}">
      <dsp:nvSpPr>
        <dsp:cNvPr id="0" name=""/>
        <dsp:cNvSpPr/>
      </dsp:nvSpPr>
      <dsp:spPr>
        <a:xfrm>
          <a:off x="0" y="2455912"/>
          <a:ext cx="4894311" cy="0"/>
        </a:xfrm>
        <a:prstGeom prst="lin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97988A-25E9-4B17-A5F4-BE46E7DA6C56}">
      <dsp:nvSpPr>
        <dsp:cNvPr id="0" name=""/>
        <dsp:cNvSpPr/>
      </dsp:nvSpPr>
      <dsp:spPr>
        <a:xfrm>
          <a:off x="0" y="2455912"/>
          <a:ext cx="4894311" cy="1227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GB" sz="3200" kern="1200" dirty="0" smtClean="0"/>
            <a:t>First UK standard to address PBE reporting needs</a:t>
          </a:r>
          <a:endParaRPr lang="en-GB" sz="3200" kern="1200" dirty="0"/>
        </a:p>
      </dsp:txBody>
      <dsp:txXfrm>
        <a:off x="0" y="2455912"/>
        <a:ext cx="4894311" cy="1227956"/>
      </dsp:txXfrm>
    </dsp:sp>
    <dsp:sp modelId="{62C58519-CCEE-4D3B-A48D-AC5423D83A40}">
      <dsp:nvSpPr>
        <dsp:cNvPr id="0" name=""/>
        <dsp:cNvSpPr/>
      </dsp:nvSpPr>
      <dsp:spPr>
        <a:xfrm>
          <a:off x="0" y="3683868"/>
          <a:ext cx="4894311" cy="0"/>
        </a:xfrm>
        <a:prstGeom prst="lin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971453-6689-439E-AD3F-5C07F7F2533F}">
      <dsp:nvSpPr>
        <dsp:cNvPr id="0" name=""/>
        <dsp:cNvSpPr/>
      </dsp:nvSpPr>
      <dsp:spPr>
        <a:xfrm>
          <a:off x="0" y="3683868"/>
          <a:ext cx="4894311" cy="1227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GB" sz="3200" kern="1200" dirty="0" smtClean="0"/>
            <a:t>Can be used by all non-listed entities </a:t>
          </a:r>
          <a:endParaRPr lang="en-GB" sz="3200" kern="1200" dirty="0"/>
        </a:p>
      </dsp:txBody>
      <dsp:txXfrm>
        <a:off x="0" y="3683868"/>
        <a:ext cx="4894311" cy="12279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F42EE-2BDB-451D-87AE-729CDF1DAFCE}">
      <dsp:nvSpPr>
        <dsp:cNvPr id="0" name=""/>
        <dsp:cNvSpPr/>
      </dsp:nvSpPr>
      <dsp:spPr>
        <a:xfrm>
          <a:off x="0" y="649197"/>
          <a:ext cx="2767807" cy="1660684"/>
        </a:xfrm>
        <a:prstGeom prst="rect">
          <a:avLst/>
        </a:prstGeom>
        <a:solidFill>
          <a:schemeClr val="lt1">
            <a:hueOff val="0"/>
            <a:satOff val="0"/>
            <a:lumOff val="0"/>
            <a:alphaOff val="0"/>
          </a:schemeClr>
        </a:solidFill>
        <a:ln w="25400" cap="flat" cmpd="sng" algn="ctr">
          <a:solidFill>
            <a:srgbClr val="00AB4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kern="1200" dirty="0" smtClean="0"/>
            <a:t>PBE requirements integrated into FRS 102 as a specialised activities section</a:t>
          </a:r>
          <a:endParaRPr lang="en-GB" sz="2100" kern="1200" dirty="0"/>
        </a:p>
      </dsp:txBody>
      <dsp:txXfrm>
        <a:off x="0" y="649197"/>
        <a:ext cx="2767807" cy="1660684"/>
      </dsp:txXfrm>
    </dsp:sp>
    <dsp:sp modelId="{B9F20982-F5F1-4287-813E-EC765121F62C}">
      <dsp:nvSpPr>
        <dsp:cNvPr id="0" name=""/>
        <dsp:cNvSpPr/>
      </dsp:nvSpPr>
      <dsp:spPr>
        <a:xfrm>
          <a:off x="3044588" y="649197"/>
          <a:ext cx="2767807" cy="1660684"/>
        </a:xfrm>
        <a:prstGeom prst="rect">
          <a:avLst/>
        </a:prstGeom>
        <a:solidFill>
          <a:schemeClr val="lt1">
            <a:hueOff val="0"/>
            <a:satOff val="0"/>
            <a:lumOff val="0"/>
            <a:alphaOff val="0"/>
          </a:schemeClr>
        </a:solidFill>
        <a:ln w="25400" cap="flat" cmpd="sng" algn="ctr">
          <a:solidFill>
            <a:srgbClr val="00AB4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kern="1200" dirty="0" smtClean="0"/>
            <a:t>Revaluation of investments, plant, property and equipment allowed</a:t>
          </a:r>
          <a:endParaRPr lang="en-GB" sz="2100" kern="1200" dirty="0"/>
        </a:p>
      </dsp:txBody>
      <dsp:txXfrm>
        <a:off x="3044588" y="649197"/>
        <a:ext cx="2767807" cy="1660684"/>
      </dsp:txXfrm>
    </dsp:sp>
    <dsp:sp modelId="{688736B7-2C3F-40FF-AA8B-DD4D953917B2}">
      <dsp:nvSpPr>
        <dsp:cNvPr id="0" name=""/>
        <dsp:cNvSpPr/>
      </dsp:nvSpPr>
      <dsp:spPr>
        <a:xfrm>
          <a:off x="6089176" y="649197"/>
          <a:ext cx="2767807" cy="1660684"/>
        </a:xfrm>
        <a:prstGeom prst="rect">
          <a:avLst/>
        </a:prstGeom>
        <a:solidFill>
          <a:schemeClr val="lt1">
            <a:hueOff val="0"/>
            <a:satOff val="0"/>
            <a:lumOff val="0"/>
            <a:alphaOff val="0"/>
          </a:schemeClr>
        </a:solidFill>
        <a:ln w="25400" cap="flat" cmpd="sng" algn="ctr">
          <a:solidFill>
            <a:srgbClr val="0AA7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kern="1200" dirty="0" smtClean="0"/>
            <a:t>Capitalisation of interest on developments allowed</a:t>
          </a:r>
          <a:endParaRPr lang="en-GB" sz="2100" kern="1200" dirty="0"/>
        </a:p>
      </dsp:txBody>
      <dsp:txXfrm>
        <a:off x="6089176" y="649197"/>
        <a:ext cx="2767807" cy="1660684"/>
      </dsp:txXfrm>
    </dsp:sp>
    <dsp:sp modelId="{38860720-4B97-491A-8D58-37526217229E}">
      <dsp:nvSpPr>
        <dsp:cNvPr id="0" name=""/>
        <dsp:cNvSpPr/>
      </dsp:nvSpPr>
      <dsp:spPr>
        <a:xfrm>
          <a:off x="1522294" y="2586662"/>
          <a:ext cx="2767807" cy="1660684"/>
        </a:xfrm>
        <a:prstGeom prst="rect">
          <a:avLst/>
        </a:prstGeom>
        <a:solidFill>
          <a:schemeClr val="lt1">
            <a:hueOff val="0"/>
            <a:satOff val="0"/>
            <a:lumOff val="0"/>
            <a:alphaOff val="0"/>
          </a:schemeClr>
        </a:solidFill>
        <a:ln w="25400" cap="flat" cmpd="sng" algn="ctr">
          <a:solidFill>
            <a:srgbClr val="0AA7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kern="1200" dirty="0" smtClean="0"/>
            <a:t>Formats consistent with Companies Act  </a:t>
          </a:r>
          <a:endParaRPr lang="en-GB" sz="2100" kern="1200" dirty="0"/>
        </a:p>
      </dsp:txBody>
      <dsp:txXfrm>
        <a:off x="1522294" y="2586662"/>
        <a:ext cx="2767807" cy="1660684"/>
      </dsp:txXfrm>
    </dsp:sp>
    <dsp:sp modelId="{5CEDD6C6-63E3-4158-8AAD-C7CEB652E88B}">
      <dsp:nvSpPr>
        <dsp:cNvPr id="0" name=""/>
        <dsp:cNvSpPr/>
      </dsp:nvSpPr>
      <dsp:spPr>
        <a:xfrm>
          <a:off x="4566882" y="2586662"/>
          <a:ext cx="2767807" cy="1660684"/>
        </a:xfrm>
        <a:prstGeom prst="rect">
          <a:avLst/>
        </a:prstGeom>
        <a:solidFill>
          <a:schemeClr val="lt1">
            <a:hueOff val="0"/>
            <a:satOff val="0"/>
            <a:lumOff val="0"/>
            <a:alphaOff val="0"/>
          </a:schemeClr>
        </a:solidFill>
        <a:ln w="25400" cap="flat" cmpd="sng" algn="ctr">
          <a:solidFill>
            <a:srgbClr val="00AB4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kern="1200" dirty="0" smtClean="0"/>
            <a:t>Definition of ‘performance-related conditions’ and ‘restrictions’ brought in line with SORP</a:t>
          </a:r>
          <a:endParaRPr lang="en-GB" sz="2100" kern="1200" dirty="0"/>
        </a:p>
      </dsp:txBody>
      <dsp:txXfrm>
        <a:off x="4566882" y="2586662"/>
        <a:ext cx="2767807" cy="16606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40A9A-0259-48F6-9316-D2354D674A02}">
      <dsp:nvSpPr>
        <dsp:cNvPr id="0" name=""/>
        <dsp:cNvSpPr/>
      </dsp:nvSpPr>
      <dsp:spPr>
        <a:xfrm>
          <a:off x="477879" y="2654"/>
          <a:ext cx="3762488" cy="2257492"/>
        </a:xfrm>
        <a:prstGeom prst="rect">
          <a:avLst/>
        </a:prstGeom>
        <a:solidFill>
          <a:schemeClr val="lt1">
            <a:hueOff val="0"/>
            <a:satOff val="0"/>
            <a:lumOff val="0"/>
            <a:alphaOff val="0"/>
          </a:schemeClr>
        </a:solidFill>
        <a:ln w="25400" cap="flat" cmpd="sng" algn="ctr">
          <a:solidFill>
            <a:srgbClr val="0AA7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GB" sz="3200" kern="1200" dirty="0" smtClean="0"/>
            <a:t>Recognition of donated services at value to charity</a:t>
          </a:r>
          <a:endParaRPr lang="en-GB" sz="3200" kern="1200" dirty="0"/>
        </a:p>
      </dsp:txBody>
      <dsp:txXfrm>
        <a:off x="477879" y="2654"/>
        <a:ext cx="3762488" cy="2257492"/>
      </dsp:txXfrm>
    </dsp:sp>
    <dsp:sp modelId="{81CFB1DE-1359-48D3-8BEB-A61052DD4A21}">
      <dsp:nvSpPr>
        <dsp:cNvPr id="0" name=""/>
        <dsp:cNvSpPr/>
      </dsp:nvSpPr>
      <dsp:spPr>
        <a:xfrm>
          <a:off x="4616616" y="2654"/>
          <a:ext cx="3762488" cy="2257492"/>
        </a:xfrm>
        <a:prstGeom prst="rect">
          <a:avLst/>
        </a:prstGeom>
        <a:solidFill>
          <a:schemeClr val="lt1">
            <a:hueOff val="0"/>
            <a:satOff val="0"/>
            <a:lumOff val="0"/>
            <a:alphaOff val="0"/>
          </a:schemeClr>
        </a:solidFill>
        <a:ln w="25400" cap="flat" cmpd="sng" algn="ctr">
          <a:solidFill>
            <a:srgbClr val="00AB4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GB" sz="3200" kern="1200" dirty="0" smtClean="0"/>
            <a:t>Practical difficulties of recognising goods donated for resale or distribution accepted</a:t>
          </a:r>
          <a:endParaRPr lang="en-GB" sz="3200" kern="1200" dirty="0"/>
        </a:p>
      </dsp:txBody>
      <dsp:txXfrm>
        <a:off x="4616616" y="2654"/>
        <a:ext cx="3762488" cy="2257492"/>
      </dsp:txXfrm>
    </dsp:sp>
    <dsp:sp modelId="{495A5A00-8991-479B-A903-E3FCA1D7E91D}">
      <dsp:nvSpPr>
        <dsp:cNvPr id="0" name=""/>
        <dsp:cNvSpPr/>
      </dsp:nvSpPr>
      <dsp:spPr>
        <a:xfrm>
          <a:off x="477879" y="2636396"/>
          <a:ext cx="3762488" cy="2257492"/>
        </a:xfrm>
        <a:prstGeom prst="rect">
          <a:avLst/>
        </a:prstGeom>
        <a:solidFill>
          <a:schemeClr val="lt1">
            <a:hueOff val="0"/>
            <a:satOff val="0"/>
            <a:lumOff val="0"/>
            <a:alphaOff val="0"/>
          </a:schemeClr>
        </a:solidFill>
        <a:ln w="25400" cap="flat" cmpd="sng" algn="ctr">
          <a:solidFill>
            <a:srgbClr val="0AA7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GB" sz="3200" kern="1200" dirty="0" smtClean="0"/>
            <a:t>Merger accounting allowed and disclosures simplified</a:t>
          </a:r>
          <a:endParaRPr lang="en-GB" sz="3200" kern="1200" dirty="0"/>
        </a:p>
      </dsp:txBody>
      <dsp:txXfrm>
        <a:off x="477879" y="2636396"/>
        <a:ext cx="3762488" cy="2257492"/>
      </dsp:txXfrm>
    </dsp:sp>
    <dsp:sp modelId="{619B11E7-C6BF-4095-9C0A-5B776F536930}">
      <dsp:nvSpPr>
        <dsp:cNvPr id="0" name=""/>
        <dsp:cNvSpPr/>
      </dsp:nvSpPr>
      <dsp:spPr>
        <a:xfrm>
          <a:off x="4616616" y="2636396"/>
          <a:ext cx="3762488" cy="2257492"/>
        </a:xfrm>
        <a:prstGeom prst="rect">
          <a:avLst/>
        </a:prstGeom>
        <a:solidFill>
          <a:schemeClr val="lt1">
            <a:hueOff val="0"/>
            <a:satOff val="0"/>
            <a:lumOff val="0"/>
            <a:alphaOff val="0"/>
          </a:schemeClr>
        </a:solidFill>
        <a:ln w="25400" cap="flat" cmpd="sng" algn="ctr">
          <a:solidFill>
            <a:srgbClr val="0AA7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GB" sz="3200" kern="1200" dirty="0" smtClean="0"/>
            <a:t>Recognition of grants based on ‘matching’ limited to government grants</a:t>
          </a:r>
          <a:endParaRPr lang="en-GB" sz="3200" kern="1200" dirty="0"/>
        </a:p>
      </dsp:txBody>
      <dsp:txXfrm>
        <a:off x="4616616" y="2636396"/>
        <a:ext cx="3762488" cy="22574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D7BF8-6318-422D-B01D-53AB33C6D76A}">
      <dsp:nvSpPr>
        <dsp:cNvPr id="0" name=""/>
        <dsp:cNvSpPr/>
      </dsp:nvSpPr>
      <dsp:spPr>
        <a:xfrm rot="5400000">
          <a:off x="3671094" y="-163065"/>
          <a:ext cx="4014588" cy="534436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rtl="0">
            <a:lnSpc>
              <a:spcPct val="90000"/>
            </a:lnSpc>
            <a:spcBef>
              <a:spcPct val="0"/>
            </a:spcBef>
            <a:spcAft>
              <a:spcPct val="15000"/>
            </a:spcAft>
            <a:buChar char="••"/>
          </a:pPr>
          <a:r>
            <a:rPr lang="en-GB" sz="2700" kern="1200" dirty="0" smtClean="0"/>
            <a:t>Early application is permitted</a:t>
          </a:r>
          <a:endParaRPr lang="en-GB" sz="2700" kern="1200" dirty="0"/>
        </a:p>
        <a:p>
          <a:pPr marL="228600" lvl="1" indent="-228600" algn="l" defTabSz="1200150" rtl="0">
            <a:lnSpc>
              <a:spcPct val="90000"/>
            </a:lnSpc>
            <a:spcBef>
              <a:spcPct val="0"/>
            </a:spcBef>
            <a:spcAft>
              <a:spcPct val="15000"/>
            </a:spcAft>
            <a:buChar char="••"/>
          </a:pPr>
          <a:r>
            <a:rPr lang="en-GB" sz="2700" kern="1200" dirty="0" smtClean="0"/>
            <a:t>But for entities that are within the scope of a SORP, early application is permitted  providing it does not conflict with the requirements of a current SORP or legal requirements for the preparation of financial statements</a:t>
          </a:r>
          <a:endParaRPr lang="en-GB" sz="2700" kern="1200" dirty="0"/>
        </a:p>
      </dsp:txBody>
      <dsp:txXfrm rot="-5400000">
        <a:off x="3006205" y="697800"/>
        <a:ext cx="5148390" cy="3622636"/>
      </dsp:txXfrm>
    </dsp:sp>
    <dsp:sp modelId="{AD6219A9-EE0D-464D-8F74-0D6A371DF26A}">
      <dsp:nvSpPr>
        <dsp:cNvPr id="0" name=""/>
        <dsp:cNvSpPr/>
      </dsp:nvSpPr>
      <dsp:spPr>
        <a:xfrm>
          <a:off x="0" y="0"/>
          <a:ext cx="3006205" cy="5018236"/>
        </a:xfrm>
        <a:prstGeom prst="roundRect">
          <a:avLst/>
        </a:prstGeom>
        <a:solidFill>
          <a:srgbClr val="0AA74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GB" sz="4000" kern="1200" dirty="0" smtClean="0"/>
            <a:t>Mandatory for accounting periods beginning on or after 1 January 2015</a:t>
          </a:r>
          <a:endParaRPr lang="en-GB" sz="4000" kern="1200" dirty="0"/>
        </a:p>
      </dsp:txBody>
      <dsp:txXfrm>
        <a:off x="146751" y="146751"/>
        <a:ext cx="2712703" cy="47247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4E91CA-69B8-4824-8BF0-C0F8E2D695E4}">
      <dsp:nvSpPr>
        <dsp:cNvPr id="0" name=""/>
        <dsp:cNvSpPr/>
      </dsp:nvSpPr>
      <dsp:spPr>
        <a:xfrm rot="5400000">
          <a:off x="5270223" y="-1011534"/>
          <a:ext cx="1902088" cy="440079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rtl="0">
            <a:lnSpc>
              <a:spcPct val="90000"/>
            </a:lnSpc>
            <a:spcBef>
              <a:spcPct val="0"/>
            </a:spcBef>
            <a:spcAft>
              <a:spcPct val="15000"/>
            </a:spcAft>
            <a:buChar char="••"/>
          </a:pPr>
          <a:r>
            <a:rPr lang="en-GB" sz="3200" kern="1200" dirty="0" smtClean="0"/>
            <a:t>Therefore cannot apply FRS 102 until regulations amended</a:t>
          </a:r>
          <a:endParaRPr lang="en-GB" sz="3200" kern="1200" dirty="0"/>
        </a:p>
      </dsp:txBody>
      <dsp:txXfrm rot="-5400000">
        <a:off x="4020868" y="330673"/>
        <a:ext cx="4307946" cy="1716384"/>
      </dsp:txXfrm>
    </dsp:sp>
    <dsp:sp modelId="{5B86AB03-015F-4069-86D0-D3F134162A3A}">
      <dsp:nvSpPr>
        <dsp:cNvPr id="0" name=""/>
        <dsp:cNvSpPr/>
      </dsp:nvSpPr>
      <dsp:spPr>
        <a:xfrm>
          <a:off x="913" y="59"/>
          <a:ext cx="4019955" cy="2377610"/>
        </a:xfrm>
        <a:prstGeom prst="roundRect">
          <a:avLst/>
        </a:prstGeom>
        <a:solidFill>
          <a:srgbClr val="00AB4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GB" sz="2800" kern="1200" dirty="0" smtClean="0"/>
            <a:t>For non companies charity regulations require adoption of ‘methods and principles’ of SORP 2005</a:t>
          </a:r>
          <a:endParaRPr lang="en-GB" sz="2800" kern="1200" dirty="0"/>
        </a:p>
      </dsp:txBody>
      <dsp:txXfrm>
        <a:off x="116978" y="116124"/>
        <a:ext cx="3787825" cy="2145480"/>
      </dsp:txXfrm>
    </dsp:sp>
    <dsp:sp modelId="{1E223D95-941E-4507-A5D6-FC70E2069513}">
      <dsp:nvSpPr>
        <dsp:cNvPr id="0" name=""/>
        <dsp:cNvSpPr/>
      </dsp:nvSpPr>
      <dsp:spPr>
        <a:xfrm rot="5400000">
          <a:off x="5279312" y="1495484"/>
          <a:ext cx="1902088" cy="437974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rtl="0">
            <a:lnSpc>
              <a:spcPct val="90000"/>
            </a:lnSpc>
            <a:spcBef>
              <a:spcPct val="0"/>
            </a:spcBef>
            <a:spcAft>
              <a:spcPct val="15000"/>
            </a:spcAft>
            <a:buChar char="••"/>
          </a:pPr>
          <a:r>
            <a:rPr lang="en-GB" sz="3200" kern="1200" dirty="0" smtClean="0"/>
            <a:t>Therefore SORP Committee advise against early adoption</a:t>
          </a:r>
          <a:endParaRPr lang="en-GB" sz="3200" kern="1200" dirty="0"/>
        </a:p>
      </dsp:txBody>
      <dsp:txXfrm rot="-5400000">
        <a:off x="4040486" y="2827162"/>
        <a:ext cx="4286889" cy="1716384"/>
      </dsp:txXfrm>
    </dsp:sp>
    <dsp:sp modelId="{58EC4926-CD7F-4398-88ED-69C674DD65E7}">
      <dsp:nvSpPr>
        <dsp:cNvPr id="0" name=""/>
        <dsp:cNvSpPr/>
      </dsp:nvSpPr>
      <dsp:spPr>
        <a:xfrm>
          <a:off x="913" y="2496550"/>
          <a:ext cx="4039572" cy="2377610"/>
        </a:xfrm>
        <a:prstGeom prst="roundRect">
          <a:avLst/>
        </a:prstGeom>
        <a:solidFill>
          <a:srgbClr val="0AA74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GB" sz="2800" kern="1200" dirty="0" smtClean="0"/>
            <a:t>Some requirements of SORP 2005 conflict with FRS 102</a:t>
          </a:r>
          <a:endParaRPr lang="en-GB" sz="2800" kern="1200" dirty="0"/>
        </a:p>
      </dsp:txBody>
      <dsp:txXfrm>
        <a:off x="116978" y="2612615"/>
        <a:ext cx="3807442" cy="2145480"/>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5947" y="0"/>
            <a:ext cx="2942220" cy="496491"/>
          </a:xfrm>
          <a:prstGeom prst="rect">
            <a:avLst/>
          </a:prstGeom>
        </p:spPr>
        <p:txBody>
          <a:bodyPr vert="horz" lIns="91440" tIns="45720" rIns="91440" bIns="45720" rtlCol="0"/>
          <a:lstStyle>
            <a:lvl1pPr algn="r">
              <a:defRPr sz="1200"/>
            </a:lvl1pPr>
          </a:lstStyle>
          <a:p>
            <a:fld id="{D972BF91-A33B-4140-AFE3-C2AA0EC0816A}" type="datetimeFigureOut">
              <a:rPr lang="en-GB" smtClean="0"/>
              <a:t>07/10/2014</a:t>
            </a:fld>
            <a:endParaRPr lang="en-GB"/>
          </a:p>
        </p:txBody>
      </p:sp>
      <p:sp>
        <p:nvSpPr>
          <p:cNvPr id="4" name="Footer Placeholder 3"/>
          <p:cNvSpPr>
            <a:spLocks noGrp="1"/>
          </p:cNvSpPr>
          <p:nvPr>
            <p:ph type="ftr" sz="quarter" idx="2"/>
          </p:nvPr>
        </p:nvSpPr>
        <p:spPr>
          <a:xfrm>
            <a:off x="0" y="9431599"/>
            <a:ext cx="2942220" cy="49649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5947" y="9431599"/>
            <a:ext cx="2942220" cy="496491"/>
          </a:xfrm>
          <a:prstGeom prst="rect">
            <a:avLst/>
          </a:prstGeom>
        </p:spPr>
        <p:txBody>
          <a:bodyPr vert="horz" lIns="91440" tIns="45720" rIns="91440" bIns="45720" rtlCol="0" anchor="b"/>
          <a:lstStyle>
            <a:lvl1pPr algn="r">
              <a:defRPr sz="1200"/>
            </a:lvl1pPr>
          </a:lstStyle>
          <a:p>
            <a:fld id="{152D9DAA-DA87-4A77-9FBA-A64D76453CB9}" type="slidenum">
              <a:rPr lang="en-GB" smtClean="0"/>
              <a:t>‹#›</a:t>
            </a:fld>
            <a:endParaRPr lang="en-GB"/>
          </a:p>
        </p:txBody>
      </p:sp>
    </p:spTree>
    <p:extLst>
      <p:ext uri="{BB962C8B-B14F-4D97-AF65-F5344CB8AC3E}">
        <p14:creationId xmlns:p14="http://schemas.microsoft.com/office/powerpoint/2010/main" val="3501239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01422B3E-88EA-4AA4-8716-6D45B1345DD4}" type="datetimeFigureOut">
              <a:rPr lang="en-GB" smtClean="0"/>
              <a:t>07/10/2014</a:t>
            </a:fld>
            <a:endParaRPr lang="en-GB" dirty="0"/>
          </a:p>
        </p:txBody>
      </p:sp>
      <p:sp>
        <p:nvSpPr>
          <p:cNvPr id="4" name="Slide Image Placeholder 3"/>
          <p:cNvSpPr>
            <a:spLocks noGrp="1" noRot="1" noChangeAspect="1"/>
          </p:cNvSpPr>
          <p:nvPr>
            <p:ph type="sldImg" idx="2"/>
          </p:nvPr>
        </p:nvSpPr>
        <p:spPr>
          <a:xfrm>
            <a:off x="912813" y="744538"/>
            <a:ext cx="4964112" cy="37242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9A6BE272-BC69-4F81-93E9-B27409FC8123}" type="slidenum">
              <a:rPr lang="en-GB" smtClean="0"/>
              <a:t>‹#›</a:t>
            </a:fld>
            <a:endParaRPr lang="en-GB" dirty="0"/>
          </a:p>
        </p:txBody>
      </p:sp>
    </p:spTree>
    <p:extLst>
      <p:ext uri="{BB962C8B-B14F-4D97-AF65-F5344CB8AC3E}">
        <p14:creationId xmlns:p14="http://schemas.microsoft.com/office/powerpoint/2010/main" val="4254204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110306-F05E-4BD7-95E1-9E66C9124DC0}" type="slidenum">
              <a:rPr lang="en-GB" smtClean="0"/>
              <a:t>10</a:t>
            </a:fld>
            <a:endParaRPr lang="en-GB" dirty="0"/>
          </a:p>
        </p:txBody>
      </p:sp>
    </p:spTree>
    <p:extLst>
      <p:ext uri="{BB962C8B-B14F-4D97-AF65-F5344CB8AC3E}">
        <p14:creationId xmlns:p14="http://schemas.microsoft.com/office/powerpoint/2010/main" val="3650583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6DF759-A642-482D-85D5-6B105545E1CE}" type="slidenum">
              <a:rPr lang="en-GB"/>
              <a:pPr/>
              <a:t>39</a:t>
            </a:fld>
            <a:endParaRPr lang="en-GB" dirty="0"/>
          </a:p>
        </p:txBody>
      </p:sp>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2833E7-56B1-48F4-8E70-09C6FF9036F4}" type="slidenum">
              <a:rPr lang="en-GB"/>
              <a:pPr/>
              <a:t>40</a:t>
            </a:fld>
            <a:endParaRPr lang="en-GB" dirty="0"/>
          </a:p>
        </p:txBody>
      </p:sp>
      <p:sp>
        <p:nvSpPr>
          <p:cNvPr id="467970" name="Rectangle 2"/>
          <p:cNvSpPr>
            <a:spLocks noGrp="1" noRot="1" noChangeAspect="1" noChangeArrowheads="1" noTextEdit="1"/>
          </p:cNvSpPr>
          <p:nvPr>
            <p:ph type="sldImg"/>
          </p:nvPr>
        </p:nvSpPr>
        <p:spPr>
          <a:ln/>
        </p:spPr>
      </p:sp>
      <p:sp>
        <p:nvSpPr>
          <p:cNvPr id="4679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386031-76DF-49CF-867F-201A90B19F0E}" type="slidenum">
              <a:rPr lang="en-GB"/>
              <a:pPr/>
              <a:t>41</a:t>
            </a:fld>
            <a:endParaRPr lang="en-GB" dirty="0"/>
          </a:p>
        </p:txBody>
      </p:sp>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5CD6CA-F217-4D29-A86B-25ED56ED94E6}" type="slidenum">
              <a:rPr lang="en-GB"/>
              <a:pPr/>
              <a:t>42</a:t>
            </a:fld>
            <a:endParaRPr lang="en-GB" dirty="0"/>
          </a:p>
        </p:txBody>
      </p:sp>
      <p:sp>
        <p:nvSpPr>
          <p:cNvPr id="474114" name="Rectangle 2"/>
          <p:cNvSpPr>
            <a:spLocks noGrp="1" noRot="1" noChangeAspect="1" noChangeArrowheads="1" noTextEdit="1"/>
          </p:cNvSpPr>
          <p:nvPr>
            <p:ph type="sldImg"/>
          </p:nvPr>
        </p:nvSpPr>
        <p:spPr>
          <a:ln/>
        </p:spPr>
      </p:sp>
      <p:sp>
        <p:nvSpPr>
          <p:cNvPr id="4741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C27F8A-BB73-4728-BC8B-E3CD89C8893F}" type="slidenum">
              <a:rPr lang="en-GB"/>
              <a:pPr/>
              <a:t>43</a:t>
            </a:fld>
            <a:endParaRPr lang="en-GB" dirty="0"/>
          </a:p>
        </p:txBody>
      </p:sp>
      <p:sp>
        <p:nvSpPr>
          <p:cNvPr id="472066" name="Rectangle 2"/>
          <p:cNvSpPr>
            <a:spLocks noGrp="1" noRot="1" noChangeAspect="1" noChangeArrowheads="1" noTextEdit="1"/>
          </p:cNvSpPr>
          <p:nvPr>
            <p:ph type="sldImg"/>
          </p:nvPr>
        </p:nvSpPr>
        <p:spPr>
          <a:ln/>
        </p:spPr>
      </p:sp>
      <p:sp>
        <p:nvSpPr>
          <p:cNvPr id="4720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5F995B-0F7D-48D4-AF37-B1089916AA5B}" type="slidenum">
              <a:rPr lang="en-GB"/>
              <a:pPr/>
              <a:t>44</a:t>
            </a:fld>
            <a:endParaRPr lang="en-GB" dirty="0"/>
          </a:p>
        </p:txBody>
      </p:sp>
      <p:sp>
        <p:nvSpPr>
          <p:cNvPr id="480258" name="Rectangle 2"/>
          <p:cNvSpPr>
            <a:spLocks noGrp="1" noRot="1" noChangeAspect="1" noChangeArrowheads="1" noTextEdit="1"/>
          </p:cNvSpPr>
          <p:nvPr>
            <p:ph type="sldImg"/>
          </p:nvPr>
        </p:nvSpPr>
        <p:spPr>
          <a:ln/>
        </p:spPr>
      </p:sp>
      <p:sp>
        <p:nvSpPr>
          <p:cNvPr id="4802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462B91-1B4D-4A8D-9053-4BE93D4452A1}" type="slidenum">
              <a:rPr lang="en-GB"/>
              <a:pPr/>
              <a:t>47</a:t>
            </a:fld>
            <a:endParaRPr lang="en-GB" dirty="0"/>
          </a:p>
        </p:txBody>
      </p:sp>
      <p:sp>
        <p:nvSpPr>
          <p:cNvPr id="558082" name="Rectangle 2"/>
          <p:cNvSpPr>
            <a:spLocks noGrp="1" noRot="1" noChangeAspect="1" noChangeArrowheads="1" noTextEdit="1"/>
          </p:cNvSpPr>
          <p:nvPr>
            <p:ph type="sldImg"/>
          </p:nvPr>
        </p:nvSpPr>
        <p:spPr>
          <a:ln/>
        </p:spPr>
      </p:sp>
      <p:sp>
        <p:nvSpPr>
          <p:cNvPr id="5580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4B3A0E-12BC-4766-B20B-A50998C28793}" type="slidenum">
              <a:rPr lang="en-GB"/>
              <a:pPr/>
              <a:t>48</a:t>
            </a:fld>
            <a:endParaRPr lang="en-GB" dirty="0"/>
          </a:p>
        </p:txBody>
      </p:sp>
      <p:sp>
        <p:nvSpPr>
          <p:cNvPr id="560130" name="Rectangle 2"/>
          <p:cNvSpPr>
            <a:spLocks noGrp="1" noRot="1" noChangeAspect="1" noChangeArrowheads="1" noTextEdit="1"/>
          </p:cNvSpPr>
          <p:nvPr>
            <p:ph type="sldImg"/>
          </p:nvPr>
        </p:nvSpPr>
        <p:spPr>
          <a:ln/>
        </p:spPr>
      </p:sp>
      <p:sp>
        <p:nvSpPr>
          <p:cNvPr id="560131" name="Rectangle 3"/>
          <p:cNvSpPr>
            <a:spLocks noGrp="1" noChangeArrowheads="1"/>
          </p:cNvSpPr>
          <p:nvPr>
            <p:ph type="body" idx="1"/>
          </p:nvPr>
        </p:nvSpPr>
        <p:spPr>
          <a:xfrm>
            <a:off x="680546" y="4716661"/>
            <a:ext cx="5428647" cy="4468416"/>
          </a:xfrm>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0FE6F8-2DE1-4E1B-B853-33736C2AF119}" type="slidenum">
              <a:rPr lang="en-GB"/>
              <a:pPr/>
              <a:t>54</a:t>
            </a:fld>
            <a:endParaRPr lang="en-GB" dirty="0"/>
          </a:p>
        </p:txBody>
      </p:sp>
      <p:sp>
        <p:nvSpPr>
          <p:cNvPr id="545794" name="Rectangle 2"/>
          <p:cNvSpPr>
            <a:spLocks noGrp="1" noRot="1" noChangeAspect="1" noChangeArrowheads="1" noTextEdit="1"/>
          </p:cNvSpPr>
          <p:nvPr>
            <p:ph type="sldImg"/>
          </p:nvPr>
        </p:nvSpPr>
        <p:spPr>
          <a:ln/>
        </p:spPr>
      </p:sp>
      <p:sp>
        <p:nvSpPr>
          <p:cNvPr id="5457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CFF00E-93F5-4DD1-8592-A543BA3475F5}" type="slidenum">
              <a:rPr lang="en-GB"/>
              <a:pPr/>
              <a:t>55</a:t>
            </a:fld>
            <a:endParaRPr lang="en-GB" dirty="0"/>
          </a:p>
        </p:txBody>
      </p:sp>
      <p:sp>
        <p:nvSpPr>
          <p:cNvPr id="547842" name="Rectangle 2"/>
          <p:cNvSpPr>
            <a:spLocks noGrp="1" noRot="1" noChangeAspect="1" noChangeArrowheads="1" noTextEdit="1"/>
          </p:cNvSpPr>
          <p:nvPr>
            <p:ph type="sldImg"/>
          </p:nvPr>
        </p:nvSpPr>
        <p:spPr>
          <a:ln/>
        </p:spPr>
      </p:sp>
      <p:sp>
        <p:nvSpPr>
          <p:cNvPr id="5478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B49ED367-10AF-4555-ADEB-DBC3406A33BA}" type="slidenum">
              <a:rPr lang="en-GB" sz="1200" smtClean="0"/>
              <a:pPr eaLnBrk="1" hangingPunct="1"/>
              <a:t>23</a:t>
            </a:fld>
            <a:endParaRPr lang="en-GB" sz="12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115A08-356B-4094-817B-482B020D00AA}" type="slidenum">
              <a:rPr lang="en-GB"/>
              <a:pPr/>
              <a:t>56</a:t>
            </a:fld>
            <a:endParaRPr lang="en-GB" dirty="0"/>
          </a:p>
        </p:txBody>
      </p:sp>
      <p:sp>
        <p:nvSpPr>
          <p:cNvPr id="683010" name="Rectangle 2"/>
          <p:cNvSpPr>
            <a:spLocks noGrp="1" noRot="1" noChangeAspect="1" noChangeArrowheads="1" noTextEdit="1"/>
          </p:cNvSpPr>
          <p:nvPr>
            <p:ph type="sldImg"/>
          </p:nvPr>
        </p:nvSpPr>
        <p:spPr>
          <a:ln/>
        </p:spPr>
      </p:sp>
      <p:sp>
        <p:nvSpPr>
          <p:cNvPr id="6830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D6F9C7-CC8D-4ED1-AB9E-0B0A2B0CB85C}" type="slidenum">
              <a:rPr lang="en-GB"/>
              <a:pPr/>
              <a:t>57</a:t>
            </a:fld>
            <a:endParaRPr lang="en-GB" dirty="0"/>
          </a:p>
        </p:txBody>
      </p:sp>
      <p:sp>
        <p:nvSpPr>
          <p:cNvPr id="562178" name="Rectangle 2"/>
          <p:cNvSpPr>
            <a:spLocks noGrp="1" noRot="1" noChangeAspect="1" noChangeArrowheads="1" noTextEdit="1"/>
          </p:cNvSpPr>
          <p:nvPr>
            <p:ph type="sldImg"/>
          </p:nvPr>
        </p:nvSpPr>
        <p:spPr>
          <a:ln/>
        </p:spPr>
      </p:sp>
      <p:sp>
        <p:nvSpPr>
          <p:cNvPr id="5621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521BCA-6E6F-46ED-9958-FE9046AB8363}" type="slidenum">
              <a:rPr lang="en-GB"/>
              <a:pPr/>
              <a:t>61</a:t>
            </a:fld>
            <a:endParaRPr lang="en-GB" dirty="0"/>
          </a:p>
        </p:txBody>
      </p:sp>
      <p:sp>
        <p:nvSpPr>
          <p:cNvPr id="672770" name="Rectangle 2"/>
          <p:cNvSpPr>
            <a:spLocks noGrp="1" noRot="1" noChangeAspect="1" noChangeArrowheads="1" noTextEdit="1"/>
          </p:cNvSpPr>
          <p:nvPr>
            <p:ph type="sldImg"/>
          </p:nvPr>
        </p:nvSpPr>
        <p:spPr>
          <a:ln/>
        </p:spPr>
      </p:sp>
      <p:sp>
        <p:nvSpPr>
          <p:cNvPr id="672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FC8C00-334B-45CF-B923-937587225DFC}" type="slidenum">
              <a:rPr lang="en-GB"/>
              <a:pPr/>
              <a:t>62</a:t>
            </a:fld>
            <a:endParaRPr lang="en-GB" dirty="0"/>
          </a:p>
        </p:txBody>
      </p:sp>
      <p:sp>
        <p:nvSpPr>
          <p:cNvPr id="674818" name="Rectangle 2"/>
          <p:cNvSpPr>
            <a:spLocks noGrp="1" noRot="1" noChangeAspect="1" noChangeArrowheads="1" noTextEdit="1"/>
          </p:cNvSpPr>
          <p:nvPr>
            <p:ph type="sldImg"/>
          </p:nvPr>
        </p:nvSpPr>
        <p:spPr>
          <a:ln/>
        </p:spPr>
      </p:sp>
      <p:sp>
        <p:nvSpPr>
          <p:cNvPr id="6748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9CF403-2CB4-49EA-B174-A5230A93100E}" type="slidenum">
              <a:rPr lang="en-GB"/>
              <a:pPr/>
              <a:t>63</a:t>
            </a:fld>
            <a:endParaRPr lang="en-GB" dirty="0"/>
          </a:p>
        </p:txBody>
      </p:sp>
      <p:sp>
        <p:nvSpPr>
          <p:cNvPr id="676866" name="Rectangle 2"/>
          <p:cNvSpPr>
            <a:spLocks noGrp="1" noRot="1" noChangeAspect="1" noChangeArrowheads="1" noTextEdit="1"/>
          </p:cNvSpPr>
          <p:nvPr>
            <p:ph type="sldImg"/>
          </p:nvPr>
        </p:nvSpPr>
        <p:spPr>
          <a:ln/>
        </p:spPr>
      </p:sp>
      <p:sp>
        <p:nvSpPr>
          <p:cNvPr id="6768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BF6FCF-36E4-4DF1-A1AA-3FEBDA74EAE9}" type="slidenum">
              <a:rPr lang="en-GB"/>
              <a:pPr/>
              <a:t>64</a:t>
            </a:fld>
            <a:endParaRPr lang="en-GB" dirty="0"/>
          </a:p>
        </p:txBody>
      </p:sp>
      <p:sp>
        <p:nvSpPr>
          <p:cNvPr id="670722" name="Rectangle 2"/>
          <p:cNvSpPr>
            <a:spLocks noGrp="1" noRot="1" noChangeAspect="1" noChangeArrowheads="1" noTextEdit="1"/>
          </p:cNvSpPr>
          <p:nvPr>
            <p:ph type="sldImg"/>
          </p:nvPr>
        </p:nvSpPr>
        <p:spPr>
          <a:ln/>
        </p:spPr>
      </p:sp>
      <p:sp>
        <p:nvSpPr>
          <p:cNvPr id="6707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4BCC91-65FD-46CD-BBB1-3FF9976884D2}" type="slidenum">
              <a:rPr lang="en-GB"/>
              <a:pPr/>
              <a:t>65</a:t>
            </a:fld>
            <a:endParaRPr lang="en-GB" dirty="0"/>
          </a:p>
        </p:txBody>
      </p:sp>
      <p:sp>
        <p:nvSpPr>
          <p:cNvPr id="678914" name="Rectangle 2"/>
          <p:cNvSpPr>
            <a:spLocks noGrp="1" noRot="1" noChangeAspect="1" noChangeArrowheads="1" noTextEdit="1"/>
          </p:cNvSpPr>
          <p:nvPr>
            <p:ph type="sldImg"/>
          </p:nvPr>
        </p:nvSpPr>
        <p:spPr>
          <a:xfrm>
            <a:off x="912813" y="742950"/>
            <a:ext cx="4964112" cy="3724275"/>
          </a:xfrm>
          <a:ln/>
        </p:spPr>
      </p:sp>
      <p:sp>
        <p:nvSpPr>
          <p:cNvPr id="678915" name="Rectangle 3"/>
          <p:cNvSpPr>
            <a:spLocks noGrp="1" noChangeArrowheads="1"/>
          </p:cNvSpPr>
          <p:nvPr>
            <p:ph type="body" idx="1"/>
          </p:nvPr>
        </p:nvSpPr>
        <p:spPr>
          <a:xfrm>
            <a:off x="680546" y="4718386"/>
            <a:ext cx="5428647" cy="4468416"/>
          </a:xfrm>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6773A8-D194-4873-B883-75F415F8F8F1}" type="slidenum">
              <a:rPr lang="en-GB"/>
              <a:pPr/>
              <a:t>66</a:t>
            </a:fld>
            <a:endParaRPr lang="en-GB" dirty="0"/>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6773A8-D194-4873-B883-75F415F8F8F1}" type="slidenum">
              <a:rPr lang="en-GB"/>
              <a:pPr/>
              <a:t>67</a:t>
            </a:fld>
            <a:endParaRPr lang="en-GB" dirty="0"/>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003599-DF0D-4009-A9AA-965814D0F61D}" type="slidenum">
              <a:rPr lang="en-GB"/>
              <a:pPr/>
              <a:t>132</a:t>
            </a:fld>
            <a:endParaRPr lang="en-GB" dirty="0"/>
          </a:p>
        </p:txBody>
      </p:sp>
      <p:sp>
        <p:nvSpPr>
          <p:cNvPr id="543746" name="Rectangle 2"/>
          <p:cNvSpPr>
            <a:spLocks noGrp="1" noRot="1" noChangeAspect="1" noChangeArrowheads="1" noTextEdit="1"/>
          </p:cNvSpPr>
          <p:nvPr>
            <p:ph type="sldImg"/>
          </p:nvPr>
        </p:nvSpPr>
        <p:spPr>
          <a:ln/>
        </p:spPr>
      </p:sp>
      <p:sp>
        <p:nvSpPr>
          <p:cNvPr id="5437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6BE272-BC69-4F81-93E9-B27409FC8123}" type="slidenum">
              <a:rPr lang="en-GB" smtClean="0"/>
              <a:t>28</a:t>
            </a:fld>
            <a:endParaRPr lang="en-GB" dirty="0"/>
          </a:p>
        </p:txBody>
      </p:sp>
    </p:spTree>
    <p:extLst>
      <p:ext uri="{BB962C8B-B14F-4D97-AF65-F5344CB8AC3E}">
        <p14:creationId xmlns:p14="http://schemas.microsoft.com/office/powerpoint/2010/main" val="2710726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7F05D2-7C55-49EB-A02D-2C91466037BC}" type="slidenum">
              <a:rPr lang="en-GB"/>
              <a:pPr/>
              <a:t>31</a:t>
            </a:fld>
            <a:endParaRPr lang="en-GB" dirty="0"/>
          </a:p>
        </p:txBody>
      </p:sp>
      <p:sp>
        <p:nvSpPr>
          <p:cNvPr id="455682" name="Rectangle 2"/>
          <p:cNvSpPr>
            <a:spLocks noGrp="1" noRot="1" noChangeAspect="1" noChangeArrowheads="1" noTextEdit="1"/>
          </p:cNvSpPr>
          <p:nvPr>
            <p:ph type="sldImg"/>
          </p:nvPr>
        </p:nvSpPr>
        <p:spPr>
          <a:ln/>
        </p:spPr>
      </p:sp>
      <p:sp>
        <p:nvSpPr>
          <p:cNvPr id="4556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DCF171-1DE7-442A-A04C-EE97F3906DD1}" type="slidenum">
              <a:rPr lang="en-GB"/>
              <a:pPr/>
              <a:t>32</a:t>
            </a:fld>
            <a:endParaRPr lang="en-GB" dirty="0"/>
          </a:p>
        </p:txBody>
      </p:sp>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B6FB06-F810-4422-A914-A02B13E0D99D}" type="slidenum">
              <a:rPr lang="en-GB"/>
              <a:pPr/>
              <a:t>33</a:t>
            </a:fld>
            <a:endParaRPr lang="en-GB" dirty="0"/>
          </a:p>
        </p:txBody>
      </p:sp>
      <p:sp>
        <p:nvSpPr>
          <p:cNvPr id="433154" name="Rectangle 2"/>
          <p:cNvSpPr>
            <a:spLocks noGrp="1" noRot="1" noChangeAspect="1" noChangeArrowheads="1" noTextEdit="1"/>
          </p:cNvSpPr>
          <p:nvPr>
            <p:ph type="sldImg"/>
          </p:nvPr>
        </p:nvSpPr>
        <p:spPr>
          <a:ln/>
        </p:spPr>
      </p:sp>
      <p:sp>
        <p:nvSpPr>
          <p:cNvPr id="4331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1638BB-E3A4-4F35-9406-CC209804F935}" type="slidenum">
              <a:rPr lang="en-GB"/>
              <a:pPr/>
              <a:t>34</a:t>
            </a:fld>
            <a:endParaRPr lang="en-GB" dirty="0"/>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D73BCB-4748-4E20-927C-CADEEC526A9B}" type="slidenum">
              <a:rPr lang="en-GB"/>
              <a:pPr/>
              <a:t>37</a:t>
            </a:fld>
            <a:endParaRPr lang="en-GB" dirty="0"/>
          </a:p>
        </p:txBody>
      </p:sp>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FC478F-800D-4474-8D21-D3B444162742}" type="slidenum">
              <a:rPr lang="en-GB"/>
              <a:pPr/>
              <a:t>38</a:t>
            </a:fld>
            <a:endParaRPr lang="en-GB" dirty="0"/>
          </a:p>
        </p:txBody>
      </p:sp>
      <p:sp>
        <p:nvSpPr>
          <p:cNvPr id="463874" name="Rectangle 2"/>
          <p:cNvSpPr>
            <a:spLocks noGrp="1" noRot="1" noChangeAspect="1" noChangeArrowheads="1" noTextEdit="1"/>
          </p:cNvSpPr>
          <p:nvPr>
            <p:ph type="sldImg"/>
          </p:nvPr>
        </p:nvSpPr>
        <p:spPr>
          <a:ln/>
        </p:spPr>
      </p:sp>
      <p:sp>
        <p:nvSpPr>
          <p:cNvPr id="463875"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412534" y="4724400"/>
            <a:ext cx="6400800" cy="1752600"/>
          </a:xfrm>
        </p:spPr>
        <p:txBody>
          <a:bodyPr>
            <a:normAutofit/>
          </a:bodyPr>
          <a:lstStyle>
            <a:lvl1pPr marL="0" indent="0" algn="l">
              <a:buNone/>
              <a:defRPr sz="18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Author/speaker</a:t>
            </a:r>
          </a:p>
          <a:p>
            <a:r>
              <a:rPr lang="en-US" dirty="0" smtClean="0"/>
              <a:t>Date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Title Placeholder 1"/>
          <p:cNvSpPr>
            <a:spLocks noGrp="1"/>
          </p:cNvSpPr>
          <p:nvPr>
            <p:ph type="title" hasCustomPrompt="1"/>
          </p:nvPr>
        </p:nvSpPr>
        <p:spPr>
          <a:xfrm>
            <a:off x="2390775" y="1570038"/>
            <a:ext cx="8229600" cy="1477962"/>
          </a:xfrm>
          <a:prstGeom prst="rect">
            <a:avLst/>
          </a:prstGeom>
        </p:spPr>
        <p:txBody>
          <a:bodyPr vert="horz" lIns="91440" tIns="45720" rIns="91440" bIns="45720" rtlCol="0" anchor="ctr">
            <a:normAutofit/>
          </a:bodyPr>
          <a:lstStyle>
            <a:lvl1pPr>
              <a:defRPr baseline="0">
                <a:solidFill>
                  <a:srgbClr val="00AB4E"/>
                </a:solidFill>
              </a:defRPr>
            </a:lvl1pPr>
          </a:lstStyle>
          <a:p>
            <a:r>
              <a:rPr lang="en-US" dirty="0" smtClean="0"/>
              <a:t>Insert your title here</a:t>
            </a:r>
            <a:br>
              <a:rPr lang="en-US" dirty="0" smtClean="0"/>
            </a:br>
            <a:r>
              <a:rPr lang="en-US" dirty="0" smtClean="0"/>
              <a:t>Two lines maximum</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10/7/2014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Content Placeholder 2"/>
          <p:cNvSpPr>
            <a:spLocks noGrp="1"/>
          </p:cNvSpPr>
          <p:nvPr>
            <p:ph idx="1"/>
          </p:nvPr>
        </p:nvSpPr>
        <p:spPr>
          <a:xfrm>
            <a:off x="797390" y="1913467"/>
            <a:ext cx="7838610" cy="4035813"/>
          </a:xfrm>
        </p:spPr>
        <p:txBody>
          <a:bodyPr>
            <a:normAutofit/>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itle Placeholder 1"/>
          <p:cNvSpPr>
            <a:spLocks noGrp="1"/>
          </p:cNvSpPr>
          <p:nvPr>
            <p:ph type="title" hasCustomPrompt="1"/>
          </p:nvPr>
        </p:nvSpPr>
        <p:spPr>
          <a:xfrm>
            <a:off x="795556" y="288022"/>
            <a:ext cx="8229600" cy="1477962"/>
          </a:xfrm>
          <a:prstGeom prst="rect">
            <a:avLst/>
          </a:prstGeom>
        </p:spPr>
        <p:txBody>
          <a:bodyPr vert="horz" lIns="91440" tIns="45720" rIns="91440" bIns="45720" rtlCol="0" anchor="ctr">
            <a:normAutofit/>
          </a:bodyPr>
          <a:lstStyle>
            <a:lvl1pPr>
              <a:defRPr baseline="0">
                <a:solidFill>
                  <a:srgbClr val="00AB4E"/>
                </a:solidFill>
              </a:defRPr>
            </a:lvl1pPr>
          </a:lstStyle>
          <a:p>
            <a:r>
              <a:rPr lang="en-US" dirty="0" smtClean="0"/>
              <a:t>Insert your title here</a:t>
            </a:r>
            <a:br>
              <a:rPr lang="en-US" dirty="0" smtClean="0"/>
            </a:br>
            <a:r>
              <a:rPr lang="en-US" dirty="0" smtClean="0"/>
              <a:t>Two lines maximum</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182688" y="2017713"/>
            <a:ext cx="7772400" cy="4114800"/>
          </a:xfrm>
        </p:spPr>
        <p:txBody>
          <a:bodyPr/>
          <a:lstStyle/>
          <a:p>
            <a:endParaRPr lang="en-GB" dirty="0"/>
          </a:p>
        </p:txBody>
      </p:sp>
      <p:sp>
        <p:nvSpPr>
          <p:cNvPr id="4" name="Date Placeholder 3"/>
          <p:cNvSpPr>
            <a:spLocks noGrp="1"/>
          </p:cNvSpPr>
          <p:nvPr>
            <p:ph type="dt" sz="half" idx="10"/>
          </p:nvPr>
        </p:nvSpPr>
        <p:spPr>
          <a:xfrm>
            <a:off x="1162050" y="6243638"/>
            <a:ext cx="1905000" cy="457200"/>
          </a:xfrm>
        </p:spPr>
        <p:txBody>
          <a:bodyPr/>
          <a:lstStyle>
            <a:lvl1pPr>
              <a:defRPr/>
            </a:lvl1pPr>
          </a:lstStyle>
          <a:p>
            <a:fld id="{3A909A89-107A-4CD8-892F-291C141092EB}" type="datetime1">
              <a:rPr lang="en-GB" smtClean="0"/>
              <a:t>07/10/2014</a:t>
            </a:fld>
            <a:endParaRPr lang="en-GB" dirty="0"/>
          </a:p>
        </p:txBody>
      </p:sp>
      <p:sp>
        <p:nvSpPr>
          <p:cNvPr id="5" name="Footer Placeholder 4"/>
          <p:cNvSpPr>
            <a:spLocks noGrp="1"/>
          </p:cNvSpPr>
          <p:nvPr>
            <p:ph type="ftr" sz="quarter" idx="11"/>
          </p:nvPr>
        </p:nvSpPr>
        <p:spPr>
          <a:xfrm>
            <a:off x="3657600" y="6243638"/>
            <a:ext cx="2895600" cy="457200"/>
          </a:xfrm>
        </p:spPr>
        <p:txBody>
          <a:bodyPr/>
          <a:lstStyle>
            <a:lvl1pPr>
              <a:defRPr/>
            </a:lvl1pPr>
          </a:lstStyle>
          <a:p>
            <a:r>
              <a:rPr lang="en-GB" dirty="0" smtClean="0"/>
              <a:t>Feb 2014</a:t>
            </a:r>
            <a:endParaRPr lang="en-GB" dirty="0"/>
          </a:p>
        </p:txBody>
      </p:sp>
      <p:sp>
        <p:nvSpPr>
          <p:cNvPr id="6" name="Slide Number Placeholder 5"/>
          <p:cNvSpPr>
            <a:spLocks noGrp="1"/>
          </p:cNvSpPr>
          <p:nvPr>
            <p:ph type="sldNum" sz="quarter" idx="12"/>
          </p:nvPr>
        </p:nvSpPr>
        <p:spPr>
          <a:xfrm>
            <a:off x="7042150" y="6243638"/>
            <a:ext cx="1905000" cy="457200"/>
          </a:xfrm>
        </p:spPr>
        <p:txBody>
          <a:bodyPr/>
          <a:lstStyle>
            <a:lvl1pPr>
              <a:defRPr/>
            </a:lvl1pPr>
          </a:lstStyle>
          <a:p>
            <a:fld id="{F91DB384-7C09-4571-8B10-D5B0670D43F1}" type="slidenum">
              <a:rPr lang="en-GB"/>
              <a:pPr/>
              <a:t>‹#›</a:t>
            </a:fld>
            <a:endParaRPr lang="en-GB" dirty="0"/>
          </a:p>
        </p:txBody>
      </p:sp>
    </p:spTree>
    <p:extLst>
      <p:ext uri="{BB962C8B-B14F-4D97-AF65-F5344CB8AC3E}">
        <p14:creationId xmlns:p14="http://schemas.microsoft.com/office/powerpoint/2010/main" val="225229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1162050" y="6243638"/>
            <a:ext cx="1905000" cy="457200"/>
          </a:xfrm>
        </p:spPr>
        <p:txBody>
          <a:bodyPr/>
          <a:lstStyle>
            <a:lvl1pPr>
              <a:defRPr/>
            </a:lvl1pPr>
          </a:lstStyle>
          <a:p>
            <a:fld id="{E44F57D1-52F2-4A37-8D0E-3536F1CF8277}" type="datetime1">
              <a:rPr lang="en-GB" smtClean="0"/>
              <a:t>07/10/2014</a:t>
            </a:fld>
            <a:endParaRPr lang="en-GB" dirty="0"/>
          </a:p>
        </p:txBody>
      </p:sp>
      <p:sp>
        <p:nvSpPr>
          <p:cNvPr id="6" name="Footer Placeholder 5"/>
          <p:cNvSpPr>
            <a:spLocks noGrp="1"/>
          </p:cNvSpPr>
          <p:nvPr>
            <p:ph type="ftr" sz="quarter" idx="11"/>
          </p:nvPr>
        </p:nvSpPr>
        <p:spPr>
          <a:xfrm>
            <a:off x="3657600" y="6243638"/>
            <a:ext cx="2895600" cy="457200"/>
          </a:xfrm>
        </p:spPr>
        <p:txBody>
          <a:bodyPr/>
          <a:lstStyle>
            <a:lvl1pPr>
              <a:defRPr/>
            </a:lvl1pPr>
          </a:lstStyle>
          <a:p>
            <a:r>
              <a:rPr lang="en-GB" dirty="0" smtClean="0"/>
              <a:t>Feb 2014</a:t>
            </a:r>
            <a:endParaRPr lang="en-GB" dirty="0"/>
          </a:p>
        </p:txBody>
      </p:sp>
      <p:sp>
        <p:nvSpPr>
          <p:cNvPr id="7" name="Slide Number Placeholder 6"/>
          <p:cNvSpPr>
            <a:spLocks noGrp="1"/>
          </p:cNvSpPr>
          <p:nvPr>
            <p:ph type="sldNum" sz="quarter" idx="12"/>
          </p:nvPr>
        </p:nvSpPr>
        <p:spPr>
          <a:xfrm>
            <a:off x="7042150" y="6243638"/>
            <a:ext cx="1905000" cy="457200"/>
          </a:xfrm>
        </p:spPr>
        <p:txBody>
          <a:bodyPr/>
          <a:lstStyle>
            <a:lvl1pPr>
              <a:defRPr/>
            </a:lvl1pPr>
          </a:lstStyle>
          <a:p>
            <a:fld id="{797A75D8-2430-438D-AC5F-2C9A0BDBE848}" type="slidenum">
              <a:rPr lang="en-GB"/>
              <a:pPr/>
              <a:t>‹#›</a:t>
            </a:fld>
            <a:endParaRPr lang="en-GB" dirty="0"/>
          </a:p>
        </p:txBody>
      </p:sp>
    </p:spTree>
    <p:extLst>
      <p:ext uri="{BB962C8B-B14F-4D97-AF65-F5344CB8AC3E}">
        <p14:creationId xmlns:p14="http://schemas.microsoft.com/office/powerpoint/2010/main" val="743972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9900" y="14351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32300" y="14351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E162DE3E-D811-43CC-8933-02E875AC9319}" type="slidenum">
              <a:rPr lang="en-GB"/>
              <a:pPr/>
              <a:t>‹#›</a:t>
            </a:fld>
            <a:endParaRPr lang="en-GB" dirty="0"/>
          </a:p>
        </p:txBody>
      </p:sp>
    </p:spTree>
    <p:extLst>
      <p:ext uri="{BB962C8B-B14F-4D97-AF65-F5344CB8AC3E}">
        <p14:creationId xmlns:p14="http://schemas.microsoft.com/office/powerpoint/2010/main" val="3350847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83F21-D586-4DA5-B51F-D86CE3739019}" type="datetime1">
              <a:rPr lang="en-GB" smtClean="0"/>
              <a:t>07/10/2014</a:t>
            </a:fld>
            <a:endParaRPr lang="en-GB" dirty="0"/>
          </a:p>
        </p:txBody>
      </p:sp>
      <p:sp>
        <p:nvSpPr>
          <p:cNvPr id="3" name="Footer Placeholder 2"/>
          <p:cNvSpPr>
            <a:spLocks noGrp="1"/>
          </p:cNvSpPr>
          <p:nvPr>
            <p:ph type="ftr" sz="quarter" idx="11"/>
          </p:nvPr>
        </p:nvSpPr>
        <p:spPr/>
        <p:txBody>
          <a:bodyPr/>
          <a:lstStyle/>
          <a:p>
            <a:r>
              <a:rPr lang="en-GB" dirty="0" smtClean="0"/>
              <a:t>Feb 2014</a:t>
            </a:r>
            <a:endParaRPr lang="en-GB" dirty="0"/>
          </a:p>
        </p:txBody>
      </p:sp>
      <p:sp>
        <p:nvSpPr>
          <p:cNvPr id="4" name="Slide Number Placeholder 3"/>
          <p:cNvSpPr>
            <a:spLocks noGrp="1"/>
          </p:cNvSpPr>
          <p:nvPr>
            <p:ph type="sldNum" sz="quarter" idx="12"/>
          </p:nvPr>
        </p:nvSpPr>
        <p:spPr/>
        <p:txBody>
          <a:bodyPr/>
          <a:lstStyle/>
          <a:p>
            <a:fld id="{215AA059-189E-4291-AA5C-9D576169488A}" type="slidenum">
              <a:rPr lang="en-GB" smtClean="0"/>
              <a:t>‹#›</a:t>
            </a:fld>
            <a:endParaRPr lang="en-GB" dirty="0"/>
          </a:p>
        </p:txBody>
      </p:sp>
    </p:spTree>
    <p:extLst>
      <p:ext uri="{BB962C8B-B14F-4D97-AF65-F5344CB8AC3E}">
        <p14:creationId xmlns:p14="http://schemas.microsoft.com/office/powerpoint/2010/main" val="2053234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10/7/2014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0.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132.xml.rels><?xml version="1.0" encoding="UTF-8" standalone="yes"?>
<Relationships xmlns="http://schemas.openxmlformats.org/package/2006/relationships"><Relationship Id="rId3" Type="http://schemas.openxmlformats.org/officeDocument/2006/relationships/hyperlink" Target="mailto:Kenbrewco@googlemail.com" TargetMode="External"/><Relationship Id="rId7" Type="http://schemas.openxmlformats.org/officeDocument/2006/relationships/hyperlink" Target="http://www.charitytrends.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www.frc.org.uk/" TargetMode="External"/><Relationship Id="rId5" Type="http://schemas.openxmlformats.org/officeDocument/2006/relationships/hyperlink" Target="http://www.charitysorp.org/" TargetMode="External"/><Relationship Id="rId4" Type="http://schemas.openxmlformats.org/officeDocument/2006/relationships/hyperlink" Target="http://www.charity-commission.gov.uk/" TargetMode="External"/></Relationships>
</file>

<file path=ppt/slides/_rels/slide1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6.png"/><Relationship Id="rId2" Type="http://schemas.openxmlformats.org/officeDocument/2006/relationships/diagramData" Target="../diagrams/data17.xml"/><Relationship Id="rId1" Type="http://schemas.openxmlformats.org/officeDocument/2006/relationships/slideLayout" Target="../slideLayouts/slideLayout5.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oleObject2.bin"/></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png"/><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GB" dirty="0" smtClean="0"/>
              <a:t>Ken Brew</a:t>
            </a:r>
            <a:endParaRPr lang="en-GB" dirty="0"/>
          </a:p>
        </p:txBody>
      </p:sp>
      <p:sp>
        <p:nvSpPr>
          <p:cNvPr id="3" name="Title 2"/>
          <p:cNvSpPr>
            <a:spLocks noGrp="1"/>
          </p:cNvSpPr>
          <p:nvPr>
            <p:ph type="title"/>
          </p:nvPr>
        </p:nvSpPr>
        <p:spPr>
          <a:xfrm>
            <a:off x="2390775" y="1600200"/>
            <a:ext cx="6600825" cy="1554162"/>
          </a:xfrm>
        </p:spPr>
        <p:txBody>
          <a:bodyPr/>
          <a:lstStyle/>
          <a:p>
            <a:r>
              <a:rPr lang="en-GB" dirty="0" smtClean="0"/>
              <a:t>Charity SoRP</a:t>
            </a:r>
            <a:br>
              <a:rPr lang="en-GB" dirty="0" smtClean="0"/>
            </a:br>
            <a:r>
              <a:rPr lang="en-GB" dirty="0" smtClean="0"/>
              <a:t>Master Course</a:t>
            </a:r>
            <a:endParaRPr lang="en-GB" dirty="0"/>
          </a:p>
        </p:txBody>
      </p:sp>
    </p:spTree>
    <p:extLst>
      <p:ext uri="{BB962C8B-B14F-4D97-AF65-F5344CB8AC3E}">
        <p14:creationId xmlns:p14="http://schemas.microsoft.com/office/powerpoint/2010/main" val="2870484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543800" cy="1143000"/>
          </a:xfrm>
        </p:spPr>
        <p:txBody>
          <a:bodyPr/>
          <a:lstStyle/>
          <a:p>
            <a:r>
              <a:rPr lang="en-GB" dirty="0" smtClean="0"/>
              <a:t>FRS 102 - Implementation date</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35427707"/>
              </p:ext>
            </p:extLst>
          </p:nvPr>
        </p:nvGraphicFramePr>
        <p:xfrm>
          <a:off x="469900" y="1435100"/>
          <a:ext cx="8350572" cy="5018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308884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Charity selling goods for third parties are</a:t>
            </a:r>
          </a:p>
          <a:p>
            <a:r>
              <a:rPr lang="en-GB" dirty="0" smtClean="0"/>
              <a:t>Legally acting as agent…entitled to commission only</a:t>
            </a:r>
          </a:p>
          <a:p>
            <a:r>
              <a:rPr lang="en-GB" dirty="0" smtClean="0"/>
              <a:t>Until donor waives repayment…then a donation (GA!)</a:t>
            </a:r>
          </a:p>
          <a:p>
            <a:r>
              <a:rPr lang="en-GB" dirty="0" smtClean="0"/>
              <a:t>All handled under “Income from other trading”</a:t>
            </a:r>
          </a:p>
          <a:p>
            <a:r>
              <a:rPr lang="en-GB" dirty="0" smtClean="0"/>
              <a:t>Large charities may use estimation techniques</a:t>
            </a:r>
          </a:p>
          <a:p>
            <a:r>
              <a:rPr lang="en-GB" dirty="0" smtClean="0"/>
              <a:t>Income from FAIR VALUE of donated goods recognised when sold….</a:t>
            </a:r>
          </a:p>
          <a:p>
            <a:r>
              <a:rPr lang="en-GB" dirty="0" smtClean="0"/>
              <a:t>Or in two stages received (if FAIR VALUE ESTIMATION is possible) and then when sold</a:t>
            </a:r>
          </a:p>
        </p:txBody>
      </p:sp>
      <p:sp>
        <p:nvSpPr>
          <p:cNvPr id="3" name="Title 2"/>
          <p:cNvSpPr>
            <a:spLocks noGrp="1"/>
          </p:cNvSpPr>
          <p:nvPr>
            <p:ph type="title"/>
          </p:nvPr>
        </p:nvSpPr>
        <p:spPr/>
        <p:txBody>
          <a:bodyPr/>
          <a:lstStyle/>
          <a:p>
            <a:r>
              <a:rPr lang="en-GB" dirty="0" smtClean="0"/>
              <a:t>UK Retail Gift Aid System</a:t>
            </a:r>
            <a:endParaRPr lang="en-GB" dirty="0"/>
          </a:p>
        </p:txBody>
      </p:sp>
    </p:spTree>
    <p:extLst>
      <p:ext uri="{BB962C8B-B14F-4D97-AF65-F5344CB8AC3E}">
        <p14:creationId xmlns:p14="http://schemas.microsoft.com/office/powerpoint/2010/main" val="27294085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7390" y="1600199"/>
            <a:ext cx="7838610" cy="4724401"/>
          </a:xfrm>
        </p:spPr>
        <p:txBody>
          <a:bodyPr>
            <a:noAutofit/>
          </a:bodyPr>
          <a:lstStyle/>
          <a:p>
            <a:r>
              <a:rPr lang="en-GB" sz="1400" dirty="0" smtClean="0"/>
              <a:t>A</a:t>
            </a:r>
            <a:r>
              <a:rPr lang="en-GB" sz="1400" dirty="0"/>
              <a:t>. any </a:t>
            </a:r>
            <a:r>
              <a:rPr lang="en-GB" sz="1400" dirty="0" smtClean="0"/>
              <a:t>trustee </a:t>
            </a:r>
            <a:r>
              <a:rPr lang="en-GB" sz="1400" dirty="0"/>
              <a:t>and custodian trustee </a:t>
            </a:r>
            <a:endParaRPr lang="en-GB" sz="1400" dirty="0" smtClean="0"/>
          </a:p>
          <a:p>
            <a:endParaRPr lang="en-GB" sz="1400" dirty="0"/>
          </a:p>
          <a:p>
            <a:r>
              <a:rPr lang="en-GB" sz="1400" dirty="0" smtClean="0"/>
              <a:t>B. the </a:t>
            </a:r>
            <a:r>
              <a:rPr lang="en-GB" sz="1400" dirty="0"/>
              <a:t>donor of any land to the charity </a:t>
            </a:r>
            <a:r>
              <a:rPr lang="en-GB" sz="1400" dirty="0" smtClean="0"/>
              <a:t>(on or after establishment; and</a:t>
            </a:r>
          </a:p>
          <a:p>
            <a:pPr marL="0" indent="0">
              <a:buNone/>
            </a:pPr>
            <a:endParaRPr lang="en-GB" sz="1400" dirty="0"/>
          </a:p>
          <a:p>
            <a:r>
              <a:rPr lang="en-GB" sz="1400" dirty="0"/>
              <a:t>C. any person who is</a:t>
            </a:r>
            <a:r>
              <a:rPr lang="en-GB" sz="1400" dirty="0" smtClean="0"/>
              <a:t>:</a:t>
            </a:r>
          </a:p>
          <a:p>
            <a:pPr marL="0" indent="0">
              <a:buNone/>
            </a:pPr>
            <a:endParaRPr lang="en-GB" sz="1200" dirty="0"/>
          </a:p>
          <a:p>
            <a:pPr lvl="1"/>
            <a:r>
              <a:rPr lang="en-GB" sz="1200" dirty="0"/>
              <a:t>1. a child, parent, grandchild, grandparent, brother or sister of </a:t>
            </a:r>
            <a:r>
              <a:rPr lang="en-GB" sz="1200" dirty="0" smtClean="0"/>
              <a:t>trustee </a:t>
            </a:r>
            <a:r>
              <a:rPr lang="en-GB" sz="1200" dirty="0"/>
              <a:t>(A) </a:t>
            </a:r>
            <a:r>
              <a:rPr lang="en-GB" sz="1200" dirty="0" smtClean="0"/>
              <a:t>or land donor (B)</a:t>
            </a:r>
            <a:endParaRPr lang="en-GB" sz="1200" dirty="0"/>
          </a:p>
          <a:p>
            <a:pPr lvl="1"/>
            <a:r>
              <a:rPr lang="en-GB" sz="1200" dirty="0" smtClean="0"/>
              <a:t>2</a:t>
            </a:r>
            <a:r>
              <a:rPr lang="en-GB" sz="1200" dirty="0"/>
              <a:t>. an officer, agent or a member of the key management personnel of the charity;</a:t>
            </a:r>
          </a:p>
          <a:p>
            <a:pPr lvl="1"/>
            <a:r>
              <a:rPr lang="en-GB" sz="1200" dirty="0"/>
              <a:t>3. the spouse or civil partner of any of the above persons (A, B, C1 and C2);</a:t>
            </a:r>
          </a:p>
          <a:p>
            <a:pPr lvl="1"/>
            <a:r>
              <a:rPr lang="en-GB" sz="1200" dirty="0"/>
              <a:t>4. carrying on business in partnership with any of the above persons (A, B, C1, C2 and C3);</a:t>
            </a:r>
          </a:p>
          <a:p>
            <a:pPr lvl="1"/>
            <a:r>
              <a:rPr lang="en-GB" sz="1200" dirty="0"/>
              <a:t>5. a person, or a close member of that person’s family, </a:t>
            </a:r>
            <a:r>
              <a:rPr lang="en-GB" sz="1200" dirty="0" smtClean="0"/>
              <a:t>with </a:t>
            </a:r>
            <a:r>
              <a:rPr lang="en-GB" sz="1200" dirty="0"/>
              <a:t>control or joint control </a:t>
            </a:r>
            <a:r>
              <a:rPr lang="en-GB" sz="1200" dirty="0" smtClean="0"/>
              <a:t>over the charity</a:t>
            </a:r>
            <a:endParaRPr lang="en-GB" sz="1200" dirty="0"/>
          </a:p>
          <a:p>
            <a:pPr lvl="1"/>
            <a:r>
              <a:rPr lang="en-GB" sz="1200" dirty="0" smtClean="0"/>
              <a:t>6</a:t>
            </a:r>
            <a:r>
              <a:rPr lang="en-GB" sz="1200" dirty="0"/>
              <a:t>. a person, or a close member of that person’s family, </a:t>
            </a:r>
            <a:r>
              <a:rPr lang="en-GB" sz="1200" dirty="0" smtClean="0"/>
              <a:t>with </a:t>
            </a:r>
            <a:r>
              <a:rPr lang="en-GB" sz="1200" dirty="0"/>
              <a:t>significant </a:t>
            </a:r>
            <a:r>
              <a:rPr lang="en-GB" sz="1200" dirty="0" smtClean="0"/>
              <a:t>influence over the charity</a:t>
            </a:r>
            <a:endParaRPr lang="en-GB" sz="1200" dirty="0"/>
          </a:p>
          <a:p>
            <a:pPr marL="0" indent="0">
              <a:buNone/>
            </a:pPr>
            <a:endParaRPr lang="en-GB" sz="1200" dirty="0"/>
          </a:p>
          <a:p>
            <a:r>
              <a:rPr lang="en-GB" sz="1400" dirty="0"/>
              <a:t>‘Close member of a person’s family’ refers to</a:t>
            </a:r>
            <a:r>
              <a:rPr lang="en-GB" sz="1400" dirty="0" smtClean="0"/>
              <a:t>:</a:t>
            </a:r>
          </a:p>
          <a:p>
            <a:endParaRPr lang="en-GB" sz="1200" dirty="0"/>
          </a:p>
          <a:p>
            <a:pPr lvl="1"/>
            <a:r>
              <a:rPr lang="en-GB" sz="1200" dirty="0"/>
              <a:t>a. that person’s children or spouse;</a:t>
            </a:r>
          </a:p>
          <a:p>
            <a:pPr lvl="1"/>
            <a:r>
              <a:rPr lang="en-GB" sz="1200" dirty="0"/>
              <a:t>b. the children, stepchildren or illegitimate children of that person’s spouse </a:t>
            </a:r>
            <a:r>
              <a:rPr lang="en-GB" sz="1200" dirty="0" smtClean="0"/>
              <a:t>or domestic </a:t>
            </a:r>
            <a:r>
              <a:rPr lang="en-GB" sz="1200" dirty="0"/>
              <a:t>partner;</a:t>
            </a:r>
          </a:p>
          <a:p>
            <a:pPr lvl="1"/>
            <a:r>
              <a:rPr lang="en-GB" sz="1200" dirty="0"/>
              <a:t>c. dependents of that person; and</a:t>
            </a:r>
          </a:p>
          <a:p>
            <a:pPr lvl="1"/>
            <a:r>
              <a:rPr lang="en-GB" sz="1200" dirty="0"/>
              <a:t>d. that person’s domestic partner who lives with them as husband or wife or in an equivalent</a:t>
            </a:r>
          </a:p>
          <a:p>
            <a:pPr marL="457200" lvl="1" indent="0">
              <a:buNone/>
            </a:pPr>
            <a:r>
              <a:rPr lang="en-GB" sz="1200" dirty="0" smtClean="0"/>
              <a:t>             same-sex </a:t>
            </a:r>
            <a:r>
              <a:rPr lang="en-GB" sz="1200" dirty="0"/>
              <a:t>relationship.</a:t>
            </a:r>
          </a:p>
          <a:p>
            <a:pPr marL="0" indent="0">
              <a:buNone/>
            </a:pPr>
            <a:endParaRPr lang="en-GB" sz="1200" i="1" dirty="0"/>
          </a:p>
        </p:txBody>
      </p:sp>
      <p:sp>
        <p:nvSpPr>
          <p:cNvPr id="3" name="Title 2"/>
          <p:cNvSpPr>
            <a:spLocks noGrp="1"/>
          </p:cNvSpPr>
          <p:nvPr>
            <p:ph type="title"/>
          </p:nvPr>
        </p:nvSpPr>
        <p:spPr>
          <a:xfrm>
            <a:off x="795556" y="288022"/>
            <a:ext cx="8229600" cy="1007378"/>
          </a:xfrm>
        </p:spPr>
        <p:txBody>
          <a:bodyPr/>
          <a:lstStyle/>
          <a:p>
            <a:r>
              <a:rPr lang="en-GB" dirty="0" smtClean="0"/>
              <a:t>New definition of Related Parties</a:t>
            </a:r>
            <a:endParaRPr lang="en-GB" dirty="0"/>
          </a:p>
        </p:txBody>
      </p:sp>
    </p:spTree>
    <p:extLst>
      <p:ext uri="{BB962C8B-B14F-4D97-AF65-F5344CB8AC3E}">
        <p14:creationId xmlns:p14="http://schemas.microsoft.com/office/powerpoint/2010/main" val="341868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5" end="1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6" end="1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7" end="1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8" end="1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a:t>A charity is not necessarily related to another charity simply because a particular </a:t>
            </a:r>
            <a:r>
              <a:rPr lang="en-GB" dirty="0" smtClean="0"/>
              <a:t>person happens </a:t>
            </a:r>
            <a:r>
              <a:rPr lang="en-GB" dirty="0"/>
              <a:t>to be a trustee of both. </a:t>
            </a:r>
            <a:endParaRPr lang="en-GB" dirty="0" smtClean="0"/>
          </a:p>
          <a:p>
            <a:r>
              <a:rPr lang="en-GB" dirty="0" smtClean="0"/>
              <a:t>It </a:t>
            </a:r>
            <a:r>
              <a:rPr lang="en-GB" dirty="0"/>
              <a:t>will only be ‘related’ if the relationship means that </a:t>
            </a:r>
            <a:r>
              <a:rPr lang="en-GB" dirty="0" smtClean="0"/>
              <a:t>one charity</a:t>
            </a:r>
            <a:r>
              <a:rPr lang="en-GB" dirty="0"/>
              <a:t>, in furthering its charitable aims, is under the direction or control of the trustees </a:t>
            </a:r>
            <a:r>
              <a:rPr lang="en-GB" dirty="0" smtClean="0"/>
              <a:t>of another </a:t>
            </a:r>
            <a:r>
              <a:rPr lang="en-GB" dirty="0"/>
              <a:t>charity</a:t>
            </a:r>
            <a:r>
              <a:rPr lang="en-GB" dirty="0" smtClean="0"/>
              <a:t>.</a:t>
            </a:r>
          </a:p>
          <a:p>
            <a:r>
              <a:rPr lang="en-GB" dirty="0" smtClean="0">
                <a:solidFill>
                  <a:srgbClr val="00AB4E"/>
                </a:solidFill>
              </a:rPr>
              <a:t>“In </a:t>
            </a:r>
            <a:r>
              <a:rPr lang="en-GB" dirty="0">
                <a:solidFill>
                  <a:srgbClr val="00AB4E"/>
                </a:solidFill>
              </a:rPr>
              <a:t>considering a possible related party relationship, a charity must assess </a:t>
            </a:r>
            <a:r>
              <a:rPr lang="en-GB" dirty="0" smtClean="0">
                <a:solidFill>
                  <a:srgbClr val="00AB4E"/>
                </a:solidFill>
              </a:rPr>
              <a:t>the substance </a:t>
            </a:r>
            <a:r>
              <a:rPr lang="en-GB" dirty="0">
                <a:solidFill>
                  <a:srgbClr val="00AB4E"/>
                </a:solidFill>
              </a:rPr>
              <a:t>of the relationship and not merely its legal form</a:t>
            </a:r>
            <a:r>
              <a:rPr lang="en-GB" dirty="0" smtClean="0">
                <a:solidFill>
                  <a:srgbClr val="00AB4E"/>
                </a:solidFill>
              </a:rPr>
              <a:t>.” </a:t>
            </a:r>
            <a:endParaRPr lang="en-GB" dirty="0">
              <a:solidFill>
                <a:srgbClr val="00AB4E"/>
              </a:solidFill>
            </a:endParaRPr>
          </a:p>
          <a:p>
            <a:endParaRPr lang="en-GB" dirty="0" smtClean="0"/>
          </a:p>
        </p:txBody>
      </p:sp>
      <p:sp>
        <p:nvSpPr>
          <p:cNvPr id="3" name="Title 2"/>
          <p:cNvSpPr>
            <a:spLocks noGrp="1"/>
          </p:cNvSpPr>
          <p:nvPr>
            <p:ph type="title"/>
          </p:nvPr>
        </p:nvSpPr>
        <p:spPr/>
        <p:txBody>
          <a:bodyPr/>
          <a:lstStyle/>
          <a:p>
            <a:r>
              <a:rPr lang="en-GB" dirty="0" smtClean="0"/>
              <a:t>Not </a:t>
            </a:r>
            <a:r>
              <a:rPr lang="en-GB" dirty="0"/>
              <a:t>R</a:t>
            </a:r>
            <a:r>
              <a:rPr lang="en-GB" dirty="0" smtClean="0"/>
              <a:t>elated Parties?</a:t>
            </a:r>
            <a:endParaRPr lang="en-GB" dirty="0"/>
          </a:p>
        </p:txBody>
      </p:sp>
    </p:spTree>
    <p:extLst>
      <p:ext uri="{BB962C8B-B14F-4D97-AF65-F5344CB8AC3E}">
        <p14:creationId xmlns:p14="http://schemas.microsoft.com/office/powerpoint/2010/main" val="172548959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GB" dirty="0" smtClean="0"/>
              <a:t>the </a:t>
            </a:r>
            <a:r>
              <a:rPr lang="en-GB" dirty="0"/>
              <a:t>entity and the reporting charity are members of the same group (which </a:t>
            </a:r>
            <a:r>
              <a:rPr lang="en-GB" dirty="0" smtClean="0"/>
              <a:t>means that </a:t>
            </a:r>
            <a:r>
              <a:rPr lang="en-GB" dirty="0"/>
              <a:t>each parent, subsidiary and fellow subsidiary is related to the others);</a:t>
            </a:r>
          </a:p>
          <a:p>
            <a:r>
              <a:rPr lang="en-GB" dirty="0" smtClean="0"/>
              <a:t>one </a:t>
            </a:r>
            <a:r>
              <a:rPr lang="en-GB" dirty="0"/>
              <a:t>entity is an associate or joint venture of the other entity (or a member of </a:t>
            </a:r>
            <a:r>
              <a:rPr lang="en-GB" dirty="0" smtClean="0"/>
              <a:t>the group </a:t>
            </a:r>
            <a:r>
              <a:rPr lang="en-GB" dirty="0"/>
              <a:t>in which the other entity is the parent or a member);</a:t>
            </a:r>
          </a:p>
          <a:p>
            <a:r>
              <a:rPr lang="en-GB" dirty="0" smtClean="0"/>
              <a:t>both </a:t>
            </a:r>
            <a:r>
              <a:rPr lang="en-GB" dirty="0"/>
              <a:t>entities are joint ventures of the same third entity;</a:t>
            </a:r>
          </a:p>
          <a:p>
            <a:r>
              <a:rPr lang="en-GB" dirty="0" smtClean="0"/>
              <a:t>one </a:t>
            </a:r>
            <a:r>
              <a:rPr lang="en-GB" dirty="0"/>
              <a:t>entity is a joint venture of a third entity and the other entity is an associate </a:t>
            </a:r>
            <a:r>
              <a:rPr lang="en-GB" dirty="0" smtClean="0"/>
              <a:t>of the </a:t>
            </a:r>
            <a:r>
              <a:rPr lang="en-GB" dirty="0"/>
              <a:t>third entity;</a:t>
            </a:r>
          </a:p>
          <a:p>
            <a:r>
              <a:rPr lang="en-GB" dirty="0" smtClean="0"/>
              <a:t>the </a:t>
            </a:r>
            <a:r>
              <a:rPr lang="en-GB" dirty="0"/>
              <a:t>entity is a post-employment benefit plan for the benefit of employees of either</a:t>
            </a:r>
          </a:p>
          <a:p>
            <a:r>
              <a:rPr lang="en-GB" dirty="0"/>
              <a:t>the reporting entity or an entity related to the reporting entity;</a:t>
            </a:r>
          </a:p>
          <a:p>
            <a:r>
              <a:rPr lang="en-GB" dirty="0" smtClean="0"/>
              <a:t>an </a:t>
            </a:r>
            <a:r>
              <a:rPr lang="en-GB" dirty="0"/>
              <a:t>entity that is controlled or jointly controlled by a person, or two or </a:t>
            </a:r>
            <a:r>
              <a:rPr lang="en-GB" dirty="0" smtClean="0"/>
              <a:t>more persons</a:t>
            </a:r>
            <a:r>
              <a:rPr lang="en-GB" dirty="0"/>
              <a:t>, identified in A, B or C;</a:t>
            </a:r>
          </a:p>
          <a:p>
            <a:endParaRPr lang="en-GB" dirty="0" smtClean="0"/>
          </a:p>
        </p:txBody>
      </p:sp>
      <p:sp>
        <p:nvSpPr>
          <p:cNvPr id="3" name="Title 2"/>
          <p:cNvSpPr>
            <a:spLocks noGrp="1"/>
          </p:cNvSpPr>
          <p:nvPr>
            <p:ph type="title"/>
          </p:nvPr>
        </p:nvSpPr>
        <p:spPr/>
        <p:txBody>
          <a:bodyPr/>
          <a:lstStyle/>
          <a:p>
            <a:r>
              <a:rPr lang="en-GB" dirty="0" smtClean="0"/>
              <a:t>(Corporate) Related Parties if…….</a:t>
            </a:r>
            <a:endParaRPr lang="en-GB" dirty="0"/>
          </a:p>
        </p:txBody>
      </p:sp>
    </p:spTree>
    <p:extLst>
      <p:ext uri="{BB962C8B-B14F-4D97-AF65-F5344CB8AC3E}">
        <p14:creationId xmlns:p14="http://schemas.microsoft.com/office/powerpoint/2010/main" val="365172759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7390" y="1524001"/>
            <a:ext cx="7838610" cy="4425280"/>
          </a:xfrm>
        </p:spPr>
        <p:txBody>
          <a:bodyPr>
            <a:normAutofit fontScale="55000" lnSpcReduction="20000"/>
          </a:bodyPr>
          <a:lstStyle/>
          <a:p>
            <a:endParaRPr lang="en-GB" dirty="0" smtClean="0"/>
          </a:p>
          <a:p>
            <a:r>
              <a:rPr lang="en-GB" sz="3200" dirty="0" smtClean="0"/>
              <a:t> </a:t>
            </a:r>
            <a:r>
              <a:rPr lang="en-GB" sz="3200" dirty="0"/>
              <a:t>the </a:t>
            </a:r>
            <a:r>
              <a:rPr lang="en-GB" sz="3200" dirty="0" smtClean="0"/>
              <a:t>DESCRIPTION </a:t>
            </a:r>
            <a:r>
              <a:rPr lang="en-GB" sz="3200" dirty="0"/>
              <a:t>of a </a:t>
            </a:r>
            <a:r>
              <a:rPr lang="en-GB" sz="3200" dirty="0" smtClean="0">
                <a:solidFill>
                  <a:srgbClr val="00AB4E"/>
                </a:solidFill>
              </a:rPr>
              <a:t>RELATIONSHIP</a:t>
            </a:r>
            <a:r>
              <a:rPr lang="en-GB" sz="3200" dirty="0" smtClean="0"/>
              <a:t> </a:t>
            </a:r>
            <a:r>
              <a:rPr lang="en-GB" sz="3200" dirty="0"/>
              <a:t>between the </a:t>
            </a:r>
            <a:r>
              <a:rPr lang="en-GB" sz="3200" dirty="0" smtClean="0"/>
              <a:t>parties</a:t>
            </a:r>
          </a:p>
          <a:p>
            <a:r>
              <a:rPr lang="en-GB" sz="3200" dirty="0" smtClean="0"/>
              <a:t> </a:t>
            </a:r>
            <a:r>
              <a:rPr lang="en-GB" sz="3200" dirty="0"/>
              <a:t>(including the interest of </a:t>
            </a:r>
            <a:r>
              <a:rPr lang="en-GB" sz="3200" dirty="0" smtClean="0"/>
              <a:t>the related </a:t>
            </a:r>
            <a:r>
              <a:rPr lang="en-GB" sz="3200" dirty="0"/>
              <a:t>party or parties in the transaction);</a:t>
            </a:r>
          </a:p>
          <a:p>
            <a:r>
              <a:rPr lang="en-GB" sz="3200" dirty="0" smtClean="0"/>
              <a:t> </a:t>
            </a:r>
            <a:r>
              <a:rPr lang="en-GB" sz="3200" dirty="0"/>
              <a:t>a description of the transaction(s);</a:t>
            </a:r>
          </a:p>
          <a:p>
            <a:r>
              <a:rPr lang="en-GB" sz="3200" dirty="0" smtClean="0"/>
              <a:t>the </a:t>
            </a:r>
            <a:r>
              <a:rPr lang="en-GB" sz="3200" dirty="0" smtClean="0">
                <a:solidFill>
                  <a:srgbClr val="00AB4E"/>
                </a:solidFill>
              </a:rPr>
              <a:t>AMOUNTS</a:t>
            </a:r>
            <a:r>
              <a:rPr lang="en-GB" sz="3200" dirty="0" smtClean="0"/>
              <a:t> </a:t>
            </a:r>
            <a:r>
              <a:rPr lang="en-GB" sz="3200" dirty="0"/>
              <a:t>involved</a:t>
            </a:r>
            <a:r>
              <a:rPr lang="en-GB" sz="3200" dirty="0" smtClean="0"/>
              <a:t>;</a:t>
            </a:r>
          </a:p>
          <a:p>
            <a:r>
              <a:rPr lang="en-GB" sz="3200" dirty="0" smtClean="0"/>
              <a:t> </a:t>
            </a:r>
            <a:r>
              <a:rPr lang="en-GB" sz="3200" dirty="0"/>
              <a:t>outstanding </a:t>
            </a:r>
            <a:r>
              <a:rPr lang="en-GB" sz="3200" dirty="0" smtClean="0"/>
              <a:t>BALANCES </a:t>
            </a:r>
            <a:r>
              <a:rPr lang="en-GB" sz="3200" dirty="0"/>
              <a:t>with related </a:t>
            </a:r>
            <a:r>
              <a:rPr lang="en-GB" sz="3200" dirty="0" smtClean="0"/>
              <a:t>parties and provisions for </a:t>
            </a:r>
            <a:r>
              <a:rPr lang="en-GB" sz="3200" dirty="0"/>
              <a:t>doubtful debts;</a:t>
            </a:r>
          </a:p>
          <a:p>
            <a:r>
              <a:rPr lang="en-GB" sz="3200" dirty="0" smtClean="0"/>
              <a:t>any </a:t>
            </a:r>
            <a:r>
              <a:rPr lang="en-GB" sz="3200" dirty="0"/>
              <a:t>amounts written off from such balances during the reporting period;</a:t>
            </a:r>
          </a:p>
          <a:p>
            <a:r>
              <a:rPr lang="en-GB" sz="3200" dirty="0" smtClean="0"/>
              <a:t>the </a:t>
            </a:r>
            <a:r>
              <a:rPr lang="en-GB" sz="3200" dirty="0"/>
              <a:t>terms and conditions, including any security and the nature of </a:t>
            </a:r>
            <a:r>
              <a:rPr lang="en-GB" sz="3200" dirty="0" smtClean="0"/>
              <a:t>the consideration </a:t>
            </a:r>
            <a:r>
              <a:rPr lang="en-GB" sz="3200" dirty="0"/>
              <a:t>to be provided in settlement;</a:t>
            </a:r>
          </a:p>
          <a:p>
            <a:r>
              <a:rPr lang="en-GB" sz="3200" dirty="0" smtClean="0"/>
              <a:t>details </a:t>
            </a:r>
            <a:r>
              <a:rPr lang="en-GB" sz="3200" dirty="0"/>
              <a:t>of any guarantees given or received; and</a:t>
            </a:r>
          </a:p>
          <a:p>
            <a:r>
              <a:rPr lang="en-GB" sz="3200" dirty="0" smtClean="0">
                <a:solidFill>
                  <a:srgbClr val="00AB4E"/>
                </a:solidFill>
              </a:rPr>
              <a:t>ANY OTHER </a:t>
            </a:r>
            <a:r>
              <a:rPr lang="en-GB" sz="3200" dirty="0"/>
              <a:t>elements of the transactions which are necessary for the </a:t>
            </a:r>
            <a:r>
              <a:rPr lang="en-GB" sz="3200" dirty="0" smtClean="0"/>
              <a:t>understanding of </a:t>
            </a:r>
            <a:r>
              <a:rPr lang="en-GB" sz="3200" dirty="0"/>
              <a:t>the accounts; and</a:t>
            </a:r>
          </a:p>
          <a:p>
            <a:r>
              <a:rPr lang="en-GB" sz="3200" dirty="0" smtClean="0">
                <a:solidFill>
                  <a:srgbClr val="00AB4E"/>
                </a:solidFill>
              </a:rPr>
              <a:t>this </a:t>
            </a:r>
            <a:r>
              <a:rPr lang="en-GB" sz="3200" dirty="0">
                <a:solidFill>
                  <a:srgbClr val="00AB4E"/>
                </a:solidFill>
              </a:rPr>
              <a:t>SORP </a:t>
            </a:r>
            <a:r>
              <a:rPr lang="en-GB" sz="3200" dirty="0" smtClean="0">
                <a:solidFill>
                  <a:srgbClr val="00AB4E"/>
                </a:solidFill>
              </a:rPr>
              <a:t>REQUIRES </a:t>
            </a:r>
            <a:r>
              <a:rPr lang="en-GB" sz="3200" dirty="0"/>
              <a:t>the disclosure of the </a:t>
            </a:r>
            <a:r>
              <a:rPr lang="en-GB" sz="3200" dirty="0" smtClean="0">
                <a:solidFill>
                  <a:srgbClr val="00AB4E"/>
                </a:solidFill>
              </a:rPr>
              <a:t>NAME(S)</a:t>
            </a:r>
            <a:r>
              <a:rPr lang="en-GB" sz="3200" dirty="0" smtClean="0"/>
              <a:t> </a:t>
            </a:r>
            <a:r>
              <a:rPr lang="en-GB" sz="3200" dirty="0"/>
              <a:t>of the transacting related </a:t>
            </a:r>
            <a:r>
              <a:rPr lang="en-GB" sz="3200" dirty="0" smtClean="0"/>
              <a:t>party or </a:t>
            </a:r>
            <a:r>
              <a:rPr lang="en-GB" sz="3200" dirty="0"/>
              <a:t>parties</a:t>
            </a:r>
            <a:r>
              <a:rPr lang="en-GB" sz="3200" dirty="0" smtClean="0"/>
              <a:t>.</a:t>
            </a:r>
            <a:endParaRPr lang="en-GB" sz="3200" dirty="0"/>
          </a:p>
        </p:txBody>
      </p:sp>
      <p:sp>
        <p:nvSpPr>
          <p:cNvPr id="3" name="Title 2"/>
          <p:cNvSpPr>
            <a:spLocks noGrp="1"/>
          </p:cNvSpPr>
          <p:nvPr>
            <p:ph type="title"/>
          </p:nvPr>
        </p:nvSpPr>
        <p:spPr/>
        <p:txBody>
          <a:bodyPr/>
          <a:lstStyle/>
          <a:p>
            <a:r>
              <a:rPr lang="en-GB" dirty="0" smtClean="0"/>
              <a:t>Related Parties disclosures…..</a:t>
            </a:r>
            <a:endParaRPr lang="en-GB" dirty="0"/>
          </a:p>
        </p:txBody>
      </p:sp>
    </p:spTree>
    <p:extLst>
      <p:ext uri="{BB962C8B-B14F-4D97-AF65-F5344CB8AC3E}">
        <p14:creationId xmlns:p14="http://schemas.microsoft.com/office/powerpoint/2010/main" val="172548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The </a:t>
            </a:r>
            <a:r>
              <a:rPr lang="en-GB" dirty="0"/>
              <a:t>reporting charity must not state that related party transactions were made at </a:t>
            </a:r>
            <a:r>
              <a:rPr lang="en-GB" dirty="0" smtClean="0"/>
              <a:t>open market </a:t>
            </a:r>
            <a:r>
              <a:rPr lang="en-GB" dirty="0"/>
              <a:t>value or on terms equivalent to those that prevail in arm’s length </a:t>
            </a:r>
            <a:r>
              <a:rPr lang="en-GB" dirty="0" smtClean="0"/>
              <a:t>transactions unless </a:t>
            </a:r>
            <a:r>
              <a:rPr lang="en-GB" dirty="0"/>
              <a:t>such terms can be substantiated</a:t>
            </a:r>
            <a:r>
              <a:rPr lang="en-GB" dirty="0" smtClean="0"/>
              <a:t>.</a:t>
            </a:r>
          </a:p>
          <a:p>
            <a:endParaRPr lang="en-GB" dirty="0" smtClean="0"/>
          </a:p>
          <a:p>
            <a:r>
              <a:rPr lang="en-GB" dirty="0" smtClean="0"/>
              <a:t>If </a:t>
            </a:r>
            <a:r>
              <a:rPr lang="en-GB" dirty="0"/>
              <a:t>there have been no related party transactions in the reporting period that </a:t>
            </a:r>
            <a:r>
              <a:rPr lang="en-GB" dirty="0" smtClean="0"/>
              <a:t>require disclosure</a:t>
            </a:r>
            <a:r>
              <a:rPr lang="en-GB" dirty="0"/>
              <a:t>, </a:t>
            </a:r>
            <a:r>
              <a:rPr lang="en-GB" dirty="0">
                <a:solidFill>
                  <a:srgbClr val="00AB4E"/>
                </a:solidFill>
              </a:rPr>
              <a:t>this SORP requires</a:t>
            </a:r>
            <a:r>
              <a:rPr lang="en-GB" dirty="0"/>
              <a:t> that this fact must be stated.</a:t>
            </a:r>
          </a:p>
          <a:p>
            <a:endParaRPr lang="en-GB" dirty="0"/>
          </a:p>
          <a:p>
            <a:pPr marL="0" indent="0">
              <a:buNone/>
            </a:pPr>
            <a:endParaRPr lang="en-GB" dirty="0" smtClean="0"/>
          </a:p>
        </p:txBody>
      </p:sp>
      <p:sp>
        <p:nvSpPr>
          <p:cNvPr id="3" name="Title 2"/>
          <p:cNvSpPr>
            <a:spLocks noGrp="1"/>
          </p:cNvSpPr>
          <p:nvPr>
            <p:ph type="title"/>
          </p:nvPr>
        </p:nvSpPr>
        <p:spPr/>
        <p:txBody>
          <a:bodyPr/>
          <a:lstStyle/>
          <a:p>
            <a:r>
              <a:rPr lang="en-GB" dirty="0" smtClean="0"/>
              <a:t>Related Parties (cont.)</a:t>
            </a:r>
            <a:endParaRPr lang="en-GB" dirty="0"/>
          </a:p>
        </p:txBody>
      </p:sp>
    </p:spTree>
    <p:extLst>
      <p:ext uri="{BB962C8B-B14F-4D97-AF65-F5344CB8AC3E}">
        <p14:creationId xmlns:p14="http://schemas.microsoft.com/office/powerpoint/2010/main" val="172548959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GB" dirty="0" smtClean="0"/>
              <a:t>If there is no evidence of influence…</a:t>
            </a:r>
          </a:p>
          <a:p>
            <a:pPr marL="0" indent="0">
              <a:buNone/>
            </a:pPr>
            <a:endParaRPr lang="en-GB" dirty="0" smtClean="0"/>
          </a:p>
          <a:p>
            <a:r>
              <a:rPr lang="en-GB" dirty="0"/>
              <a:t>Donations </a:t>
            </a:r>
            <a:r>
              <a:rPr lang="en-GB" dirty="0" smtClean="0"/>
              <a:t>without conditions that change the charity’s activities such as:</a:t>
            </a:r>
          </a:p>
          <a:p>
            <a:pPr lvl="1"/>
            <a:r>
              <a:rPr lang="en-GB" dirty="0" smtClean="0"/>
              <a:t>requiring </a:t>
            </a:r>
            <a:r>
              <a:rPr lang="en-GB" dirty="0"/>
              <a:t>the charity to purchase goods or services from </a:t>
            </a:r>
            <a:r>
              <a:rPr lang="en-GB" dirty="0" smtClean="0"/>
              <a:t>a specified </a:t>
            </a:r>
            <a:r>
              <a:rPr lang="en-GB" dirty="0"/>
              <a:t>supplier; </a:t>
            </a:r>
            <a:endParaRPr lang="en-GB" dirty="0" smtClean="0"/>
          </a:p>
          <a:p>
            <a:pPr lvl="1"/>
            <a:r>
              <a:rPr lang="en-GB" dirty="0" smtClean="0"/>
              <a:t>making </a:t>
            </a:r>
            <a:r>
              <a:rPr lang="en-GB" dirty="0"/>
              <a:t>an interest bearing loan to the charity</a:t>
            </a:r>
            <a:r>
              <a:rPr lang="en-GB" dirty="0" smtClean="0"/>
              <a:t>;</a:t>
            </a:r>
          </a:p>
          <a:p>
            <a:pPr lvl="1"/>
            <a:r>
              <a:rPr lang="en-GB" dirty="0" smtClean="0"/>
              <a:t>or </a:t>
            </a:r>
            <a:r>
              <a:rPr lang="en-GB" dirty="0"/>
              <a:t>requiring </a:t>
            </a:r>
            <a:r>
              <a:rPr lang="en-GB" dirty="0" smtClean="0"/>
              <a:t>that payments </a:t>
            </a:r>
            <a:r>
              <a:rPr lang="en-GB" dirty="0"/>
              <a:t>be made to a specified third </a:t>
            </a:r>
            <a:r>
              <a:rPr lang="en-GB" dirty="0" smtClean="0"/>
              <a:t>party.</a:t>
            </a:r>
          </a:p>
          <a:p>
            <a:pPr marL="57150" indent="0">
              <a:buNone/>
            </a:pPr>
            <a:r>
              <a:rPr lang="en-GB" dirty="0"/>
              <a:t> </a:t>
            </a:r>
            <a:r>
              <a:rPr lang="en-GB" dirty="0" smtClean="0"/>
              <a:t>       However </a:t>
            </a:r>
            <a:r>
              <a:rPr lang="en-GB" dirty="0"/>
              <a:t>charities must </a:t>
            </a:r>
            <a:r>
              <a:rPr lang="en-GB" dirty="0" smtClean="0"/>
              <a:t>show </a:t>
            </a:r>
            <a:r>
              <a:rPr lang="en-GB" dirty="0"/>
              <a:t>the total amount of </a:t>
            </a:r>
            <a:r>
              <a:rPr lang="en-GB" dirty="0" smtClean="0"/>
              <a:t>unconditional donations</a:t>
            </a:r>
          </a:p>
          <a:p>
            <a:pPr marL="57150" indent="0">
              <a:buNone/>
            </a:pPr>
            <a:endParaRPr lang="en-GB" dirty="0"/>
          </a:p>
          <a:p>
            <a:r>
              <a:rPr lang="en-GB" dirty="0" smtClean="0"/>
              <a:t>Services </a:t>
            </a:r>
            <a:r>
              <a:rPr lang="en-GB" dirty="0"/>
              <a:t>provided </a:t>
            </a:r>
            <a:r>
              <a:rPr lang="en-GB" dirty="0" smtClean="0"/>
              <a:t>by trustee on </a:t>
            </a:r>
            <a:r>
              <a:rPr lang="en-GB" dirty="0"/>
              <a:t>a voluntary </a:t>
            </a:r>
            <a:r>
              <a:rPr lang="en-GB" dirty="0" smtClean="0"/>
              <a:t>basis, </a:t>
            </a:r>
          </a:p>
          <a:p>
            <a:endParaRPr lang="en-GB" dirty="0" smtClean="0"/>
          </a:p>
          <a:p>
            <a:r>
              <a:rPr lang="en-GB" dirty="0" smtClean="0"/>
              <a:t>Contracts </a:t>
            </a:r>
            <a:r>
              <a:rPr lang="en-GB" dirty="0"/>
              <a:t>of employment </a:t>
            </a:r>
            <a:r>
              <a:rPr lang="en-GB" dirty="0" smtClean="0"/>
              <a:t>(</a:t>
            </a:r>
            <a:r>
              <a:rPr lang="en-GB" dirty="0"/>
              <a:t>except </a:t>
            </a:r>
            <a:r>
              <a:rPr lang="en-GB" dirty="0" smtClean="0"/>
              <a:t>trustee)</a:t>
            </a:r>
          </a:p>
          <a:p>
            <a:endParaRPr lang="en-GB" dirty="0"/>
          </a:p>
          <a:p>
            <a:r>
              <a:rPr lang="en-GB" dirty="0" smtClean="0"/>
              <a:t>Other items</a:t>
            </a:r>
          </a:p>
          <a:p>
            <a:pPr lvl="1"/>
            <a:r>
              <a:rPr lang="en-GB" dirty="0" smtClean="0"/>
              <a:t>Purchase of minor articles (charity shop),</a:t>
            </a:r>
          </a:p>
          <a:p>
            <a:pPr lvl="1"/>
            <a:r>
              <a:rPr lang="en-GB" dirty="0" smtClean="0"/>
              <a:t>receipt of services (per beneficiaries), </a:t>
            </a:r>
          </a:p>
          <a:p>
            <a:pPr lvl="1"/>
            <a:r>
              <a:rPr lang="en-GB" dirty="0" smtClean="0"/>
              <a:t>out of pocket expenses (but note disclosure of trustees expenses),</a:t>
            </a:r>
          </a:p>
          <a:p>
            <a:pPr lvl="1"/>
            <a:r>
              <a:rPr lang="en-GB" dirty="0" smtClean="0"/>
              <a:t>amounts waived unless material.</a:t>
            </a:r>
          </a:p>
          <a:p>
            <a:endParaRPr lang="en-GB" dirty="0"/>
          </a:p>
        </p:txBody>
      </p:sp>
      <p:sp>
        <p:nvSpPr>
          <p:cNvPr id="3" name="Title 2"/>
          <p:cNvSpPr>
            <a:spLocks noGrp="1"/>
          </p:cNvSpPr>
          <p:nvPr>
            <p:ph type="title"/>
          </p:nvPr>
        </p:nvSpPr>
        <p:spPr/>
        <p:txBody>
          <a:bodyPr/>
          <a:lstStyle/>
          <a:p>
            <a:r>
              <a:rPr lang="en-GB" dirty="0" smtClean="0"/>
              <a:t>Related Parties Exemptions</a:t>
            </a:r>
            <a:endParaRPr lang="en-GB" dirty="0"/>
          </a:p>
        </p:txBody>
      </p:sp>
    </p:spTree>
    <p:extLst>
      <p:ext uri="{BB962C8B-B14F-4D97-AF65-F5344CB8AC3E}">
        <p14:creationId xmlns:p14="http://schemas.microsoft.com/office/powerpoint/2010/main" val="172548959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dirty="0"/>
              <a:t>Important  to show that </a:t>
            </a:r>
            <a:r>
              <a:rPr lang="en-GB" dirty="0" smtClean="0"/>
              <a:t>the </a:t>
            </a:r>
            <a:r>
              <a:rPr lang="en-GB" dirty="0"/>
              <a:t>charity is operating for the public benefit </a:t>
            </a:r>
            <a:r>
              <a:rPr lang="en-GB" dirty="0" smtClean="0"/>
              <a:t>and trustees </a:t>
            </a:r>
            <a:r>
              <a:rPr lang="en-GB" dirty="0"/>
              <a:t>are acting in the interests of their charity and not for private benefit. </a:t>
            </a:r>
          </a:p>
          <a:p>
            <a:pPr marL="0" indent="0">
              <a:buNone/>
            </a:pPr>
            <a:r>
              <a:rPr lang="en-GB" dirty="0"/>
              <a:t> </a:t>
            </a:r>
          </a:p>
          <a:p>
            <a:r>
              <a:rPr lang="en-GB" dirty="0"/>
              <a:t>For this reason, this SORP requires that disclosure must be made of transactions involving trustees, related parties, staff remuneration and ex-gratia payments. </a:t>
            </a:r>
          </a:p>
          <a:p>
            <a:pPr marL="0" indent="0">
              <a:buNone/>
            </a:pPr>
            <a:r>
              <a:rPr lang="en-GB" dirty="0"/>
              <a:t> </a:t>
            </a:r>
          </a:p>
          <a:p>
            <a:r>
              <a:rPr lang="en-GB" dirty="0"/>
              <a:t>The payments made to the auditor or independent examiner must also be disclosed.</a:t>
            </a:r>
          </a:p>
          <a:p>
            <a:endParaRPr lang="en-GB" dirty="0" smtClean="0"/>
          </a:p>
        </p:txBody>
      </p:sp>
      <p:sp>
        <p:nvSpPr>
          <p:cNvPr id="3" name="Title 2"/>
          <p:cNvSpPr>
            <a:spLocks noGrp="1"/>
          </p:cNvSpPr>
          <p:nvPr>
            <p:ph type="title"/>
          </p:nvPr>
        </p:nvSpPr>
        <p:spPr/>
        <p:txBody>
          <a:bodyPr/>
          <a:lstStyle/>
          <a:p>
            <a:r>
              <a:rPr lang="en-GB" dirty="0" smtClean="0"/>
              <a:t>Employee and Trustee Remuneration</a:t>
            </a:r>
            <a:endParaRPr lang="en-GB" dirty="0"/>
          </a:p>
        </p:txBody>
      </p:sp>
    </p:spTree>
    <p:extLst>
      <p:ext uri="{BB962C8B-B14F-4D97-AF65-F5344CB8AC3E}">
        <p14:creationId xmlns:p14="http://schemas.microsoft.com/office/powerpoint/2010/main" val="309586799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GB" dirty="0"/>
              <a:t>A transaction involving a trustee or other related party must always be regarded </a:t>
            </a:r>
            <a:r>
              <a:rPr lang="en-GB" dirty="0" smtClean="0"/>
              <a:t>as material </a:t>
            </a:r>
            <a:r>
              <a:rPr lang="en-GB" dirty="0"/>
              <a:t>regardless of its size</a:t>
            </a:r>
            <a:r>
              <a:rPr lang="en-GB" dirty="0" smtClean="0"/>
              <a:t>.</a:t>
            </a:r>
          </a:p>
          <a:p>
            <a:r>
              <a:rPr lang="en-GB" dirty="0" smtClean="0"/>
              <a:t>Must </a:t>
            </a:r>
            <a:r>
              <a:rPr lang="en-GB" dirty="0"/>
              <a:t>make the same disclosures for de- </a:t>
            </a:r>
            <a:r>
              <a:rPr lang="en-GB" dirty="0" smtClean="0"/>
              <a:t>facto trustees</a:t>
            </a:r>
            <a:r>
              <a:rPr lang="en-GB" dirty="0"/>
              <a:t>.</a:t>
            </a:r>
          </a:p>
          <a:p>
            <a:pPr marL="0" indent="0">
              <a:buNone/>
            </a:pPr>
            <a:endParaRPr lang="en-GB" dirty="0"/>
          </a:p>
          <a:p>
            <a:pPr marL="0" indent="0">
              <a:buNone/>
            </a:pPr>
            <a:r>
              <a:rPr lang="en-GB" dirty="0" smtClean="0"/>
              <a:t>Most </a:t>
            </a:r>
            <a:r>
              <a:rPr lang="en-GB" dirty="0"/>
              <a:t>trustees are volunteers however, </a:t>
            </a:r>
          </a:p>
          <a:p>
            <a:r>
              <a:rPr lang="en-GB" dirty="0"/>
              <a:t>provided the arrangement is legally authorised, a trustee may </a:t>
            </a:r>
            <a:r>
              <a:rPr lang="en-GB" dirty="0" smtClean="0"/>
              <a:t>be remunerated </a:t>
            </a:r>
            <a:r>
              <a:rPr lang="en-GB" dirty="0"/>
              <a:t>for their role as a trustee. </a:t>
            </a:r>
          </a:p>
          <a:p>
            <a:r>
              <a:rPr lang="en-GB" dirty="0"/>
              <a:t>On occasions, a trustee may also be employed in some other role, </a:t>
            </a:r>
            <a:r>
              <a:rPr lang="en-GB" dirty="0" smtClean="0"/>
              <a:t>by </a:t>
            </a:r>
            <a:r>
              <a:rPr lang="en-GB" dirty="0"/>
              <a:t>the charity or </a:t>
            </a:r>
            <a:r>
              <a:rPr lang="en-GB" dirty="0" smtClean="0"/>
              <a:t>a </a:t>
            </a:r>
            <a:r>
              <a:rPr lang="en-GB" dirty="0"/>
              <a:t>related entity.</a:t>
            </a:r>
          </a:p>
          <a:p>
            <a:endParaRPr lang="en-GB" dirty="0" smtClean="0"/>
          </a:p>
        </p:txBody>
      </p:sp>
      <p:sp>
        <p:nvSpPr>
          <p:cNvPr id="3" name="Title 2"/>
          <p:cNvSpPr>
            <a:spLocks noGrp="1"/>
          </p:cNvSpPr>
          <p:nvPr>
            <p:ph type="title"/>
          </p:nvPr>
        </p:nvSpPr>
        <p:spPr/>
        <p:txBody>
          <a:bodyPr/>
          <a:lstStyle/>
          <a:p>
            <a:r>
              <a:rPr lang="en-GB" dirty="0" smtClean="0"/>
              <a:t>Paying Trustees?</a:t>
            </a:r>
            <a:endParaRPr lang="en-GB" dirty="0"/>
          </a:p>
        </p:txBody>
      </p:sp>
    </p:spTree>
    <p:extLst>
      <p:ext uri="{BB962C8B-B14F-4D97-AF65-F5344CB8AC3E}">
        <p14:creationId xmlns:p14="http://schemas.microsoft.com/office/powerpoint/2010/main" val="191976166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87375382"/>
              </p:ext>
            </p:extLst>
          </p:nvPr>
        </p:nvGraphicFramePr>
        <p:xfrm>
          <a:off x="797390" y="1913467"/>
          <a:ext cx="7838610" cy="4035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GB" dirty="0" smtClean="0"/>
              <a:t>Trustee payments disclosure</a:t>
            </a:r>
            <a:endParaRPr lang="en-GB" dirty="0"/>
          </a:p>
        </p:txBody>
      </p:sp>
    </p:spTree>
    <p:extLst>
      <p:ext uri="{BB962C8B-B14F-4D97-AF65-F5344CB8AC3E}">
        <p14:creationId xmlns:p14="http://schemas.microsoft.com/office/powerpoint/2010/main" val="1559257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6768752" cy="1143000"/>
          </a:xfrm>
        </p:spPr>
        <p:txBody>
          <a:bodyPr>
            <a:normAutofit fontScale="90000"/>
          </a:bodyPr>
          <a:lstStyle/>
          <a:p>
            <a:r>
              <a:rPr lang="en-GB" dirty="0" smtClean="0"/>
              <a:t>No early adoption of FRS 102 for charities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03256399"/>
              </p:ext>
            </p:extLst>
          </p:nvPr>
        </p:nvGraphicFramePr>
        <p:xfrm>
          <a:off x="469900" y="1435100"/>
          <a:ext cx="8422580" cy="4874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925327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5984844"/>
              </p:ext>
            </p:extLst>
          </p:nvPr>
        </p:nvGraphicFramePr>
        <p:xfrm>
          <a:off x="797390" y="1913467"/>
          <a:ext cx="7838610" cy="4035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GB" dirty="0" smtClean="0"/>
              <a:t>Payments to trustees</a:t>
            </a:r>
            <a:endParaRPr lang="en-GB" dirty="0"/>
          </a:p>
        </p:txBody>
      </p:sp>
    </p:spTree>
    <p:extLst>
      <p:ext uri="{BB962C8B-B14F-4D97-AF65-F5344CB8AC3E}">
        <p14:creationId xmlns:p14="http://schemas.microsoft.com/office/powerpoint/2010/main" val="171450682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the fact that there are no employees who received employee benefits </a:t>
            </a:r>
            <a:r>
              <a:rPr lang="en-GB" dirty="0" smtClean="0"/>
              <a:t>(excluding employer </a:t>
            </a:r>
            <a:r>
              <a:rPr lang="en-GB" dirty="0"/>
              <a:t>pension costs) of more than £60,000 (€70,000); </a:t>
            </a:r>
            <a:r>
              <a:rPr lang="en-GB" dirty="0" smtClean="0"/>
              <a:t>OR</a:t>
            </a:r>
          </a:p>
          <a:p>
            <a:pPr marL="0" indent="0">
              <a:buNone/>
            </a:pPr>
            <a:endParaRPr lang="en-GB" dirty="0"/>
          </a:p>
          <a:p>
            <a:r>
              <a:rPr lang="en-GB" dirty="0" smtClean="0"/>
              <a:t>the </a:t>
            </a:r>
            <a:r>
              <a:rPr lang="en-GB" dirty="0"/>
              <a:t>number of employees whose total employee benefits (excluding </a:t>
            </a:r>
            <a:r>
              <a:rPr lang="en-GB" dirty="0" smtClean="0"/>
              <a:t>employer pension </a:t>
            </a:r>
            <a:r>
              <a:rPr lang="en-GB" dirty="0"/>
              <a:t>costs) for the reporting period fell within each band of £10,000 (€10,000</a:t>
            </a:r>
            <a:r>
              <a:rPr lang="en-GB" dirty="0" smtClean="0"/>
              <a:t>) from </a:t>
            </a:r>
            <a:r>
              <a:rPr lang="en-GB" dirty="0"/>
              <a:t>£60,000 (€70,000) upwards.</a:t>
            </a:r>
          </a:p>
          <a:p>
            <a:endParaRPr lang="en-GB" dirty="0" smtClean="0"/>
          </a:p>
        </p:txBody>
      </p:sp>
      <p:sp>
        <p:nvSpPr>
          <p:cNvPr id="3" name="Title 2"/>
          <p:cNvSpPr>
            <a:spLocks noGrp="1"/>
          </p:cNvSpPr>
          <p:nvPr>
            <p:ph type="title"/>
          </p:nvPr>
        </p:nvSpPr>
        <p:spPr/>
        <p:txBody>
          <a:bodyPr/>
          <a:lstStyle/>
          <a:p>
            <a:r>
              <a:rPr lang="en-GB" dirty="0" smtClean="0"/>
              <a:t>All charities MUST disclose</a:t>
            </a:r>
            <a:endParaRPr lang="en-GB" dirty="0"/>
          </a:p>
        </p:txBody>
      </p:sp>
    </p:spTree>
    <p:extLst>
      <p:ext uri="{BB962C8B-B14F-4D97-AF65-F5344CB8AC3E}">
        <p14:creationId xmlns:p14="http://schemas.microsoft.com/office/powerpoint/2010/main" val="138117852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6634165"/>
              </p:ext>
            </p:extLst>
          </p:nvPr>
        </p:nvGraphicFramePr>
        <p:xfrm>
          <a:off x="797390" y="1913467"/>
          <a:ext cx="7838610" cy="4035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GB" dirty="0" smtClean="0"/>
              <a:t>FRS102 “Key Management Personnel”</a:t>
            </a:r>
            <a:br>
              <a:rPr lang="en-GB" dirty="0" smtClean="0"/>
            </a:br>
            <a:r>
              <a:rPr lang="en-GB" dirty="0"/>
              <a:t>t</a:t>
            </a:r>
            <a:r>
              <a:rPr lang="en-GB" dirty="0" smtClean="0"/>
              <a:t>rustees and </a:t>
            </a:r>
            <a:r>
              <a:rPr lang="en-GB" dirty="0"/>
              <a:t>s</a:t>
            </a:r>
            <a:r>
              <a:rPr lang="en-GB" dirty="0" smtClean="0"/>
              <a:t>enior employees</a:t>
            </a:r>
            <a:endParaRPr lang="en-GB" dirty="0"/>
          </a:p>
        </p:txBody>
      </p:sp>
    </p:spTree>
    <p:extLst>
      <p:ext uri="{BB962C8B-B14F-4D97-AF65-F5344CB8AC3E}">
        <p14:creationId xmlns:p14="http://schemas.microsoft.com/office/powerpoint/2010/main" val="60066988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A liability for paid annual leave and paid sick leave is recognised, if </a:t>
            </a:r>
            <a:r>
              <a:rPr lang="en-GB" dirty="0" smtClean="0"/>
              <a:t>it is a material component </a:t>
            </a:r>
            <a:r>
              <a:rPr lang="en-GB" dirty="0"/>
              <a:t>of total expenditure, and not discounted for the time value of money.</a:t>
            </a:r>
          </a:p>
        </p:txBody>
      </p:sp>
      <p:sp>
        <p:nvSpPr>
          <p:cNvPr id="3" name="Title 2"/>
          <p:cNvSpPr>
            <a:spLocks noGrp="1"/>
          </p:cNvSpPr>
          <p:nvPr>
            <p:ph type="title"/>
          </p:nvPr>
        </p:nvSpPr>
        <p:spPr/>
        <p:txBody>
          <a:bodyPr/>
          <a:lstStyle/>
          <a:p>
            <a:r>
              <a:rPr lang="en-GB" dirty="0" smtClean="0"/>
              <a:t>Accrual for Holiday Pay</a:t>
            </a:r>
            <a:endParaRPr lang="en-GB" dirty="0"/>
          </a:p>
        </p:txBody>
      </p:sp>
    </p:spTree>
    <p:extLst>
      <p:ext uri="{BB962C8B-B14F-4D97-AF65-F5344CB8AC3E}">
        <p14:creationId xmlns:p14="http://schemas.microsoft.com/office/powerpoint/2010/main" val="164299683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dirty="0"/>
              <a:t> ‘Social investments’ are </a:t>
            </a:r>
            <a:r>
              <a:rPr lang="en-GB" dirty="0" smtClean="0"/>
              <a:t>either programme </a:t>
            </a:r>
            <a:r>
              <a:rPr lang="en-GB" dirty="0"/>
              <a:t>related and mixed motive </a:t>
            </a:r>
            <a:r>
              <a:rPr lang="en-GB" dirty="0" smtClean="0"/>
              <a:t>investments (new category)</a:t>
            </a:r>
            <a:endParaRPr lang="en-GB" dirty="0"/>
          </a:p>
          <a:p>
            <a:pPr marL="0" indent="0">
              <a:buNone/>
            </a:pPr>
            <a:r>
              <a:rPr lang="en-GB" dirty="0"/>
              <a:t> </a:t>
            </a:r>
          </a:p>
          <a:p>
            <a:r>
              <a:rPr lang="en-GB" dirty="0"/>
              <a:t>Programme related investments are held to further the charitable purposes of the investing charity. There may be a financial return but it is incidental </a:t>
            </a:r>
          </a:p>
          <a:p>
            <a:pPr marL="0" indent="0">
              <a:buNone/>
            </a:pPr>
            <a:r>
              <a:rPr lang="en-GB" dirty="0"/>
              <a:t> </a:t>
            </a:r>
          </a:p>
          <a:p>
            <a:r>
              <a:rPr lang="en-GB" dirty="0"/>
              <a:t>Mixed motive investments are a form of social investment made in part to further </a:t>
            </a:r>
            <a:r>
              <a:rPr lang="en-GB" dirty="0" smtClean="0"/>
              <a:t>the charitable </a:t>
            </a:r>
            <a:r>
              <a:rPr lang="en-GB" dirty="0"/>
              <a:t>purposes of the investing charity and in part to generate a financial return.</a:t>
            </a:r>
          </a:p>
          <a:p>
            <a:endParaRPr lang="en-GB" dirty="0"/>
          </a:p>
        </p:txBody>
      </p:sp>
      <p:sp>
        <p:nvSpPr>
          <p:cNvPr id="3" name="Title 2"/>
          <p:cNvSpPr>
            <a:spLocks noGrp="1"/>
          </p:cNvSpPr>
          <p:nvPr>
            <p:ph type="title"/>
          </p:nvPr>
        </p:nvSpPr>
        <p:spPr/>
        <p:txBody>
          <a:bodyPr/>
          <a:lstStyle/>
          <a:p>
            <a:r>
              <a:rPr lang="en-GB" dirty="0" smtClean="0"/>
              <a:t>SOCIAL INVESTMENT</a:t>
            </a:r>
            <a:endParaRPr lang="en-GB" dirty="0"/>
          </a:p>
        </p:txBody>
      </p:sp>
    </p:spTree>
    <p:extLst>
      <p:ext uri="{BB962C8B-B14F-4D97-AF65-F5344CB8AC3E}">
        <p14:creationId xmlns:p14="http://schemas.microsoft.com/office/powerpoint/2010/main" val="164299683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dirty="0"/>
              <a:t>A charity making or in receipt of social investments or undertaking complex </a:t>
            </a:r>
            <a:r>
              <a:rPr lang="en-GB" dirty="0" smtClean="0"/>
              <a:t>contractual arrangements </a:t>
            </a:r>
            <a:r>
              <a:rPr lang="en-GB" dirty="0"/>
              <a:t>needs to consider carefully the nature of the arrangement and </a:t>
            </a:r>
            <a:r>
              <a:rPr lang="en-GB" dirty="0" smtClean="0"/>
              <a:t>account for </a:t>
            </a:r>
            <a:r>
              <a:rPr lang="en-GB" dirty="0"/>
              <a:t>the substance of </a:t>
            </a:r>
            <a:r>
              <a:rPr lang="en-GB" dirty="0" smtClean="0"/>
              <a:t>it.:</a:t>
            </a:r>
          </a:p>
          <a:p>
            <a:endParaRPr lang="en-GB" dirty="0"/>
          </a:p>
          <a:p>
            <a:r>
              <a:rPr lang="en-GB" dirty="0" smtClean="0"/>
              <a:t>Examples include:</a:t>
            </a:r>
          </a:p>
          <a:p>
            <a:r>
              <a:rPr lang="en-GB" dirty="0"/>
              <a:t>repayable loans</a:t>
            </a:r>
            <a:r>
              <a:rPr lang="en-GB" dirty="0" smtClean="0"/>
              <a:t>,</a:t>
            </a:r>
          </a:p>
          <a:p>
            <a:r>
              <a:rPr lang="en-GB" dirty="0" smtClean="0"/>
              <a:t>non-repayable </a:t>
            </a:r>
            <a:r>
              <a:rPr lang="en-GB" dirty="0"/>
              <a:t>loans (</a:t>
            </a:r>
            <a:r>
              <a:rPr lang="en-GB" dirty="0" smtClean="0"/>
              <a:t>quasi equity),</a:t>
            </a:r>
          </a:p>
          <a:p>
            <a:r>
              <a:rPr lang="en-GB" dirty="0" smtClean="0"/>
              <a:t>concessionary </a:t>
            </a:r>
            <a:r>
              <a:rPr lang="en-GB" dirty="0"/>
              <a:t>loans, equity investments, property letting, </a:t>
            </a:r>
            <a:endParaRPr lang="en-GB" dirty="0" smtClean="0"/>
          </a:p>
          <a:p>
            <a:r>
              <a:rPr lang="en-GB" dirty="0" smtClean="0"/>
              <a:t>performance related income </a:t>
            </a:r>
            <a:r>
              <a:rPr lang="en-GB" dirty="0"/>
              <a:t>or profit-sharing arrangements or partnerships</a:t>
            </a:r>
          </a:p>
          <a:p>
            <a:endParaRPr lang="en-GB" dirty="0"/>
          </a:p>
        </p:txBody>
      </p:sp>
      <p:sp>
        <p:nvSpPr>
          <p:cNvPr id="3" name="Title 2"/>
          <p:cNvSpPr>
            <a:spLocks noGrp="1"/>
          </p:cNvSpPr>
          <p:nvPr>
            <p:ph type="title"/>
          </p:nvPr>
        </p:nvSpPr>
        <p:spPr/>
        <p:txBody>
          <a:bodyPr/>
          <a:lstStyle/>
          <a:p>
            <a:r>
              <a:rPr lang="en-GB" dirty="0" smtClean="0"/>
              <a:t>SOCIAL INVESTMENTS (cont.)</a:t>
            </a:r>
            <a:endParaRPr lang="en-GB" dirty="0"/>
          </a:p>
        </p:txBody>
      </p:sp>
    </p:spTree>
    <p:extLst>
      <p:ext uri="{BB962C8B-B14F-4D97-AF65-F5344CB8AC3E}">
        <p14:creationId xmlns:p14="http://schemas.microsoft.com/office/powerpoint/2010/main" val="408845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GB" dirty="0"/>
              <a:t>To account for the investment or contractual arrangement correctly, a charity needs </a:t>
            </a:r>
            <a:r>
              <a:rPr lang="en-GB" dirty="0" smtClean="0"/>
              <a:t>to be </a:t>
            </a:r>
            <a:r>
              <a:rPr lang="en-GB" dirty="0"/>
              <a:t>able to identify:</a:t>
            </a:r>
          </a:p>
          <a:p>
            <a:r>
              <a:rPr lang="en-GB" dirty="0" smtClean="0"/>
              <a:t>the </a:t>
            </a:r>
            <a:r>
              <a:rPr lang="en-GB" dirty="0"/>
              <a:t>nature of the asset or entitlement to income acquired;</a:t>
            </a:r>
          </a:p>
          <a:p>
            <a:r>
              <a:rPr lang="en-GB" dirty="0" smtClean="0"/>
              <a:t>the </a:t>
            </a:r>
            <a:r>
              <a:rPr lang="en-GB" dirty="0"/>
              <a:t>basis upon which any financial return is calculated;</a:t>
            </a:r>
          </a:p>
          <a:p>
            <a:r>
              <a:rPr lang="en-GB" dirty="0" smtClean="0"/>
              <a:t>the </a:t>
            </a:r>
            <a:r>
              <a:rPr lang="en-GB" dirty="0"/>
              <a:t>method(s) to be used to measure financial return;</a:t>
            </a:r>
          </a:p>
          <a:p>
            <a:r>
              <a:rPr lang="en-GB" dirty="0" smtClean="0"/>
              <a:t>the </a:t>
            </a:r>
            <a:r>
              <a:rPr lang="en-GB" dirty="0"/>
              <a:t>nature of any liabilities or obligations acquired;</a:t>
            </a:r>
          </a:p>
          <a:p>
            <a:r>
              <a:rPr lang="en-GB" dirty="0" smtClean="0"/>
              <a:t>the </a:t>
            </a:r>
            <a:r>
              <a:rPr lang="en-GB" dirty="0"/>
              <a:t>method(s) to be used to measure any liability or obligation; and</a:t>
            </a:r>
          </a:p>
          <a:p>
            <a:r>
              <a:rPr lang="en-GB" dirty="0" smtClean="0"/>
              <a:t>their </a:t>
            </a:r>
            <a:r>
              <a:rPr lang="en-GB" dirty="0"/>
              <a:t>motive(s) for acquiring the investment.</a:t>
            </a:r>
          </a:p>
          <a:p>
            <a:endParaRPr lang="en-GB" dirty="0"/>
          </a:p>
        </p:txBody>
      </p:sp>
      <p:sp>
        <p:nvSpPr>
          <p:cNvPr id="3" name="Title 2"/>
          <p:cNvSpPr>
            <a:spLocks noGrp="1"/>
          </p:cNvSpPr>
          <p:nvPr>
            <p:ph type="title"/>
          </p:nvPr>
        </p:nvSpPr>
        <p:spPr/>
        <p:txBody>
          <a:bodyPr/>
          <a:lstStyle/>
          <a:p>
            <a:r>
              <a:rPr lang="en-GB" dirty="0" smtClean="0"/>
              <a:t>ACCOUNTING FOR </a:t>
            </a:r>
            <a:br>
              <a:rPr lang="en-GB" dirty="0" smtClean="0"/>
            </a:br>
            <a:r>
              <a:rPr lang="en-GB" dirty="0" smtClean="0"/>
              <a:t>SOCIAL INVESTMENTS</a:t>
            </a:r>
            <a:endParaRPr lang="en-GB" dirty="0"/>
          </a:p>
        </p:txBody>
      </p:sp>
    </p:spTree>
    <p:extLst>
      <p:ext uri="{BB962C8B-B14F-4D97-AF65-F5344CB8AC3E}">
        <p14:creationId xmlns:p14="http://schemas.microsoft.com/office/powerpoint/2010/main" val="74752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r>
              <a:rPr lang="en-GB" dirty="0"/>
              <a:t>Property may be </a:t>
            </a:r>
            <a:r>
              <a:rPr lang="en-GB" dirty="0" smtClean="0"/>
              <a:t>Programme Related Investment only </a:t>
            </a:r>
            <a:r>
              <a:rPr lang="en-GB" dirty="0"/>
              <a:t>when it is </a:t>
            </a:r>
            <a:r>
              <a:rPr lang="en-GB" dirty="0" smtClean="0"/>
              <a:t>held specifically </a:t>
            </a:r>
            <a:r>
              <a:rPr lang="en-GB" dirty="0"/>
              <a:t>to enable a third party to undertake particular activities using the </a:t>
            </a:r>
            <a:r>
              <a:rPr lang="en-GB" dirty="0" smtClean="0"/>
              <a:t>property that </a:t>
            </a:r>
            <a:r>
              <a:rPr lang="en-GB" dirty="0"/>
              <a:t>contribute to the investing charity’s charitable purposes. </a:t>
            </a:r>
          </a:p>
          <a:p>
            <a:pPr marL="0" indent="0">
              <a:buNone/>
            </a:pPr>
            <a:r>
              <a:rPr lang="en-GB" dirty="0"/>
              <a:t> </a:t>
            </a:r>
          </a:p>
          <a:p>
            <a:pPr algn="just"/>
            <a:r>
              <a:rPr lang="en-GB" dirty="0"/>
              <a:t>Property may also be classified as mixed motive investment when it is held for a combination of the financial return it generates and the contribution its use by another charity or third party makes to the investing charity’s purposes.</a:t>
            </a:r>
          </a:p>
          <a:p>
            <a:endParaRPr lang="en-GB" dirty="0"/>
          </a:p>
        </p:txBody>
      </p:sp>
      <p:sp>
        <p:nvSpPr>
          <p:cNvPr id="3" name="Title 2"/>
          <p:cNvSpPr>
            <a:spLocks noGrp="1"/>
          </p:cNvSpPr>
          <p:nvPr>
            <p:ph type="title"/>
          </p:nvPr>
        </p:nvSpPr>
        <p:spPr/>
        <p:txBody>
          <a:bodyPr/>
          <a:lstStyle/>
          <a:p>
            <a:r>
              <a:rPr lang="en-GB" dirty="0" smtClean="0"/>
              <a:t>SOCIAL INVESTMENT : PROPERTY</a:t>
            </a:r>
            <a:endParaRPr lang="en-GB" dirty="0"/>
          </a:p>
        </p:txBody>
      </p:sp>
    </p:spTree>
    <p:extLst>
      <p:ext uri="{BB962C8B-B14F-4D97-AF65-F5344CB8AC3E}">
        <p14:creationId xmlns:p14="http://schemas.microsoft.com/office/powerpoint/2010/main" val="182152949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dirty="0" smtClean="0"/>
              <a:t>Property is held either </a:t>
            </a:r>
          </a:p>
          <a:p>
            <a:pPr lvl="1"/>
            <a:r>
              <a:rPr lang="en-GB" dirty="0" smtClean="0"/>
              <a:t>to further the objects (property, plant and equipment) or</a:t>
            </a:r>
          </a:p>
          <a:p>
            <a:pPr lvl="1"/>
            <a:r>
              <a:rPr lang="en-GB" dirty="0" smtClean="0"/>
              <a:t>The generate a return (investment property)</a:t>
            </a:r>
          </a:p>
          <a:p>
            <a:pPr marL="57150" indent="0">
              <a:buNone/>
            </a:pPr>
            <a:endParaRPr lang="en-GB" dirty="0" smtClean="0"/>
          </a:p>
          <a:p>
            <a:pPr marL="400050"/>
            <a:r>
              <a:rPr lang="en-GB" dirty="0" smtClean="0"/>
              <a:t>If property is held for a mixed purpose then</a:t>
            </a:r>
          </a:p>
          <a:p>
            <a:pPr marL="800100" lvl="1"/>
            <a:r>
              <a:rPr lang="en-GB" dirty="0" smtClean="0"/>
              <a:t>It must be apportion between the two categories above</a:t>
            </a:r>
          </a:p>
          <a:p>
            <a:pPr marL="800100" lvl="1"/>
            <a:r>
              <a:rPr lang="en-GB" dirty="0" smtClean="0"/>
              <a:t>If not practicable then Tangible Assets PPE</a:t>
            </a:r>
          </a:p>
          <a:p>
            <a:pPr marL="800100" lvl="1"/>
            <a:endParaRPr lang="en-GB" dirty="0"/>
          </a:p>
          <a:p>
            <a:pPr marL="400050"/>
            <a:r>
              <a:rPr lang="en-GB" dirty="0" smtClean="0"/>
              <a:t>If property is held for own purposes plus let to third party who furthers our objects</a:t>
            </a:r>
          </a:p>
          <a:p>
            <a:pPr marL="800100" lvl="1"/>
            <a:r>
              <a:rPr lang="en-GB" dirty="0"/>
              <a:t>It must be apportion between </a:t>
            </a:r>
            <a:r>
              <a:rPr lang="en-GB" dirty="0" smtClean="0"/>
              <a:t>PPE and Mixed</a:t>
            </a:r>
            <a:endParaRPr lang="en-GB" dirty="0"/>
          </a:p>
          <a:p>
            <a:pPr marL="800100" lvl="1"/>
            <a:r>
              <a:rPr lang="en-GB" dirty="0"/>
              <a:t>If not practicable then Tangible Assets PPE</a:t>
            </a:r>
          </a:p>
          <a:p>
            <a:pPr marL="57150" indent="0">
              <a:buNone/>
            </a:pPr>
            <a:endParaRPr lang="en-GB" dirty="0" smtClean="0"/>
          </a:p>
          <a:p>
            <a:pPr marL="400050"/>
            <a:endParaRPr lang="en-GB" dirty="0" smtClean="0"/>
          </a:p>
          <a:p>
            <a:pPr marL="800100" lvl="1"/>
            <a:endParaRPr lang="en-GB" dirty="0" smtClean="0"/>
          </a:p>
          <a:p>
            <a:endParaRPr lang="en-GB" dirty="0"/>
          </a:p>
        </p:txBody>
      </p:sp>
      <p:sp>
        <p:nvSpPr>
          <p:cNvPr id="3" name="Title 2"/>
          <p:cNvSpPr>
            <a:spLocks noGrp="1"/>
          </p:cNvSpPr>
          <p:nvPr>
            <p:ph type="title"/>
          </p:nvPr>
        </p:nvSpPr>
        <p:spPr/>
        <p:txBody>
          <a:bodyPr/>
          <a:lstStyle/>
          <a:p>
            <a:r>
              <a:rPr lang="en-GB" dirty="0" smtClean="0"/>
              <a:t>SOCIAL INVESTMENT: PROPERTY</a:t>
            </a:r>
            <a:endParaRPr lang="en-GB" dirty="0"/>
          </a:p>
        </p:txBody>
      </p:sp>
    </p:spTree>
    <p:extLst>
      <p:ext uri="{BB962C8B-B14F-4D97-AF65-F5344CB8AC3E}">
        <p14:creationId xmlns:p14="http://schemas.microsoft.com/office/powerpoint/2010/main" val="39154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65750498"/>
              </p:ext>
            </p:extLst>
          </p:nvPr>
        </p:nvGraphicFramePr>
        <p:xfrm>
          <a:off x="797390" y="1913467"/>
          <a:ext cx="7838610" cy="4035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GB" dirty="0" smtClean="0"/>
              <a:t>Total Return Approach to investment</a:t>
            </a:r>
            <a:endParaRPr lang="en-GB" dirty="0"/>
          </a:p>
        </p:txBody>
      </p:sp>
    </p:spTree>
    <p:extLst>
      <p:ext uri="{BB962C8B-B14F-4D97-AF65-F5344CB8AC3E}">
        <p14:creationId xmlns:p14="http://schemas.microsoft.com/office/powerpoint/2010/main" val="1725489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GB" sz="2800" dirty="0" smtClean="0"/>
              <a:t>Consultation on the Charities SoRP</a:t>
            </a:r>
          </a:p>
        </p:txBody>
      </p:sp>
      <p:sp>
        <p:nvSpPr>
          <p:cNvPr id="3" name="Title 2"/>
          <p:cNvSpPr>
            <a:spLocks noGrp="1"/>
          </p:cNvSpPr>
          <p:nvPr>
            <p:ph type="title"/>
          </p:nvPr>
        </p:nvSpPr>
        <p:spPr>
          <a:xfrm>
            <a:off x="2390775" y="1600200"/>
            <a:ext cx="6600825" cy="1554162"/>
          </a:xfrm>
        </p:spPr>
        <p:txBody>
          <a:bodyPr>
            <a:normAutofit/>
          </a:bodyPr>
          <a:lstStyle/>
          <a:p>
            <a:r>
              <a:rPr lang="en-GB" dirty="0" smtClean="0"/>
              <a:t>The Background to the Charities SoRP</a:t>
            </a:r>
            <a:endParaRPr lang="en-GB" dirty="0"/>
          </a:p>
        </p:txBody>
      </p:sp>
    </p:spTree>
    <p:extLst>
      <p:ext uri="{BB962C8B-B14F-4D97-AF65-F5344CB8AC3E}">
        <p14:creationId xmlns:p14="http://schemas.microsoft.com/office/powerpoint/2010/main" val="218717625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Situations may arise where </a:t>
            </a:r>
            <a:endParaRPr lang="en-GB" dirty="0" smtClean="0"/>
          </a:p>
          <a:p>
            <a:pPr marL="0" indent="0">
              <a:buNone/>
            </a:pPr>
            <a:endParaRPr lang="en-GB" dirty="0" smtClean="0"/>
          </a:p>
          <a:p>
            <a:pPr lvl="1"/>
            <a:r>
              <a:rPr lang="en-GB" dirty="0" smtClean="0"/>
              <a:t>the </a:t>
            </a:r>
            <a:r>
              <a:rPr lang="en-GB" dirty="0"/>
              <a:t>unavoidable costs of fulfilling a contract </a:t>
            </a:r>
            <a:r>
              <a:rPr lang="en-GB" dirty="0" smtClean="0"/>
              <a:t>exceed</a:t>
            </a:r>
          </a:p>
          <a:p>
            <a:pPr lvl="1"/>
            <a:r>
              <a:rPr lang="en-GB" dirty="0" smtClean="0"/>
              <a:t> the expected </a:t>
            </a:r>
            <a:r>
              <a:rPr lang="en-GB" dirty="0"/>
              <a:t>economic benefit derived from it. </a:t>
            </a:r>
          </a:p>
          <a:p>
            <a:pPr marL="0" indent="0">
              <a:buNone/>
            </a:pPr>
            <a:endParaRPr lang="en-GB" dirty="0"/>
          </a:p>
          <a:p>
            <a:r>
              <a:rPr lang="en-GB" dirty="0"/>
              <a:t>In such circumstances, a charity must recognise these irrecoverable costs. </a:t>
            </a:r>
          </a:p>
          <a:p>
            <a:pPr lvl="1"/>
            <a:r>
              <a:rPr lang="en-GB" dirty="0"/>
              <a:t>E.g. leaving a property with unexpired </a:t>
            </a:r>
            <a:r>
              <a:rPr lang="en-GB" dirty="0" smtClean="0"/>
              <a:t>lease</a:t>
            </a:r>
          </a:p>
          <a:p>
            <a:pPr marL="457200" lvl="1" indent="0">
              <a:buNone/>
            </a:pPr>
            <a:r>
              <a:rPr lang="en-GB" dirty="0"/>
              <a:t> </a:t>
            </a:r>
            <a:r>
              <a:rPr lang="en-GB" dirty="0" smtClean="0"/>
              <a:t>   </a:t>
            </a:r>
            <a:r>
              <a:rPr lang="en-GB" dirty="0"/>
              <a:t>(no possible sub-let)</a:t>
            </a:r>
          </a:p>
          <a:p>
            <a:endParaRPr lang="en-GB" dirty="0" smtClean="0"/>
          </a:p>
        </p:txBody>
      </p:sp>
      <p:sp>
        <p:nvSpPr>
          <p:cNvPr id="3" name="Title 2"/>
          <p:cNvSpPr>
            <a:spLocks noGrp="1"/>
          </p:cNvSpPr>
          <p:nvPr>
            <p:ph type="title"/>
          </p:nvPr>
        </p:nvSpPr>
        <p:spPr/>
        <p:txBody>
          <a:bodyPr/>
          <a:lstStyle/>
          <a:p>
            <a:r>
              <a:rPr lang="en-GB" dirty="0" smtClean="0"/>
              <a:t>Onerous contracts</a:t>
            </a:r>
            <a:endParaRPr lang="en-GB" dirty="0"/>
          </a:p>
        </p:txBody>
      </p:sp>
    </p:spTree>
    <p:extLst>
      <p:ext uri="{BB962C8B-B14F-4D97-AF65-F5344CB8AC3E}">
        <p14:creationId xmlns:p14="http://schemas.microsoft.com/office/powerpoint/2010/main" val="172548959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49498808"/>
              </p:ext>
            </p:extLst>
          </p:nvPr>
        </p:nvGraphicFramePr>
        <p:xfrm>
          <a:off x="797390" y="1913467"/>
          <a:ext cx="7838610" cy="4035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GB" dirty="0" smtClean="0"/>
              <a:t>Onerous contracts (cont.)</a:t>
            </a:r>
            <a:endParaRPr lang="en-GB" dirty="0"/>
          </a:p>
        </p:txBody>
      </p:sp>
    </p:spTree>
    <p:extLst>
      <p:ext uri="{BB962C8B-B14F-4D97-AF65-F5344CB8AC3E}">
        <p14:creationId xmlns:p14="http://schemas.microsoft.com/office/powerpoint/2010/main" val="172548959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Provision is the lower of:</a:t>
            </a:r>
          </a:p>
          <a:p>
            <a:pPr marL="0" indent="0">
              <a:buNone/>
            </a:pPr>
            <a:r>
              <a:rPr lang="en-GB" dirty="0"/>
              <a:t>	</a:t>
            </a:r>
          </a:p>
          <a:p>
            <a:pPr lvl="1"/>
            <a:r>
              <a:rPr lang="en-GB" dirty="0"/>
              <a:t>C</a:t>
            </a:r>
            <a:r>
              <a:rPr lang="en-GB" dirty="0" smtClean="0"/>
              <a:t>osts </a:t>
            </a:r>
            <a:r>
              <a:rPr lang="en-GB" dirty="0"/>
              <a:t>involved in completing the contract and </a:t>
            </a:r>
          </a:p>
          <a:p>
            <a:pPr lvl="1"/>
            <a:r>
              <a:rPr lang="en-GB" dirty="0" smtClean="0"/>
              <a:t>Cost </a:t>
            </a:r>
            <a:r>
              <a:rPr lang="en-GB" dirty="0"/>
              <a:t>of any compensation payable as result of withdrawing from the contract.</a:t>
            </a:r>
          </a:p>
          <a:p>
            <a:pPr marL="0" indent="0">
              <a:buNone/>
            </a:pPr>
            <a:r>
              <a:rPr lang="en-GB" dirty="0"/>
              <a:t> </a:t>
            </a:r>
          </a:p>
          <a:p>
            <a:r>
              <a:rPr lang="en-GB" sz="1800" dirty="0" smtClean="0"/>
              <a:t>For charities enhanced </a:t>
            </a:r>
            <a:r>
              <a:rPr lang="en-GB" sz="1800" dirty="0"/>
              <a:t>service levels to beneficiaries beyond contacts do not create an onerous contract even when these costs cannot be </a:t>
            </a:r>
            <a:r>
              <a:rPr lang="en-GB" sz="1800" dirty="0" smtClean="0"/>
              <a:t>recovered because they are part of charitable activities. </a:t>
            </a:r>
            <a:endParaRPr lang="en-GB" sz="1800" dirty="0"/>
          </a:p>
          <a:p>
            <a:endParaRPr lang="en-GB" dirty="0" smtClean="0"/>
          </a:p>
        </p:txBody>
      </p:sp>
      <p:sp>
        <p:nvSpPr>
          <p:cNvPr id="3" name="Title 2"/>
          <p:cNvSpPr>
            <a:spLocks noGrp="1"/>
          </p:cNvSpPr>
          <p:nvPr>
            <p:ph type="title"/>
          </p:nvPr>
        </p:nvSpPr>
        <p:spPr/>
        <p:txBody>
          <a:bodyPr/>
          <a:lstStyle/>
          <a:p>
            <a:r>
              <a:rPr lang="en-GB" dirty="0" smtClean="0"/>
              <a:t>Onerous contracts provision</a:t>
            </a:r>
            <a:endParaRPr lang="en-GB" dirty="0"/>
          </a:p>
        </p:txBody>
      </p:sp>
    </p:spTree>
    <p:extLst>
      <p:ext uri="{BB962C8B-B14F-4D97-AF65-F5344CB8AC3E}">
        <p14:creationId xmlns:p14="http://schemas.microsoft.com/office/powerpoint/2010/main" val="172548959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Income (Almost) virtually certain</a:t>
            </a:r>
          </a:p>
          <a:p>
            <a:r>
              <a:rPr lang="en-GB" dirty="0" smtClean="0"/>
              <a:t>Paid Annual Leave accrual</a:t>
            </a:r>
          </a:p>
          <a:p>
            <a:r>
              <a:rPr lang="en-GB" dirty="0" smtClean="0"/>
              <a:t>FRS102 treatment of defined benefit pension scheme</a:t>
            </a:r>
          </a:p>
          <a:p>
            <a:r>
              <a:rPr lang="en-GB" dirty="0" smtClean="0"/>
              <a:t>Goods for resale</a:t>
            </a:r>
          </a:p>
          <a:p>
            <a:r>
              <a:rPr lang="en-GB" dirty="0" smtClean="0"/>
              <a:t>Concessionary Loans at Fair Value</a:t>
            </a:r>
          </a:p>
          <a:p>
            <a:r>
              <a:rPr lang="en-GB" dirty="0" smtClean="0"/>
              <a:t>Other financial instruments</a:t>
            </a:r>
          </a:p>
          <a:p>
            <a:r>
              <a:rPr lang="en-GB" dirty="0" smtClean="0"/>
              <a:t>Extended credit on contracts</a:t>
            </a:r>
          </a:p>
          <a:p>
            <a:endParaRPr lang="en-GB" dirty="0"/>
          </a:p>
          <a:p>
            <a:pPr marL="0" indent="0">
              <a:buNone/>
            </a:pPr>
            <a:r>
              <a:rPr lang="en-GB" dirty="0"/>
              <a:t> </a:t>
            </a:r>
            <a:r>
              <a:rPr lang="en-GB" dirty="0" smtClean="0">
                <a:solidFill>
                  <a:srgbClr val="00AB4E"/>
                </a:solidFill>
              </a:rPr>
              <a:t>……..require adjustment if FRS 102 adopted?!</a:t>
            </a:r>
          </a:p>
        </p:txBody>
      </p:sp>
      <p:sp>
        <p:nvSpPr>
          <p:cNvPr id="3" name="Title 2"/>
          <p:cNvSpPr>
            <a:spLocks noGrp="1"/>
          </p:cNvSpPr>
          <p:nvPr>
            <p:ph type="title"/>
          </p:nvPr>
        </p:nvSpPr>
        <p:spPr/>
        <p:txBody>
          <a:bodyPr/>
          <a:lstStyle/>
          <a:p>
            <a:r>
              <a:rPr lang="en-GB" dirty="0" smtClean="0"/>
              <a:t>Charities SoRP – </a:t>
            </a:r>
            <a:r>
              <a:rPr lang="en-GB" sz="3200" dirty="0" smtClean="0"/>
              <a:t>Items most likely to……</a:t>
            </a:r>
            <a:endParaRPr lang="en-GB" sz="3200" dirty="0"/>
          </a:p>
        </p:txBody>
      </p:sp>
    </p:spTree>
    <p:extLst>
      <p:ext uri="{BB962C8B-B14F-4D97-AF65-F5344CB8AC3E}">
        <p14:creationId xmlns:p14="http://schemas.microsoft.com/office/powerpoint/2010/main" val="172548959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smtClean="0"/>
          </a:p>
          <a:p>
            <a:endParaRPr lang="en-GB" dirty="0"/>
          </a:p>
          <a:p>
            <a:r>
              <a:rPr lang="en-GB" dirty="0" smtClean="0"/>
              <a:t>A </a:t>
            </a:r>
            <a:r>
              <a:rPr lang="en-GB" dirty="0"/>
              <a:t>heritage asset is a tangible or intangible asset with historical, artistic, scientific</a:t>
            </a:r>
            <a:r>
              <a:rPr lang="en-GB" dirty="0" smtClean="0"/>
              <a:t>, technological</a:t>
            </a:r>
            <a:r>
              <a:rPr lang="en-GB" dirty="0"/>
              <a:t>, geophysical or environmental qualities that is held and </a:t>
            </a:r>
            <a:r>
              <a:rPr lang="en-GB" dirty="0" smtClean="0"/>
              <a:t>maintained principally </a:t>
            </a:r>
            <a:r>
              <a:rPr lang="en-GB" dirty="0"/>
              <a:t>for its contribution to knowledge and culture.</a:t>
            </a:r>
          </a:p>
          <a:p>
            <a:endParaRPr lang="en-GB" dirty="0" smtClean="0"/>
          </a:p>
        </p:txBody>
      </p:sp>
      <p:sp>
        <p:nvSpPr>
          <p:cNvPr id="3" name="Title 2"/>
          <p:cNvSpPr>
            <a:spLocks noGrp="1"/>
          </p:cNvSpPr>
          <p:nvPr>
            <p:ph type="title"/>
          </p:nvPr>
        </p:nvSpPr>
        <p:spPr/>
        <p:txBody>
          <a:bodyPr/>
          <a:lstStyle/>
          <a:p>
            <a:r>
              <a:rPr lang="en-GB" dirty="0" smtClean="0"/>
              <a:t>Heritage Assets   </a:t>
            </a:r>
            <a:br>
              <a:rPr lang="en-GB" dirty="0" smtClean="0"/>
            </a:br>
            <a:r>
              <a:rPr lang="en-GB" sz="2400" dirty="0" smtClean="0"/>
              <a:t>Module 18</a:t>
            </a:r>
            <a:endParaRPr lang="en-GB" sz="2400" dirty="0"/>
          </a:p>
        </p:txBody>
      </p:sp>
    </p:spTree>
    <p:extLst>
      <p:ext uri="{BB962C8B-B14F-4D97-AF65-F5344CB8AC3E}">
        <p14:creationId xmlns:p14="http://schemas.microsoft.com/office/powerpoint/2010/main" val="144767163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smtClean="0"/>
          </a:p>
          <a:p>
            <a:r>
              <a:rPr lang="en-GB" dirty="0" smtClean="0"/>
              <a:t>An </a:t>
            </a:r>
            <a:r>
              <a:rPr lang="en-GB" dirty="0"/>
              <a:t>asset may have the attributes of a heritage asset, e.g. be of </a:t>
            </a:r>
            <a:r>
              <a:rPr lang="en-GB" dirty="0" smtClean="0"/>
              <a:t>historic or </a:t>
            </a:r>
            <a:r>
              <a:rPr lang="en-GB" dirty="0"/>
              <a:t>artistic importance, but unless </a:t>
            </a:r>
            <a:endParaRPr lang="en-GB" dirty="0" smtClean="0"/>
          </a:p>
          <a:p>
            <a:pPr marL="0" indent="0">
              <a:buNone/>
            </a:pPr>
            <a:endParaRPr lang="en-GB" dirty="0" smtClean="0"/>
          </a:p>
          <a:p>
            <a:r>
              <a:rPr lang="en-GB" dirty="0" smtClean="0"/>
              <a:t>It </a:t>
            </a:r>
            <a:r>
              <a:rPr lang="en-GB" dirty="0"/>
              <a:t>is </a:t>
            </a:r>
            <a:r>
              <a:rPr lang="en-GB" dirty="0" smtClean="0">
                <a:solidFill>
                  <a:srgbClr val="00AB4E"/>
                </a:solidFill>
              </a:rPr>
              <a:t>ALSO</a:t>
            </a:r>
            <a:r>
              <a:rPr lang="en-GB" dirty="0" smtClean="0"/>
              <a:t> </a:t>
            </a:r>
            <a:r>
              <a:rPr lang="en-GB" dirty="0"/>
              <a:t>held and maintained for its contribution </a:t>
            </a:r>
            <a:r>
              <a:rPr lang="en-GB" dirty="0" smtClean="0"/>
              <a:t>to knowledge </a:t>
            </a:r>
            <a:r>
              <a:rPr lang="en-GB" dirty="0"/>
              <a:t>and culture then it will not fall within the definition of a heritage asset</a:t>
            </a:r>
            <a:r>
              <a:rPr lang="en-GB" dirty="0" smtClean="0"/>
              <a:t>.</a:t>
            </a:r>
          </a:p>
          <a:p>
            <a:endParaRPr lang="en-GB" dirty="0"/>
          </a:p>
          <a:p>
            <a:endParaRPr lang="en-GB" dirty="0"/>
          </a:p>
          <a:p>
            <a:endParaRPr lang="en-GB" dirty="0" smtClean="0"/>
          </a:p>
        </p:txBody>
      </p:sp>
      <p:sp>
        <p:nvSpPr>
          <p:cNvPr id="3" name="Title 2"/>
          <p:cNvSpPr>
            <a:spLocks noGrp="1"/>
          </p:cNvSpPr>
          <p:nvPr>
            <p:ph type="title"/>
          </p:nvPr>
        </p:nvSpPr>
        <p:spPr/>
        <p:txBody>
          <a:bodyPr/>
          <a:lstStyle/>
          <a:p>
            <a:r>
              <a:rPr lang="en-GB" dirty="0" smtClean="0"/>
              <a:t>Attributes</a:t>
            </a:r>
            <a:br>
              <a:rPr lang="en-GB" dirty="0" smtClean="0"/>
            </a:br>
            <a:r>
              <a:rPr lang="en-GB" sz="2400" dirty="0" smtClean="0"/>
              <a:t>of a Heritage asset</a:t>
            </a:r>
            <a:endParaRPr lang="en-GB" sz="2400" dirty="0"/>
          </a:p>
        </p:txBody>
      </p:sp>
    </p:spTree>
    <p:extLst>
      <p:ext uri="{BB962C8B-B14F-4D97-AF65-F5344CB8AC3E}">
        <p14:creationId xmlns:p14="http://schemas.microsoft.com/office/powerpoint/2010/main" val="333547593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GB" dirty="0"/>
              <a:t>Assets with heritage </a:t>
            </a:r>
            <a:r>
              <a:rPr lang="en-GB" dirty="0" smtClean="0"/>
              <a:t>attributes</a:t>
            </a:r>
          </a:p>
          <a:p>
            <a:r>
              <a:rPr lang="en-GB" dirty="0" smtClean="0"/>
              <a:t> </a:t>
            </a:r>
            <a:r>
              <a:rPr lang="en-GB" dirty="0"/>
              <a:t>may be used operationally for other purposes unconnected with the promotion of knowledge and culture. </a:t>
            </a:r>
            <a:r>
              <a:rPr lang="en-GB" dirty="0" smtClean="0"/>
              <a:t>In such </a:t>
            </a:r>
            <a:r>
              <a:rPr lang="en-GB" dirty="0"/>
              <a:t>instances, the asset is accounted for within tangible fixed assets or </a:t>
            </a:r>
            <a:r>
              <a:rPr lang="en-GB" dirty="0" smtClean="0"/>
              <a:t>investments as </a:t>
            </a:r>
            <a:r>
              <a:rPr lang="en-GB" dirty="0"/>
              <a:t>appropriate.</a:t>
            </a:r>
          </a:p>
          <a:p>
            <a:pPr marL="0" indent="0">
              <a:buNone/>
            </a:pPr>
            <a:endParaRPr lang="en-GB" dirty="0"/>
          </a:p>
          <a:p>
            <a:pPr marL="0" indent="0">
              <a:buNone/>
            </a:pPr>
            <a:r>
              <a:rPr lang="en-GB" dirty="0" smtClean="0"/>
              <a:t>      Examples:</a:t>
            </a:r>
            <a:endParaRPr lang="en-GB" dirty="0"/>
          </a:p>
          <a:p>
            <a:r>
              <a:rPr lang="en-GB" dirty="0" smtClean="0"/>
              <a:t>A </a:t>
            </a:r>
            <a:r>
              <a:rPr lang="en-GB" dirty="0"/>
              <a:t>historic building used by an educational </a:t>
            </a:r>
            <a:r>
              <a:rPr lang="en-GB" dirty="0" smtClean="0"/>
              <a:t>establishment</a:t>
            </a:r>
          </a:p>
          <a:p>
            <a:pPr lvl="1"/>
            <a:r>
              <a:rPr lang="en-GB" dirty="0" smtClean="0"/>
              <a:t> Attributes not heritage</a:t>
            </a:r>
            <a:endParaRPr lang="en-GB" dirty="0"/>
          </a:p>
          <a:p>
            <a:r>
              <a:rPr lang="en-GB" dirty="0"/>
              <a:t> </a:t>
            </a:r>
            <a:r>
              <a:rPr lang="en-GB" dirty="0" smtClean="0"/>
              <a:t>Museum </a:t>
            </a:r>
            <a:r>
              <a:rPr lang="en-GB" dirty="0"/>
              <a:t>or </a:t>
            </a:r>
            <a:r>
              <a:rPr lang="en-GB" dirty="0" smtClean="0"/>
              <a:t>gallery </a:t>
            </a:r>
            <a:endParaRPr lang="en-GB" dirty="0"/>
          </a:p>
          <a:p>
            <a:pPr lvl="1"/>
            <a:r>
              <a:rPr lang="en-GB" dirty="0"/>
              <a:t>collections held – Heritage</a:t>
            </a:r>
          </a:p>
          <a:p>
            <a:pPr lvl="1"/>
            <a:r>
              <a:rPr lang="en-GB" dirty="0"/>
              <a:t>buildings or display cases – </a:t>
            </a:r>
            <a:r>
              <a:rPr lang="en-GB" dirty="0" smtClean="0"/>
              <a:t>not </a:t>
            </a:r>
            <a:r>
              <a:rPr lang="en-GB" dirty="0"/>
              <a:t>usually heritage</a:t>
            </a:r>
          </a:p>
          <a:p>
            <a:r>
              <a:rPr lang="en-GB" dirty="0"/>
              <a:t> </a:t>
            </a:r>
            <a:r>
              <a:rPr lang="en-GB" dirty="0" smtClean="0"/>
              <a:t>Works </a:t>
            </a:r>
            <a:r>
              <a:rPr lang="en-GB" dirty="0"/>
              <a:t>of art or historic buildings </a:t>
            </a:r>
            <a:endParaRPr lang="en-GB" dirty="0" smtClean="0"/>
          </a:p>
          <a:p>
            <a:pPr lvl="1"/>
            <a:r>
              <a:rPr lang="en-GB" dirty="0" smtClean="0"/>
              <a:t>Investments </a:t>
            </a:r>
            <a:r>
              <a:rPr lang="en-GB" dirty="0"/>
              <a:t>not usually heritage</a:t>
            </a:r>
          </a:p>
          <a:p>
            <a:endParaRPr lang="en-GB" dirty="0" smtClean="0"/>
          </a:p>
        </p:txBody>
      </p:sp>
      <p:sp>
        <p:nvSpPr>
          <p:cNvPr id="3" name="Title 2"/>
          <p:cNvSpPr>
            <a:spLocks noGrp="1"/>
          </p:cNvSpPr>
          <p:nvPr>
            <p:ph type="title"/>
          </p:nvPr>
        </p:nvSpPr>
        <p:spPr/>
        <p:txBody>
          <a:bodyPr/>
          <a:lstStyle/>
          <a:p>
            <a:r>
              <a:rPr lang="en-GB" dirty="0" smtClean="0"/>
              <a:t>Examples of (Non) Heritage Assets</a:t>
            </a:r>
            <a:endParaRPr lang="en-GB" dirty="0"/>
          </a:p>
        </p:txBody>
      </p:sp>
    </p:spTree>
    <p:extLst>
      <p:ext uri="{BB962C8B-B14F-4D97-AF65-F5344CB8AC3E}">
        <p14:creationId xmlns:p14="http://schemas.microsoft.com/office/powerpoint/2010/main" val="352341870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a:t>Charities that do not have preservation or conservation purposes should account </a:t>
            </a:r>
            <a:r>
              <a:rPr lang="en-GB" dirty="0" smtClean="0"/>
              <a:t>for an </a:t>
            </a:r>
            <a:r>
              <a:rPr lang="en-GB" dirty="0"/>
              <a:t>asset as a heritage asset only if that asset</a:t>
            </a:r>
            <a:r>
              <a:rPr lang="en-GB" dirty="0" smtClean="0"/>
              <a:t>:</a:t>
            </a:r>
            <a:r>
              <a:rPr lang="en-GB" dirty="0"/>
              <a:t> </a:t>
            </a:r>
            <a:endParaRPr lang="en-GB" dirty="0" smtClean="0"/>
          </a:p>
          <a:p>
            <a:endParaRPr lang="en-GB" dirty="0"/>
          </a:p>
          <a:p>
            <a:pPr lvl="1"/>
            <a:r>
              <a:rPr lang="en-GB" dirty="0" smtClean="0"/>
              <a:t>has </a:t>
            </a:r>
            <a:r>
              <a:rPr lang="en-GB" dirty="0"/>
              <a:t>historic, artistic, scientific, technological, geophysical or environmental qualities;</a:t>
            </a:r>
          </a:p>
          <a:p>
            <a:pPr lvl="1"/>
            <a:r>
              <a:rPr lang="en-GB" dirty="0" smtClean="0"/>
              <a:t>contributes </a:t>
            </a:r>
            <a:r>
              <a:rPr lang="en-GB" dirty="0"/>
              <a:t>to knowledge and culture through its retention and use; </a:t>
            </a:r>
            <a:r>
              <a:rPr lang="en-GB" dirty="0" smtClean="0"/>
              <a:t>AND</a:t>
            </a:r>
          </a:p>
          <a:p>
            <a:pPr lvl="1"/>
            <a:r>
              <a:rPr lang="en-GB" dirty="0" smtClean="0"/>
              <a:t> </a:t>
            </a:r>
            <a:r>
              <a:rPr lang="en-GB" dirty="0"/>
              <a:t>is accessible to the public for viewing and/or research.</a:t>
            </a:r>
          </a:p>
          <a:p>
            <a:endParaRPr lang="en-GB" dirty="0" smtClean="0"/>
          </a:p>
        </p:txBody>
      </p:sp>
      <p:sp>
        <p:nvSpPr>
          <p:cNvPr id="3" name="Title 2"/>
          <p:cNvSpPr>
            <a:spLocks noGrp="1"/>
          </p:cNvSpPr>
          <p:nvPr>
            <p:ph type="title"/>
          </p:nvPr>
        </p:nvSpPr>
        <p:spPr/>
        <p:txBody>
          <a:bodyPr/>
          <a:lstStyle/>
          <a:p>
            <a:r>
              <a:rPr lang="en-GB" dirty="0" smtClean="0"/>
              <a:t>Heritage Assets</a:t>
            </a:r>
            <a:endParaRPr lang="en-GB" dirty="0"/>
          </a:p>
        </p:txBody>
      </p:sp>
    </p:spTree>
    <p:extLst>
      <p:ext uri="{BB962C8B-B14F-4D97-AF65-F5344CB8AC3E}">
        <p14:creationId xmlns:p14="http://schemas.microsoft.com/office/powerpoint/2010/main" val="251508387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Heritage assets are shown in a separate category</a:t>
            </a:r>
          </a:p>
          <a:p>
            <a:r>
              <a:rPr lang="en-GB" dirty="0" smtClean="0"/>
              <a:t>Shown at cost or FAIR VALUE</a:t>
            </a:r>
          </a:p>
          <a:p>
            <a:pPr marL="0" indent="0">
              <a:buNone/>
            </a:pPr>
            <a:endParaRPr lang="en-GB" dirty="0" smtClean="0"/>
          </a:p>
          <a:p>
            <a:r>
              <a:rPr lang="en-GB" dirty="0"/>
              <a:t>Charities are not required to recognise heritage assets on the balance sheet if</a:t>
            </a:r>
          </a:p>
          <a:p>
            <a:pPr lvl="1"/>
            <a:r>
              <a:rPr lang="en-GB" dirty="0"/>
              <a:t>information on their cost or valuation is not available and such information </a:t>
            </a:r>
            <a:r>
              <a:rPr lang="en-GB" dirty="0" smtClean="0"/>
              <a:t>cannot be </a:t>
            </a:r>
            <a:r>
              <a:rPr lang="en-GB" dirty="0"/>
              <a:t>obtained at a cost commensurate with the benefit to the users of the </a:t>
            </a:r>
            <a:r>
              <a:rPr lang="en-GB" dirty="0" smtClean="0"/>
              <a:t>accounts and </a:t>
            </a:r>
            <a:r>
              <a:rPr lang="en-GB" dirty="0"/>
              <a:t>to the charity. </a:t>
            </a:r>
          </a:p>
          <a:p>
            <a:endParaRPr lang="en-GB" dirty="0" smtClean="0"/>
          </a:p>
        </p:txBody>
      </p:sp>
      <p:sp>
        <p:nvSpPr>
          <p:cNvPr id="3" name="Title 2"/>
          <p:cNvSpPr>
            <a:spLocks noGrp="1"/>
          </p:cNvSpPr>
          <p:nvPr>
            <p:ph type="title"/>
          </p:nvPr>
        </p:nvSpPr>
        <p:spPr/>
        <p:txBody>
          <a:bodyPr/>
          <a:lstStyle/>
          <a:p>
            <a:r>
              <a:rPr lang="en-GB" dirty="0" smtClean="0"/>
              <a:t>Heritage Asset - Disclosure</a:t>
            </a:r>
            <a:endParaRPr lang="en-GB" dirty="0"/>
          </a:p>
        </p:txBody>
      </p:sp>
    </p:spTree>
    <p:extLst>
      <p:ext uri="{BB962C8B-B14F-4D97-AF65-F5344CB8AC3E}">
        <p14:creationId xmlns:p14="http://schemas.microsoft.com/office/powerpoint/2010/main" val="326226073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Where reliable information on cost or value is not </a:t>
            </a:r>
            <a:r>
              <a:rPr lang="en-GB" dirty="0" smtClean="0"/>
              <a:t>available</a:t>
            </a:r>
          </a:p>
          <a:p>
            <a:pPr marL="0" indent="0">
              <a:buNone/>
            </a:pPr>
            <a:endParaRPr lang="en-GB" dirty="0"/>
          </a:p>
          <a:p>
            <a:r>
              <a:rPr lang="en-GB" dirty="0"/>
              <a:t>charities will need to consider if the cost of obtaining a valuation is justified by </a:t>
            </a:r>
            <a:r>
              <a:rPr lang="en-GB" dirty="0" smtClean="0"/>
              <a:t>the usefulness </a:t>
            </a:r>
            <a:r>
              <a:rPr lang="en-GB" dirty="0"/>
              <a:t>of the information to the users of the accounts and to the charity for </a:t>
            </a:r>
            <a:r>
              <a:rPr lang="en-GB" dirty="0" smtClean="0"/>
              <a:t>its own </a:t>
            </a:r>
            <a:r>
              <a:rPr lang="en-GB" dirty="0"/>
              <a:t>stewardship purposes.</a:t>
            </a:r>
          </a:p>
          <a:p>
            <a:endParaRPr lang="en-GB" dirty="0" smtClean="0"/>
          </a:p>
        </p:txBody>
      </p:sp>
      <p:sp>
        <p:nvSpPr>
          <p:cNvPr id="3" name="Title 2"/>
          <p:cNvSpPr>
            <a:spLocks noGrp="1"/>
          </p:cNvSpPr>
          <p:nvPr>
            <p:ph type="title"/>
          </p:nvPr>
        </p:nvSpPr>
        <p:spPr/>
        <p:txBody>
          <a:bodyPr/>
          <a:lstStyle/>
          <a:p>
            <a:r>
              <a:rPr lang="en-GB" dirty="0" smtClean="0"/>
              <a:t>Heritage Assets - Disclosure</a:t>
            </a:r>
            <a:endParaRPr lang="en-GB" dirty="0"/>
          </a:p>
        </p:txBody>
      </p:sp>
    </p:spTree>
    <p:extLst>
      <p:ext uri="{BB962C8B-B14F-4D97-AF65-F5344CB8AC3E}">
        <p14:creationId xmlns:p14="http://schemas.microsoft.com/office/powerpoint/2010/main" val="10420558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819602" cy="1143000"/>
          </a:xfrm>
        </p:spPr>
        <p:txBody>
          <a:bodyPr>
            <a:normAutofit fontScale="90000"/>
          </a:bodyPr>
          <a:lstStyle/>
          <a:p>
            <a:r>
              <a:rPr lang="en-GB" dirty="0" smtClean="0"/>
              <a:t>New Framework….A new SORP(s)</a:t>
            </a:r>
            <a:br>
              <a:rPr lang="en-GB" dirty="0" smtClean="0"/>
            </a:br>
            <a:r>
              <a:rPr lang="en-GB" dirty="0" smtClean="0"/>
              <a:t>www.charitysorp.org</a:t>
            </a:r>
            <a:endParaRPr lang="en-GB" dirty="0"/>
          </a:p>
        </p:txBody>
      </p:sp>
      <p:sp>
        <p:nvSpPr>
          <p:cNvPr id="3" name="Content Placeholder 2"/>
          <p:cNvSpPr>
            <a:spLocks noGrp="1"/>
          </p:cNvSpPr>
          <p:nvPr>
            <p:ph idx="1"/>
          </p:nvPr>
        </p:nvSpPr>
        <p:spPr>
          <a:xfrm>
            <a:off x="2915816" y="2276872"/>
            <a:ext cx="3096344" cy="2016224"/>
          </a:xfrm>
        </p:spPr>
        <p:txBody>
          <a:bodyPr/>
          <a:lstStyle/>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63357"/>
            <a:ext cx="8273071"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041912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GB" dirty="0"/>
              <a:t>Charities may adopt </a:t>
            </a:r>
            <a:r>
              <a:rPr lang="en-GB" dirty="0" smtClean="0"/>
              <a:t>ANY </a:t>
            </a:r>
            <a:r>
              <a:rPr lang="en-GB" dirty="0"/>
              <a:t>reliable valuation technique to estimate the fair value of </a:t>
            </a:r>
            <a:r>
              <a:rPr lang="en-GB" dirty="0" smtClean="0"/>
              <a:t>a heritage </a:t>
            </a:r>
            <a:r>
              <a:rPr lang="en-GB" dirty="0"/>
              <a:t>asset</a:t>
            </a:r>
            <a:r>
              <a:rPr lang="en-GB" dirty="0" smtClean="0"/>
              <a:t>.</a:t>
            </a:r>
          </a:p>
          <a:p>
            <a:r>
              <a:rPr lang="en-GB" dirty="0" smtClean="0"/>
              <a:t>E.g. </a:t>
            </a:r>
            <a:r>
              <a:rPr lang="en-GB" dirty="0"/>
              <a:t>the use of market value </a:t>
            </a:r>
            <a:r>
              <a:rPr lang="en-GB" dirty="0" smtClean="0"/>
              <a:t>may provide </a:t>
            </a:r>
            <a:r>
              <a:rPr lang="en-GB" dirty="0"/>
              <a:t>a reasonable approach; </a:t>
            </a:r>
            <a:r>
              <a:rPr lang="en-GB" dirty="0" smtClean="0"/>
              <a:t>or</a:t>
            </a:r>
          </a:p>
          <a:p>
            <a:r>
              <a:rPr lang="en-GB" dirty="0" smtClean="0"/>
              <a:t>the </a:t>
            </a:r>
            <a:r>
              <a:rPr lang="en-GB" dirty="0"/>
              <a:t>use of depreciated </a:t>
            </a:r>
            <a:r>
              <a:rPr lang="en-GB" dirty="0" smtClean="0"/>
              <a:t>replacement cost </a:t>
            </a:r>
            <a:r>
              <a:rPr lang="en-GB" dirty="0"/>
              <a:t>may be appropriate. </a:t>
            </a:r>
            <a:endParaRPr lang="en-GB" dirty="0" smtClean="0"/>
          </a:p>
          <a:p>
            <a:r>
              <a:rPr lang="en-GB" dirty="0" smtClean="0"/>
              <a:t>However</a:t>
            </a:r>
            <a:r>
              <a:rPr lang="en-GB" dirty="0"/>
              <a:t>, depreciated replacement cost may not be </a:t>
            </a:r>
            <a:r>
              <a:rPr lang="en-GB" dirty="0" smtClean="0"/>
              <a:t>an appropriate </a:t>
            </a:r>
            <a:r>
              <a:rPr lang="en-GB" dirty="0"/>
              <a:t>method where a building cannot be replicated using modern </a:t>
            </a:r>
            <a:r>
              <a:rPr lang="en-GB" dirty="0" smtClean="0"/>
              <a:t>building methods </a:t>
            </a:r>
            <a:r>
              <a:rPr lang="en-GB" dirty="0"/>
              <a:t>or where the value of the original asset lies in its unique historic or </a:t>
            </a:r>
            <a:r>
              <a:rPr lang="en-GB" dirty="0" smtClean="0"/>
              <a:t>heritage qualities</a:t>
            </a:r>
            <a:r>
              <a:rPr lang="en-GB" dirty="0"/>
              <a:t>. </a:t>
            </a:r>
            <a:endParaRPr lang="en-GB" dirty="0" smtClean="0"/>
          </a:p>
          <a:p>
            <a:r>
              <a:rPr lang="en-GB" dirty="0" smtClean="0"/>
              <a:t>If </a:t>
            </a:r>
            <a:r>
              <a:rPr lang="en-GB" dirty="0"/>
              <a:t>a valuation method is adopted, it must be applied to all assets within </a:t>
            </a:r>
            <a:r>
              <a:rPr lang="en-GB" dirty="0" smtClean="0"/>
              <a:t>a particular </a:t>
            </a:r>
            <a:r>
              <a:rPr lang="en-GB" dirty="0"/>
              <a:t>class or to a group of similar assets.</a:t>
            </a:r>
          </a:p>
          <a:p>
            <a:endParaRPr lang="en-GB" dirty="0" smtClean="0"/>
          </a:p>
        </p:txBody>
      </p:sp>
      <p:sp>
        <p:nvSpPr>
          <p:cNvPr id="3" name="Title 2"/>
          <p:cNvSpPr>
            <a:spLocks noGrp="1"/>
          </p:cNvSpPr>
          <p:nvPr>
            <p:ph type="title"/>
          </p:nvPr>
        </p:nvSpPr>
        <p:spPr/>
        <p:txBody>
          <a:bodyPr/>
          <a:lstStyle/>
          <a:p>
            <a:r>
              <a:rPr lang="en-GB" dirty="0" smtClean="0"/>
              <a:t>Heritage assets - Valuation</a:t>
            </a:r>
            <a:endParaRPr lang="en-GB" dirty="0"/>
          </a:p>
        </p:txBody>
      </p:sp>
    </p:spTree>
    <p:extLst>
      <p:ext uri="{BB962C8B-B14F-4D97-AF65-F5344CB8AC3E}">
        <p14:creationId xmlns:p14="http://schemas.microsoft.com/office/powerpoint/2010/main" val="350859877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14658906"/>
              </p:ext>
            </p:extLst>
          </p:nvPr>
        </p:nvGraphicFramePr>
        <p:xfrm>
          <a:off x="797390" y="1913467"/>
          <a:ext cx="7838610" cy="4035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GB" dirty="0" smtClean="0"/>
              <a:t>Heritage Assets </a:t>
            </a:r>
            <a:br>
              <a:rPr lang="en-GB" dirty="0" smtClean="0"/>
            </a:br>
            <a:r>
              <a:rPr lang="en-GB" sz="2400" dirty="0" smtClean="0"/>
              <a:t>– Accounting Disclosures</a:t>
            </a:r>
            <a:endParaRPr lang="en-GB" sz="2400" dirty="0"/>
          </a:p>
        </p:txBody>
      </p:sp>
    </p:spTree>
    <p:extLst>
      <p:ext uri="{BB962C8B-B14F-4D97-AF65-F5344CB8AC3E}">
        <p14:creationId xmlns:p14="http://schemas.microsoft.com/office/powerpoint/2010/main" val="245077680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smtClean="0"/>
              <a:t>Feb 2014</a:t>
            </a:r>
            <a:endParaRPr lang="en-GB" dirty="0"/>
          </a:p>
        </p:txBody>
      </p:sp>
      <p:sp>
        <p:nvSpPr>
          <p:cNvPr id="542722" name="Rectangle 2"/>
          <p:cNvSpPr>
            <a:spLocks noGrp="1" noChangeArrowheads="1"/>
          </p:cNvSpPr>
          <p:nvPr>
            <p:ph type="title"/>
          </p:nvPr>
        </p:nvSpPr>
        <p:spPr/>
        <p:txBody>
          <a:bodyPr/>
          <a:lstStyle/>
          <a:p>
            <a:endParaRPr lang="en-US" dirty="0"/>
          </a:p>
        </p:txBody>
      </p:sp>
      <p:sp>
        <p:nvSpPr>
          <p:cNvPr id="542723" name="Rectangle 3"/>
          <p:cNvSpPr>
            <a:spLocks noGrp="1" noChangeArrowheads="1"/>
          </p:cNvSpPr>
          <p:nvPr>
            <p:ph type="body" idx="1"/>
          </p:nvPr>
        </p:nvSpPr>
        <p:spPr/>
        <p:txBody>
          <a:bodyPr/>
          <a:lstStyle/>
          <a:p>
            <a:pPr lvl="1">
              <a:lnSpc>
                <a:spcPct val="80000"/>
              </a:lnSpc>
            </a:pPr>
            <a:endParaRPr lang="en-GB" sz="1400" dirty="0">
              <a:solidFill>
                <a:schemeClr val="tx2"/>
              </a:solidFill>
            </a:endParaRPr>
          </a:p>
          <a:p>
            <a:pPr>
              <a:lnSpc>
                <a:spcPct val="80000"/>
              </a:lnSpc>
            </a:pPr>
            <a:r>
              <a:rPr lang="en-GB" dirty="0"/>
              <a:t>My contact details </a:t>
            </a:r>
          </a:p>
          <a:p>
            <a:pPr lvl="1">
              <a:lnSpc>
                <a:spcPct val="80000"/>
              </a:lnSpc>
            </a:pPr>
            <a:r>
              <a:rPr lang="en-GB" dirty="0" smtClean="0">
                <a:solidFill>
                  <a:schemeClr val="tx2">
                    <a:lumMod val="40000"/>
                    <a:lumOff val="60000"/>
                  </a:schemeClr>
                </a:solidFill>
                <a:hlinkClick r:id="rId3"/>
              </a:rPr>
              <a:t>Kenbrewco@gmail.com</a:t>
            </a:r>
            <a:r>
              <a:rPr lang="en-GB" dirty="0" smtClean="0">
                <a:solidFill>
                  <a:schemeClr val="tx2">
                    <a:lumMod val="40000"/>
                    <a:lumOff val="60000"/>
                  </a:schemeClr>
                </a:solidFill>
              </a:rPr>
              <a:t> </a:t>
            </a:r>
            <a:r>
              <a:rPr lang="en-GB" dirty="0"/>
              <a:t>	07748 </a:t>
            </a:r>
            <a:r>
              <a:rPr lang="en-GB" dirty="0" smtClean="0"/>
              <a:t>758345</a:t>
            </a:r>
          </a:p>
          <a:p>
            <a:pPr lvl="1">
              <a:lnSpc>
                <a:spcPct val="80000"/>
              </a:lnSpc>
            </a:pPr>
            <a:endParaRPr lang="en-GB" sz="1600" dirty="0"/>
          </a:p>
          <a:p>
            <a:pPr>
              <a:lnSpc>
                <a:spcPct val="80000"/>
              </a:lnSpc>
            </a:pPr>
            <a:r>
              <a:rPr lang="en-GB" sz="2400" dirty="0" smtClean="0"/>
              <a:t>Useful Websites</a:t>
            </a:r>
            <a:endParaRPr lang="en-GB" sz="2400" dirty="0"/>
          </a:p>
          <a:p>
            <a:pPr lvl="1">
              <a:lnSpc>
                <a:spcPct val="80000"/>
              </a:lnSpc>
            </a:pPr>
            <a:r>
              <a:rPr lang="en-GB" dirty="0">
                <a:solidFill>
                  <a:schemeClr val="tx2">
                    <a:lumMod val="40000"/>
                    <a:lumOff val="60000"/>
                  </a:schemeClr>
                </a:solidFill>
                <a:hlinkClick r:id="rId4"/>
              </a:rPr>
              <a:t>http://www.charity-commission.gov.uk/</a:t>
            </a:r>
            <a:endParaRPr lang="en-GB" dirty="0">
              <a:solidFill>
                <a:schemeClr val="tx2">
                  <a:lumMod val="40000"/>
                  <a:lumOff val="60000"/>
                </a:schemeClr>
              </a:solidFill>
            </a:endParaRPr>
          </a:p>
          <a:p>
            <a:pPr lvl="1">
              <a:lnSpc>
                <a:spcPct val="80000"/>
              </a:lnSpc>
            </a:pPr>
            <a:r>
              <a:rPr lang="en-GB" u="sng" dirty="0" smtClean="0">
                <a:solidFill>
                  <a:schemeClr val="tx2">
                    <a:lumMod val="60000"/>
                    <a:lumOff val="40000"/>
                  </a:schemeClr>
                </a:solidFill>
                <a:hlinkClick r:id="rId5"/>
              </a:rPr>
              <a:t>www.charitysorp.org</a:t>
            </a:r>
            <a:endParaRPr lang="en-GB" u="sng" dirty="0" smtClean="0">
              <a:solidFill>
                <a:schemeClr val="tx2">
                  <a:lumMod val="60000"/>
                  <a:lumOff val="40000"/>
                </a:schemeClr>
              </a:solidFill>
            </a:endParaRPr>
          </a:p>
          <a:p>
            <a:pPr lvl="1">
              <a:lnSpc>
                <a:spcPct val="80000"/>
              </a:lnSpc>
            </a:pPr>
            <a:r>
              <a:rPr lang="en-GB" u="sng" dirty="0" smtClean="0">
                <a:solidFill>
                  <a:schemeClr val="tx2">
                    <a:lumMod val="60000"/>
                    <a:lumOff val="40000"/>
                  </a:schemeClr>
                </a:solidFill>
                <a:hlinkClick r:id="rId6"/>
              </a:rPr>
              <a:t>www.frc.org.uk</a:t>
            </a:r>
            <a:endParaRPr lang="en-GB" u="sng" dirty="0" smtClean="0">
              <a:solidFill>
                <a:schemeClr val="tx2">
                  <a:lumMod val="60000"/>
                  <a:lumOff val="40000"/>
                </a:schemeClr>
              </a:solidFill>
            </a:endParaRPr>
          </a:p>
          <a:p>
            <a:pPr lvl="1">
              <a:lnSpc>
                <a:spcPct val="80000"/>
              </a:lnSpc>
            </a:pPr>
            <a:endParaRPr lang="en-GB" u="sng" dirty="0">
              <a:solidFill>
                <a:schemeClr val="tx2">
                  <a:lumMod val="60000"/>
                  <a:lumOff val="40000"/>
                </a:schemeClr>
              </a:solidFill>
            </a:endParaRPr>
          </a:p>
          <a:p>
            <a:pPr lvl="1">
              <a:lnSpc>
                <a:spcPct val="80000"/>
              </a:lnSpc>
            </a:pPr>
            <a:r>
              <a:rPr lang="en-GB" u="sng" dirty="0">
                <a:solidFill>
                  <a:schemeClr val="tx2">
                    <a:lumMod val="40000"/>
                    <a:lumOff val="60000"/>
                  </a:schemeClr>
                </a:solidFill>
                <a:hlinkClick r:id="rId7"/>
              </a:rPr>
              <a:t>www.charitytrends.org</a:t>
            </a:r>
            <a:endParaRPr lang="en-GB" u="sng" dirty="0">
              <a:solidFill>
                <a:schemeClr val="tx2">
                  <a:lumMod val="40000"/>
                  <a:lumOff val="60000"/>
                </a:schemeClr>
              </a:solidFill>
            </a:endParaRPr>
          </a:p>
          <a:p>
            <a:pPr lvl="1">
              <a:lnSpc>
                <a:spcPct val="80000"/>
              </a:lnSpc>
            </a:pPr>
            <a:endParaRPr lang="en-GB" u="sng" dirty="0">
              <a:solidFill>
                <a:schemeClr val="tx2">
                  <a:lumMod val="60000"/>
                  <a:lumOff val="40000"/>
                </a:schemeClr>
              </a:solidFill>
            </a:endParaRPr>
          </a:p>
        </p:txBody>
      </p:sp>
    </p:spTree>
    <p:extLst>
      <p:ext uri="{BB962C8B-B14F-4D97-AF65-F5344CB8AC3E}">
        <p14:creationId xmlns:p14="http://schemas.microsoft.com/office/powerpoint/2010/main" val="117035782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003"/>
          <p:cNvPicPr>
            <a:picLocks noChangeAspect="1" noChangeArrowheads="1"/>
          </p:cNvPicPr>
          <p:nvPr/>
        </p:nvPicPr>
        <p:blipFill rotWithShape="1">
          <a:blip r:embed="rId2">
            <a:extLst>
              <a:ext uri="{28A0092B-C50C-407E-A947-70E740481C1C}">
                <a14:useLocalDpi xmlns:a14="http://schemas.microsoft.com/office/drawing/2010/main" val="0"/>
              </a:ext>
            </a:extLst>
          </a:blip>
          <a:srcRect l="8208" t="9260" r="5832" b="17067"/>
          <a:stretch/>
        </p:blipFill>
        <p:spPr bwMode="auto">
          <a:xfrm>
            <a:off x="876300" y="733425"/>
            <a:ext cx="7581900"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0992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SORP Consultation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434080"/>
              </p:ext>
            </p:extLst>
          </p:nvPr>
        </p:nvGraphicFramePr>
        <p:xfrm>
          <a:off x="179512" y="1268760"/>
          <a:ext cx="8856984"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3023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SoRP Consultation – the headlines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85948894"/>
              </p:ext>
            </p:extLst>
          </p:nvPr>
        </p:nvGraphicFramePr>
        <p:xfrm>
          <a:off x="0" y="1268760"/>
          <a:ext cx="914400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0922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SoRP consultation issues (1)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25339350"/>
              </p:ext>
            </p:extLst>
          </p:nvPr>
        </p:nvGraphicFramePr>
        <p:xfrm>
          <a:off x="251520" y="1676400"/>
          <a:ext cx="8496944" cy="4848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54365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SoRP Consultation issues (2)</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99377799"/>
              </p:ext>
            </p:extLst>
          </p:nvPr>
        </p:nvGraphicFramePr>
        <p:xfrm>
          <a:off x="469900" y="1435100"/>
          <a:ext cx="8350572" cy="5234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48097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0" y="228600"/>
            <a:ext cx="6553200" cy="1143000"/>
          </a:xfrm>
        </p:spPr>
        <p:txBody>
          <a:bodyPr>
            <a:normAutofit fontScale="90000"/>
          </a:bodyPr>
          <a:lstStyle/>
          <a:p>
            <a:pPr eaLnBrk="1" hangingPunct="1"/>
            <a:r>
              <a:rPr lang="en-GB" altLang="en-US" dirty="0" smtClean="0"/>
              <a:t>SoRP Consultation issues (3) </a:t>
            </a:r>
            <a:br>
              <a:rPr lang="en-GB" altLang="en-US" dirty="0" smtClean="0"/>
            </a:br>
            <a:r>
              <a:rPr lang="en-GB" altLang="en-US" dirty="0" smtClean="0"/>
              <a:t>The Trustees’ Annual </a:t>
            </a:r>
            <a:r>
              <a:rPr lang="en-GB" altLang="en-US" dirty="0"/>
              <a:t>R</a:t>
            </a:r>
            <a:r>
              <a:rPr lang="en-GB" altLang="en-US" dirty="0" smtClean="0"/>
              <a:t>eport</a:t>
            </a:r>
          </a:p>
        </p:txBody>
      </p:sp>
      <p:graphicFrame>
        <p:nvGraphicFramePr>
          <p:cNvPr id="2" name="Diagram 1"/>
          <p:cNvGraphicFramePr/>
          <p:nvPr>
            <p:extLst>
              <p:ext uri="{D42A27DB-BD31-4B8C-83A1-F6EECF244321}">
                <p14:modId xmlns:p14="http://schemas.microsoft.com/office/powerpoint/2010/main" val="3386688772"/>
              </p:ext>
            </p:extLst>
          </p:nvPr>
        </p:nvGraphicFramePr>
        <p:xfrm>
          <a:off x="179512" y="1752600"/>
          <a:ext cx="8712968" cy="4988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31323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162800" cy="1143000"/>
          </a:xfrm>
        </p:spPr>
        <p:txBody>
          <a:bodyPr>
            <a:normAutofit fontScale="90000"/>
          </a:bodyPr>
          <a:lstStyle/>
          <a:p>
            <a:r>
              <a:rPr lang="en-GB" dirty="0" smtClean="0"/>
              <a:t>SoRP Consultation issues (4) Executive Pay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5452465"/>
              </p:ext>
            </p:extLst>
          </p:nvPr>
        </p:nvGraphicFramePr>
        <p:xfrm>
          <a:off x="323528" y="1676400"/>
          <a:ext cx="8568952" cy="492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221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GB" sz="2800" dirty="0" smtClean="0"/>
              <a:t>Consultation on FRS102</a:t>
            </a:r>
          </a:p>
        </p:txBody>
      </p:sp>
      <p:sp>
        <p:nvSpPr>
          <p:cNvPr id="3" name="Title 2"/>
          <p:cNvSpPr>
            <a:spLocks noGrp="1"/>
          </p:cNvSpPr>
          <p:nvPr>
            <p:ph type="title"/>
          </p:nvPr>
        </p:nvSpPr>
        <p:spPr>
          <a:xfrm>
            <a:off x="2390775" y="1600200"/>
            <a:ext cx="6600825" cy="1554162"/>
          </a:xfrm>
        </p:spPr>
        <p:txBody>
          <a:bodyPr>
            <a:normAutofit/>
          </a:bodyPr>
          <a:lstStyle/>
          <a:p>
            <a:r>
              <a:rPr lang="en-GB" dirty="0" smtClean="0"/>
              <a:t>The Background to the Charities SoRP</a:t>
            </a:r>
            <a:endParaRPr lang="en-GB" dirty="0"/>
          </a:p>
        </p:txBody>
      </p:sp>
    </p:spTree>
    <p:extLst>
      <p:ext uri="{BB962C8B-B14F-4D97-AF65-F5344CB8AC3E}">
        <p14:creationId xmlns:p14="http://schemas.microsoft.com/office/powerpoint/2010/main" val="13410365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altLang="en-US" dirty="0" smtClean="0"/>
              <a:t>SoRP Consultation issues (5)</a:t>
            </a:r>
          </a:p>
        </p:txBody>
      </p:sp>
      <p:graphicFrame>
        <p:nvGraphicFramePr>
          <p:cNvPr id="2" name="Diagram 1"/>
          <p:cNvGraphicFramePr/>
          <p:nvPr>
            <p:extLst>
              <p:ext uri="{D42A27DB-BD31-4B8C-83A1-F6EECF244321}">
                <p14:modId xmlns:p14="http://schemas.microsoft.com/office/powerpoint/2010/main" val="2363814072"/>
              </p:ext>
            </p:extLst>
          </p:nvPr>
        </p:nvGraphicFramePr>
        <p:xfrm>
          <a:off x="381000" y="1676400"/>
          <a:ext cx="8568952"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9630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GB" sz="2800" dirty="0" smtClean="0"/>
              <a:t>The Future of the FRSSE</a:t>
            </a:r>
          </a:p>
        </p:txBody>
      </p:sp>
      <p:sp>
        <p:nvSpPr>
          <p:cNvPr id="3" name="Title 2"/>
          <p:cNvSpPr>
            <a:spLocks noGrp="1"/>
          </p:cNvSpPr>
          <p:nvPr>
            <p:ph type="title"/>
          </p:nvPr>
        </p:nvSpPr>
        <p:spPr>
          <a:xfrm>
            <a:off x="2390775" y="1600200"/>
            <a:ext cx="6600825" cy="1554162"/>
          </a:xfrm>
        </p:spPr>
        <p:txBody>
          <a:bodyPr>
            <a:normAutofit/>
          </a:bodyPr>
          <a:lstStyle/>
          <a:p>
            <a:r>
              <a:rPr lang="en-GB" dirty="0" smtClean="0"/>
              <a:t>More change to come for the Charities SoRP</a:t>
            </a:r>
            <a:endParaRPr lang="en-GB" dirty="0"/>
          </a:p>
        </p:txBody>
      </p:sp>
    </p:spTree>
    <p:extLst>
      <p:ext uri="{BB962C8B-B14F-4D97-AF65-F5344CB8AC3E}">
        <p14:creationId xmlns:p14="http://schemas.microsoft.com/office/powerpoint/2010/main" val="22567444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6696744" cy="1143000"/>
          </a:xfrm>
        </p:spPr>
        <p:txBody>
          <a:bodyPr/>
          <a:lstStyle/>
          <a:p>
            <a:r>
              <a:rPr lang="en-GB" dirty="0" smtClean="0"/>
              <a:t>     But there is still a FRSSE!!</a:t>
            </a:r>
            <a:endParaRPr lang="en-GB"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403723662"/>
              </p:ext>
            </p:extLst>
          </p:nvPr>
        </p:nvGraphicFramePr>
        <p:xfrm>
          <a:off x="469900" y="1435100"/>
          <a:ext cx="38100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bwMode="auto">
          <a:xfrm>
            <a:off x="4311203" y="1484784"/>
            <a:ext cx="4757314"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18966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371600" y="381000"/>
            <a:ext cx="6840538" cy="1143000"/>
          </a:xfrm>
        </p:spPr>
        <p:txBody>
          <a:bodyPr/>
          <a:lstStyle/>
          <a:p>
            <a:r>
              <a:rPr lang="en-GB" dirty="0" smtClean="0"/>
              <a:t>The FRSSE …. </a:t>
            </a:r>
          </a:p>
        </p:txBody>
      </p:sp>
      <p:sp>
        <p:nvSpPr>
          <p:cNvPr id="15363" name="Content Placeholder 2"/>
          <p:cNvSpPr>
            <a:spLocks noGrp="1"/>
          </p:cNvSpPr>
          <p:nvPr>
            <p:ph idx="1"/>
          </p:nvPr>
        </p:nvSpPr>
        <p:spPr>
          <a:xfrm>
            <a:off x="755650" y="2420938"/>
            <a:ext cx="7345363" cy="2808287"/>
          </a:xfrm>
        </p:spPr>
        <p:txBody>
          <a:bodyPr/>
          <a:lstStyle/>
          <a:p>
            <a:endParaRPr lang="en-US" dirty="0" smtClean="0"/>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989138"/>
            <a:ext cx="7683500" cy="371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81777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552728" cy="1143000"/>
          </a:xfrm>
        </p:spPr>
        <p:txBody>
          <a:bodyPr>
            <a:normAutofit fontScale="90000"/>
          </a:bodyPr>
          <a:lstStyle/>
          <a:p>
            <a:r>
              <a:rPr lang="en-GB" dirty="0" smtClean="0"/>
              <a:t>The FRSSE is no longer</a:t>
            </a:r>
            <a:br>
              <a:rPr lang="en-GB" dirty="0" smtClean="0"/>
            </a:br>
            <a:r>
              <a:rPr lang="en-GB" dirty="0" smtClean="0"/>
              <a:t> the “no change” option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4880457"/>
              </p:ext>
            </p:extLst>
          </p:nvPr>
        </p:nvGraphicFramePr>
        <p:xfrm>
          <a:off x="251520" y="1196752"/>
          <a:ext cx="8568952"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73198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6768752" cy="1143000"/>
          </a:xfrm>
        </p:spPr>
        <p:txBody>
          <a:bodyPr>
            <a:normAutofit/>
          </a:bodyPr>
          <a:lstStyle/>
          <a:p>
            <a:r>
              <a:rPr lang="en-GB" sz="2800" dirty="0" smtClean="0"/>
              <a:t>How the FRSSE currently deals with the new financial reporting framework</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85402451"/>
              </p:ext>
            </p:extLst>
          </p:nvPr>
        </p:nvGraphicFramePr>
        <p:xfrm>
          <a:off x="323528" y="1435100"/>
          <a:ext cx="8640960" cy="4660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28016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768752" cy="1143000"/>
          </a:xfrm>
        </p:spPr>
        <p:txBody>
          <a:bodyPr>
            <a:normAutofit fontScale="90000"/>
          </a:bodyPr>
          <a:lstStyle/>
          <a:p>
            <a:r>
              <a:rPr lang="en-GB" dirty="0" smtClean="0"/>
              <a:t>What might a new FRSSE look like?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61005792"/>
              </p:ext>
            </p:extLst>
          </p:nvPr>
        </p:nvGraphicFramePr>
        <p:xfrm>
          <a:off x="323528" y="1412776"/>
          <a:ext cx="8640960" cy="5018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06848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6596980" cy="1143000"/>
          </a:xfrm>
        </p:spPr>
        <p:txBody>
          <a:bodyPr/>
          <a:lstStyle/>
          <a:p>
            <a:r>
              <a:rPr lang="en-GB" dirty="0" smtClean="0"/>
              <a:t>Timeline for new FRSSE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7655957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290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88022"/>
            <a:ext cx="7501156" cy="1083578"/>
          </a:xfrm>
        </p:spPr>
        <p:txBody>
          <a:bodyPr/>
          <a:lstStyle/>
          <a:p>
            <a:r>
              <a:rPr lang="en-GB" dirty="0" smtClean="0"/>
              <a:t>Follow developments……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74056152"/>
              </p:ext>
            </p:extLst>
          </p:nvPr>
        </p:nvGraphicFramePr>
        <p:xfrm>
          <a:off x="323528" y="1484784"/>
          <a:ext cx="8350572"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34419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Some differences between </a:t>
            </a:r>
            <a:br>
              <a:rPr lang="en-GB" dirty="0"/>
            </a:br>
            <a:r>
              <a:rPr lang="en-GB" dirty="0"/>
              <a:t>FRS102 and FRSSE</a:t>
            </a:r>
          </a:p>
        </p:txBody>
      </p:sp>
      <p:sp>
        <p:nvSpPr>
          <p:cNvPr id="3" name="Content Placeholder 2"/>
          <p:cNvSpPr>
            <a:spLocks noGrp="1"/>
          </p:cNvSpPr>
          <p:nvPr>
            <p:ph idx="1"/>
          </p:nvPr>
        </p:nvSpPr>
        <p:spPr/>
        <p:txBody>
          <a:bodyPr>
            <a:normAutofit fontScale="92500" lnSpcReduction="20000"/>
          </a:bodyPr>
          <a:lstStyle/>
          <a:p>
            <a:r>
              <a:rPr lang="en-GB" dirty="0" smtClean="0"/>
              <a:t>FRS102 does not permit changes to Investment Property values to be taken to reserves.</a:t>
            </a:r>
          </a:p>
          <a:p>
            <a:r>
              <a:rPr lang="en-GB" dirty="0" smtClean="0"/>
              <a:t>FRS102 has no 90% benchmark on finance leases</a:t>
            </a:r>
          </a:p>
          <a:p>
            <a:r>
              <a:rPr lang="en-GB" dirty="0" smtClean="0"/>
              <a:t>FRS102 does not require names of Related parties but does require specific aggregate information</a:t>
            </a:r>
          </a:p>
          <a:p>
            <a:r>
              <a:rPr lang="en-GB" dirty="0" smtClean="0"/>
              <a:t>FRS102 has a mandatory accrual on employee benefits</a:t>
            </a:r>
          </a:p>
          <a:p>
            <a:r>
              <a:rPr lang="en-GB" dirty="0" smtClean="0"/>
              <a:t>FRS102 has a widespread use of “Fair value” – could be onerous on financial instruments</a:t>
            </a:r>
          </a:p>
          <a:p>
            <a:r>
              <a:rPr lang="en-GB" dirty="0" smtClean="0"/>
              <a:t>FRS102 assumes a maximum 5 year life on intangible assets</a:t>
            </a:r>
          </a:p>
          <a:p>
            <a:r>
              <a:rPr lang="en-GB" dirty="0" smtClean="0"/>
              <a:t>FRS102 has mandatory cash flow statements</a:t>
            </a:r>
          </a:p>
          <a:p>
            <a:r>
              <a:rPr lang="en-GB" dirty="0" smtClean="0"/>
              <a:t>FRS102 covers more areas…..</a:t>
            </a:r>
            <a:endParaRPr lang="en-GB" dirty="0"/>
          </a:p>
        </p:txBody>
      </p:sp>
      <p:sp>
        <p:nvSpPr>
          <p:cNvPr id="4" name="Footer Placeholder 3"/>
          <p:cNvSpPr>
            <a:spLocks noGrp="1"/>
          </p:cNvSpPr>
          <p:nvPr>
            <p:ph type="ftr" sz="quarter" idx="11"/>
          </p:nvPr>
        </p:nvSpPr>
        <p:spPr/>
        <p:txBody>
          <a:bodyPr/>
          <a:lstStyle/>
          <a:p>
            <a:r>
              <a:rPr lang="en-GB" dirty="0" smtClean="0"/>
              <a:t>Feb 2014</a:t>
            </a:r>
            <a:endParaRPr lang="en-GB" dirty="0"/>
          </a:p>
        </p:txBody>
      </p:sp>
    </p:spTree>
    <p:extLst>
      <p:ext uri="{BB962C8B-B14F-4D97-AF65-F5344CB8AC3E}">
        <p14:creationId xmlns:p14="http://schemas.microsoft.com/office/powerpoint/2010/main" val="223041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26118268"/>
              </p:ext>
            </p:extLst>
          </p:nvPr>
        </p:nvGraphicFramePr>
        <p:xfrm>
          <a:off x="797390" y="1913467"/>
          <a:ext cx="7838610" cy="4035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GB" dirty="0" smtClean="0"/>
              <a:t>Why EU adopted IFRS does not apply to charities……</a:t>
            </a:r>
            <a:endParaRPr lang="en-GB" dirty="0"/>
          </a:p>
        </p:txBody>
      </p:sp>
    </p:spTree>
    <p:extLst>
      <p:ext uri="{BB962C8B-B14F-4D97-AF65-F5344CB8AC3E}">
        <p14:creationId xmlns:p14="http://schemas.microsoft.com/office/powerpoint/2010/main" val="18645801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GB" dirty="0" smtClean="0"/>
              <a:t>Implementing FRS 102</a:t>
            </a:r>
          </a:p>
          <a:p>
            <a:r>
              <a:rPr lang="en-GB" dirty="0" smtClean="0"/>
              <a:t>“Special” transactions</a:t>
            </a:r>
            <a:endParaRPr lang="en-GB" dirty="0"/>
          </a:p>
        </p:txBody>
      </p:sp>
      <p:sp>
        <p:nvSpPr>
          <p:cNvPr id="3" name="Title 2"/>
          <p:cNvSpPr>
            <a:spLocks noGrp="1"/>
          </p:cNvSpPr>
          <p:nvPr>
            <p:ph type="title"/>
          </p:nvPr>
        </p:nvSpPr>
        <p:spPr>
          <a:xfrm>
            <a:off x="2390775" y="1600200"/>
            <a:ext cx="6600825" cy="1554162"/>
          </a:xfrm>
        </p:spPr>
        <p:txBody>
          <a:bodyPr>
            <a:normAutofit/>
          </a:bodyPr>
          <a:lstStyle/>
          <a:p>
            <a:r>
              <a:rPr lang="en-GB" dirty="0" smtClean="0"/>
              <a:t>The Impact of FRS 102 on Public Benefit Entities</a:t>
            </a:r>
            <a:endParaRPr lang="en-GB" dirty="0"/>
          </a:p>
        </p:txBody>
      </p:sp>
    </p:spTree>
    <p:extLst>
      <p:ext uri="{BB962C8B-B14F-4D97-AF65-F5344CB8AC3E}">
        <p14:creationId xmlns:p14="http://schemas.microsoft.com/office/powerpoint/2010/main" val="14841443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smtClean="0"/>
              <a:t>Feb 2014</a:t>
            </a:r>
            <a:endParaRPr lang="en-GB" dirty="0"/>
          </a:p>
        </p:txBody>
      </p:sp>
      <p:sp>
        <p:nvSpPr>
          <p:cNvPr id="454658" name="Rectangle 2"/>
          <p:cNvSpPr>
            <a:spLocks noGrp="1" noChangeArrowheads="1"/>
          </p:cNvSpPr>
          <p:nvPr>
            <p:ph type="title"/>
          </p:nvPr>
        </p:nvSpPr>
        <p:spPr/>
        <p:txBody>
          <a:bodyPr/>
          <a:lstStyle/>
          <a:p>
            <a:r>
              <a:rPr lang="en-GB" dirty="0"/>
              <a:t>PUBLIC BENEFIT ENTITY…</a:t>
            </a:r>
          </a:p>
        </p:txBody>
      </p:sp>
      <p:sp>
        <p:nvSpPr>
          <p:cNvPr id="454659" name="Rectangle 3"/>
          <p:cNvSpPr>
            <a:spLocks noGrp="1" noChangeArrowheads="1"/>
          </p:cNvSpPr>
          <p:nvPr>
            <p:ph type="body" idx="1"/>
          </p:nvPr>
        </p:nvSpPr>
        <p:spPr/>
        <p:txBody>
          <a:bodyPr/>
          <a:lstStyle/>
          <a:p>
            <a:pPr>
              <a:lnSpc>
                <a:spcPct val="90000"/>
              </a:lnSpc>
            </a:pPr>
            <a:endParaRPr lang="en-GB" sz="2400" b="1" dirty="0"/>
          </a:p>
          <a:p>
            <a:pPr>
              <a:lnSpc>
                <a:spcPct val="90000"/>
              </a:lnSpc>
            </a:pPr>
            <a:r>
              <a:rPr lang="en-GB" sz="2400" dirty="0"/>
              <a:t>an entity whose primary objective is to provide</a:t>
            </a:r>
          </a:p>
          <a:p>
            <a:pPr>
              <a:lnSpc>
                <a:spcPct val="90000"/>
              </a:lnSpc>
              <a:buFont typeface="Wingdings" pitchFamily="2" charset="2"/>
              <a:buNone/>
            </a:pPr>
            <a:r>
              <a:rPr lang="en-GB" sz="2400" dirty="0"/>
              <a:t>   goods or services for the general public, community or social benefit and where any equity is provided with a view to supporting the entity’s primary objectives </a:t>
            </a:r>
          </a:p>
          <a:p>
            <a:pPr>
              <a:lnSpc>
                <a:spcPct val="90000"/>
              </a:lnSpc>
              <a:buFont typeface="Wingdings" pitchFamily="2" charset="2"/>
              <a:buNone/>
            </a:pPr>
            <a:endParaRPr lang="en-GB" sz="2400" dirty="0"/>
          </a:p>
          <a:p>
            <a:pPr>
              <a:lnSpc>
                <a:spcPct val="90000"/>
              </a:lnSpc>
            </a:pPr>
            <a:r>
              <a:rPr lang="en-GB" sz="2400" dirty="0"/>
              <a:t>Rather than with a view to providing a financial return to equity providers, shareholders or members</a:t>
            </a:r>
          </a:p>
        </p:txBody>
      </p:sp>
    </p:spTree>
    <p:extLst>
      <p:ext uri="{BB962C8B-B14F-4D97-AF65-F5344CB8AC3E}">
        <p14:creationId xmlns:p14="http://schemas.microsoft.com/office/powerpoint/2010/main" val="26696054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smtClean="0"/>
              <a:t>Feb 2014</a:t>
            </a:r>
            <a:endParaRPr lang="en-GB" dirty="0"/>
          </a:p>
        </p:txBody>
      </p:sp>
      <p:sp>
        <p:nvSpPr>
          <p:cNvPr id="456706" name="Rectangle 2"/>
          <p:cNvSpPr>
            <a:spLocks noGrp="1" noChangeArrowheads="1"/>
          </p:cNvSpPr>
          <p:nvPr>
            <p:ph type="title"/>
          </p:nvPr>
        </p:nvSpPr>
        <p:spPr/>
        <p:txBody>
          <a:bodyPr/>
          <a:lstStyle/>
          <a:p>
            <a:r>
              <a:rPr lang="en-GB" dirty="0"/>
              <a:t>The essence of PBE</a:t>
            </a:r>
          </a:p>
        </p:txBody>
      </p:sp>
      <p:sp>
        <p:nvSpPr>
          <p:cNvPr id="456707" name="Rectangle 3"/>
          <p:cNvSpPr>
            <a:spLocks noGrp="1" noChangeArrowheads="1"/>
          </p:cNvSpPr>
          <p:nvPr>
            <p:ph type="body" idx="1"/>
          </p:nvPr>
        </p:nvSpPr>
        <p:spPr/>
        <p:txBody>
          <a:bodyPr/>
          <a:lstStyle/>
          <a:p>
            <a:r>
              <a:rPr lang="en-GB" dirty="0"/>
              <a:t>The important factor is what the primary purpose of such an entity is, and that it does not exist primarily to provide economic benefit to its investors</a:t>
            </a:r>
          </a:p>
        </p:txBody>
      </p:sp>
    </p:spTree>
    <p:extLst>
      <p:ext uri="{BB962C8B-B14F-4D97-AF65-F5344CB8AC3E}">
        <p14:creationId xmlns:p14="http://schemas.microsoft.com/office/powerpoint/2010/main" val="10805454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smtClean="0"/>
              <a:t>Feb 2014</a:t>
            </a:r>
            <a:endParaRPr lang="en-GB" dirty="0"/>
          </a:p>
        </p:txBody>
      </p:sp>
      <p:sp>
        <p:nvSpPr>
          <p:cNvPr id="432130" name="Rectangle 2"/>
          <p:cNvSpPr>
            <a:spLocks noGrp="1" noChangeArrowheads="1"/>
          </p:cNvSpPr>
          <p:nvPr>
            <p:ph type="title"/>
          </p:nvPr>
        </p:nvSpPr>
        <p:spPr/>
        <p:txBody>
          <a:bodyPr>
            <a:normAutofit/>
          </a:bodyPr>
          <a:lstStyle/>
          <a:p>
            <a:r>
              <a:rPr lang="en-GB" dirty="0" smtClean="0"/>
              <a:t>Public Benefit Entities</a:t>
            </a:r>
            <a:endParaRPr lang="en-GB" dirty="0"/>
          </a:p>
        </p:txBody>
      </p:sp>
      <p:sp>
        <p:nvSpPr>
          <p:cNvPr id="432131" name="Rectangle 3"/>
          <p:cNvSpPr>
            <a:spLocks noGrp="1" noChangeArrowheads="1"/>
          </p:cNvSpPr>
          <p:nvPr>
            <p:ph type="body" idx="1"/>
          </p:nvPr>
        </p:nvSpPr>
        <p:spPr/>
        <p:txBody>
          <a:bodyPr/>
          <a:lstStyle/>
          <a:p>
            <a:endParaRPr lang="en-GB" dirty="0" smtClean="0"/>
          </a:p>
          <a:p>
            <a:r>
              <a:rPr lang="en-GB" dirty="0" smtClean="0"/>
              <a:t>SoRP is a good thing!</a:t>
            </a:r>
            <a:endParaRPr lang="en-GB" dirty="0"/>
          </a:p>
          <a:p>
            <a:endParaRPr lang="en-GB" dirty="0" smtClean="0"/>
          </a:p>
          <a:p>
            <a:r>
              <a:rPr lang="en-GB" dirty="0" smtClean="0"/>
              <a:t>“</a:t>
            </a:r>
            <a:r>
              <a:rPr lang="en-GB" dirty="0"/>
              <a:t>There was clear evidence that the (existing) SoRPs were highly regarded and had improved the quality of financial reports</a:t>
            </a:r>
            <a:r>
              <a:rPr lang="en-GB" dirty="0" smtClean="0"/>
              <a:t>…</a:t>
            </a:r>
            <a:endParaRPr lang="en-GB" dirty="0"/>
          </a:p>
        </p:txBody>
      </p:sp>
    </p:spTree>
    <p:extLst>
      <p:ext uri="{BB962C8B-B14F-4D97-AF65-F5344CB8AC3E}">
        <p14:creationId xmlns:p14="http://schemas.microsoft.com/office/powerpoint/2010/main" val="34803858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smtClean="0"/>
              <a:t>Feb 2014</a:t>
            </a:r>
            <a:endParaRPr lang="en-GB" dirty="0"/>
          </a:p>
        </p:txBody>
      </p:sp>
      <p:sp>
        <p:nvSpPr>
          <p:cNvPr id="458754" name="Rectangle 2"/>
          <p:cNvSpPr>
            <a:spLocks noGrp="1" noChangeArrowheads="1"/>
          </p:cNvSpPr>
          <p:nvPr>
            <p:ph type="title"/>
          </p:nvPr>
        </p:nvSpPr>
        <p:spPr/>
        <p:txBody>
          <a:bodyPr/>
          <a:lstStyle/>
          <a:p>
            <a:r>
              <a:rPr lang="en-GB" dirty="0"/>
              <a:t>PBE Specific issues – FRED </a:t>
            </a:r>
            <a:r>
              <a:rPr lang="en-GB" dirty="0" smtClean="0"/>
              <a:t>45</a:t>
            </a:r>
            <a:br>
              <a:rPr lang="en-GB" dirty="0" smtClean="0"/>
            </a:br>
            <a:r>
              <a:rPr lang="en-GB" sz="1600" dirty="0" smtClean="0"/>
              <a:t>see paragraphs 125 to 160 in FRS102</a:t>
            </a:r>
            <a:endParaRPr lang="en-GB" sz="1600" dirty="0"/>
          </a:p>
        </p:txBody>
      </p:sp>
      <p:sp>
        <p:nvSpPr>
          <p:cNvPr id="458755" name="Rectangle 3"/>
          <p:cNvSpPr>
            <a:spLocks noGrp="1" noChangeArrowheads="1"/>
          </p:cNvSpPr>
          <p:nvPr>
            <p:ph type="body" idx="1"/>
          </p:nvPr>
        </p:nvSpPr>
        <p:spPr/>
        <p:txBody>
          <a:bodyPr/>
          <a:lstStyle/>
          <a:p>
            <a:pPr>
              <a:lnSpc>
                <a:spcPct val="90000"/>
              </a:lnSpc>
            </a:pPr>
            <a:r>
              <a:rPr lang="en-GB" sz="2800" dirty="0"/>
              <a:t>Concessionary Loans </a:t>
            </a:r>
            <a:r>
              <a:rPr lang="en-GB" sz="2000" dirty="0" smtClean="0">
                <a:solidFill>
                  <a:srgbClr val="0AA745"/>
                </a:solidFill>
              </a:rPr>
              <a:t>(PBE34.87 to 34:97)</a:t>
            </a:r>
            <a:endParaRPr lang="en-GB" sz="2000" dirty="0">
              <a:solidFill>
                <a:srgbClr val="0AA745"/>
              </a:solidFill>
            </a:endParaRPr>
          </a:p>
          <a:p>
            <a:pPr>
              <a:lnSpc>
                <a:spcPct val="90000"/>
              </a:lnSpc>
            </a:pPr>
            <a:r>
              <a:rPr lang="en-GB" sz="2800" dirty="0"/>
              <a:t>Property held for the provision of social benefits </a:t>
            </a:r>
            <a:r>
              <a:rPr lang="en-GB" sz="2000" dirty="0" smtClean="0">
                <a:solidFill>
                  <a:srgbClr val="0AA745"/>
                </a:solidFill>
              </a:rPr>
              <a:t>(Paras16.3A </a:t>
            </a:r>
            <a:r>
              <a:rPr lang="en-GB" sz="2000" dirty="0">
                <a:solidFill>
                  <a:srgbClr val="0AA745"/>
                </a:solidFill>
              </a:rPr>
              <a:t>and 17)</a:t>
            </a:r>
          </a:p>
          <a:p>
            <a:pPr>
              <a:lnSpc>
                <a:spcPct val="90000"/>
              </a:lnSpc>
            </a:pPr>
            <a:r>
              <a:rPr lang="en-GB" sz="2800" dirty="0"/>
              <a:t>Entity Combinations </a:t>
            </a:r>
            <a:r>
              <a:rPr lang="en-GB" sz="2000" dirty="0">
                <a:solidFill>
                  <a:srgbClr val="0AA745"/>
                </a:solidFill>
              </a:rPr>
              <a:t>(PBE34:75 to 34:86)</a:t>
            </a:r>
          </a:p>
          <a:p>
            <a:pPr>
              <a:lnSpc>
                <a:spcPct val="90000"/>
              </a:lnSpc>
            </a:pPr>
            <a:r>
              <a:rPr lang="en-GB" sz="2800" dirty="0"/>
              <a:t>Impairment of assets: public benefit considerations </a:t>
            </a:r>
            <a:r>
              <a:rPr lang="en-GB" sz="2000" dirty="0">
                <a:solidFill>
                  <a:srgbClr val="0AA745"/>
                </a:solidFill>
              </a:rPr>
              <a:t>(Paras 140 to 148)</a:t>
            </a:r>
          </a:p>
          <a:p>
            <a:pPr>
              <a:lnSpc>
                <a:spcPct val="90000"/>
              </a:lnSpc>
            </a:pPr>
            <a:r>
              <a:rPr lang="en-GB" sz="2800" dirty="0"/>
              <a:t>Funding commitments </a:t>
            </a:r>
            <a:r>
              <a:rPr lang="en-GB" sz="2000" dirty="0">
                <a:solidFill>
                  <a:srgbClr val="0AA745"/>
                </a:solidFill>
              </a:rPr>
              <a:t>(PBE34:57 to 34:63)</a:t>
            </a:r>
          </a:p>
          <a:p>
            <a:pPr>
              <a:lnSpc>
                <a:spcPct val="90000"/>
              </a:lnSpc>
            </a:pPr>
            <a:r>
              <a:rPr lang="en-GB" sz="2800" dirty="0"/>
              <a:t>Incoming resources from non-exchange </a:t>
            </a:r>
            <a:r>
              <a:rPr lang="en-GB" sz="2800" dirty="0" smtClean="0"/>
              <a:t>transactions </a:t>
            </a:r>
            <a:r>
              <a:rPr lang="en-GB" sz="2000" dirty="0">
                <a:solidFill>
                  <a:srgbClr val="0AA745"/>
                </a:solidFill>
              </a:rPr>
              <a:t>(PBE34:64 to 34:74)</a:t>
            </a:r>
          </a:p>
        </p:txBody>
      </p:sp>
    </p:spTree>
    <p:extLst>
      <p:ext uri="{BB962C8B-B14F-4D97-AF65-F5344CB8AC3E}">
        <p14:creationId xmlns:p14="http://schemas.microsoft.com/office/powerpoint/2010/main" val="23275770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6696744" cy="1143000"/>
          </a:xfrm>
        </p:spPr>
        <p:txBody>
          <a:bodyPr>
            <a:normAutofit fontScale="90000"/>
          </a:bodyPr>
          <a:lstStyle/>
          <a:p>
            <a:r>
              <a:rPr lang="en-GB" dirty="0" smtClean="0"/>
              <a:t>So what charity issues does FRS 102 address?</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7454387"/>
              </p:ext>
            </p:extLst>
          </p:nvPr>
        </p:nvGraphicFramePr>
        <p:xfrm>
          <a:off x="323528" y="1435100"/>
          <a:ext cx="8568952" cy="5162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66426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6840760" cy="1143000"/>
          </a:xfrm>
        </p:spPr>
        <p:txBody>
          <a:bodyPr>
            <a:normAutofit fontScale="90000"/>
          </a:bodyPr>
          <a:lstStyle/>
          <a:p>
            <a:r>
              <a:rPr lang="en-GB" dirty="0" smtClean="0"/>
              <a:t/>
            </a:r>
            <a:br>
              <a:rPr lang="en-GB" dirty="0" smtClean="0"/>
            </a:br>
            <a:r>
              <a:rPr lang="en-GB" dirty="0" smtClean="0"/>
              <a:t>So </a:t>
            </a:r>
            <a:r>
              <a:rPr lang="en-GB" dirty="0"/>
              <a:t>what charity issues does </a:t>
            </a:r>
            <a:r>
              <a:rPr lang="en-GB" dirty="0" smtClean="0"/>
              <a:t/>
            </a:r>
            <a:br>
              <a:rPr lang="en-GB" dirty="0" smtClean="0"/>
            </a:br>
            <a:r>
              <a:rPr lang="en-GB" dirty="0" smtClean="0"/>
              <a:t>FRS </a:t>
            </a:r>
            <a:r>
              <a:rPr lang="en-GB" dirty="0"/>
              <a:t>102 address</a:t>
            </a:r>
            <a:r>
              <a:rPr lang="en-GB" dirty="0" smtClean="0"/>
              <a:t>?</a:t>
            </a:r>
            <a:br>
              <a:rPr lang="en-GB" dirty="0" smtClean="0"/>
            </a:b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85572857"/>
              </p:ext>
            </p:extLst>
          </p:nvPr>
        </p:nvGraphicFramePr>
        <p:xfrm>
          <a:off x="469900" y="1700808"/>
          <a:ext cx="7772400"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75433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smtClean="0"/>
              <a:t>Feb 2014</a:t>
            </a:r>
            <a:endParaRPr lang="en-GB" dirty="0"/>
          </a:p>
        </p:txBody>
      </p:sp>
      <p:sp>
        <p:nvSpPr>
          <p:cNvPr id="460802" name="Rectangle 2"/>
          <p:cNvSpPr>
            <a:spLocks noGrp="1" noChangeArrowheads="1"/>
          </p:cNvSpPr>
          <p:nvPr>
            <p:ph type="title"/>
          </p:nvPr>
        </p:nvSpPr>
        <p:spPr/>
        <p:txBody>
          <a:bodyPr/>
          <a:lstStyle/>
          <a:p>
            <a:r>
              <a:rPr lang="en-GB" dirty="0"/>
              <a:t>Concessionary Loans</a:t>
            </a:r>
          </a:p>
        </p:txBody>
      </p:sp>
      <p:sp>
        <p:nvSpPr>
          <p:cNvPr id="460803" name="Rectangle 3"/>
          <p:cNvSpPr>
            <a:spLocks noGrp="1" noChangeArrowheads="1"/>
          </p:cNvSpPr>
          <p:nvPr>
            <p:ph type="body" idx="1"/>
          </p:nvPr>
        </p:nvSpPr>
        <p:spPr/>
        <p:txBody>
          <a:bodyPr/>
          <a:lstStyle/>
          <a:p>
            <a:pPr>
              <a:lnSpc>
                <a:spcPct val="90000"/>
              </a:lnSpc>
            </a:pPr>
            <a:r>
              <a:rPr lang="en-GB" sz="2400" dirty="0"/>
              <a:t>Where Interest below market rate…</a:t>
            </a:r>
          </a:p>
          <a:p>
            <a:pPr>
              <a:lnSpc>
                <a:spcPct val="90000"/>
              </a:lnSpc>
            </a:pPr>
            <a:r>
              <a:rPr lang="en-GB" sz="2400" dirty="0"/>
              <a:t>Initially amount paid or received – (note balance)</a:t>
            </a:r>
          </a:p>
          <a:p>
            <a:pPr>
              <a:lnSpc>
                <a:spcPct val="90000"/>
              </a:lnSpc>
            </a:pPr>
            <a:r>
              <a:rPr lang="en-GB" sz="2400" dirty="0"/>
              <a:t>Subsequent carrying value reflects reduced interest </a:t>
            </a:r>
            <a:r>
              <a:rPr lang="en-GB" sz="2400" dirty="0" smtClean="0"/>
              <a:t>payable/receivable, effective interest rate</a:t>
            </a:r>
            <a:endParaRPr lang="en-GB" sz="2400" dirty="0"/>
          </a:p>
          <a:p>
            <a:pPr>
              <a:lnSpc>
                <a:spcPct val="90000"/>
              </a:lnSpc>
            </a:pPr>
            <a:r>
              <a:rPr lang="en-GB" sz="2400" dirty="0"/>
              <a:t>Recognise any impairment loss immediately</a:t>
            </a:r>
          </a:p>
          <a:p>
            <a:pPr>
              <a:lnSpc>
                <a:spcPct val="90000"/>
              </a:lnSpc>
            </a:pPr>
            <a:r>
              <a:rPr lang="en-GB" sz="2400" dirty="0"/>
              <a:t>Separate line for disclosure of such loans</a:t>
            </a:r>
          </a:p>
          <a:p>
            <a:pPr>
              <a:lnSpc>
                <a:spcPct val="90000"/>
              </a:lnSpc>
            </a:pPr>
            <a:r>
              <a:rPr lang="en-GB" sz="2400" dirty="0"/>
              <a:t>Notes to show terms and conditions – interest, security, repayment terms</a:t>
            </a:r>
          </a:p>
          <a:p>
            <a:pPr>
              <a:lnSpc>
                <a:spcPct val="90000"/>
              </a:lnSpc>
            </a:pPr>
            <a:r>
              <a:rPr lang="en-GB" sz="2400" dirty="0"/>
              <a:t>Maybe shown in aggregate if not misleading</a:t>
            </a:r>
          </a:p>
          <a:p>
            <a:pPr>
              <a:lnSpc>
                <a:spcPct val="90000"/>
              </a:lnSpc>
            </a:pPr>
            <a:r>
              <a:rPr lang="en-GB" sz="2400" dirty="0"/>
              <a:t>Give details if loans granted but not yet taken up</a:t>
            </a:r>
          </a:p>
        </p:txBody>
      </p:sp>
    </p:spTree>
    <p:extLst>
      <p:ext uri="{BB962C8B-B14F-4D97-AF65-F5344CB8AC3E}">
        <p14:creationId xmlns:p14="http://schemas.microsoft.com/office/powerpoint/2010/main" val="1212252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08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6080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080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6080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6080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080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0803">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4608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smtClean="0"/>
              <a:t>Feb 2014</a:t>
            </a:r>
            <a:endParaRPr lang="en-GB" dirty="0"/>
          </a:p>
        </p:txBody>
      </p:sp>
      <p:sp>
        <p:nvSpPr>
          <p:cNvPr id="462850" name="Rectangle 2"/>
          <p:cNvSpPr>
            <a:spLocks noGrp="1" noChangeArrowheads="1"/>
          </p:cNvSpPr>
          <p:nvPr>
            <p:ph type="title"/>
          </p:nvPr>
        </p:nvSpPr>
        <p:spPr/>
        <p:txBody>
          <a:bodyPr>
            <a:normAutofit/>
          </a:bodyPr>
          <a:lstStyle/>
          <a:p>
            <a:r>
              <a:rPr lang="en-GB" dirty="0"/>
              <a:t>Property held for </a:t>
            </a:r>
            <a:r>
              <a:rPr lang="en-GB" dirty="0" smtClean="0"/>
              <a:t>the</a:t>
            </a:r>
            <a:br>
              <a:rPr lang="en-GB" dirty="0" smtClean="0"/>
            </a:br>
            <a:r>
              <a:rPr lang="en-GB" dirty="0" smtClean="0"/>
              <a:t> </a:t>
            </a:r>
            <a:r>
              <a:rPr lang="en-GB" dirty="0"/>
              <a:t>provision of social benefits</a:t>
            </a:r>
          </a:p>
        </p:txBody>
      </p:sp>
      <p:sp>
        <p:nvSpPr>
          <p:cNvPr id="462851" name="Rectangle 3"/>
          <p:cNvSpPr>
            <a:spLocks noGrp="1" noChangeArrowheads="1"/>
          </p:cNvSpPr>
          <p:nvPr>
            <p:ph type="body" idx="1"/>
          </p:nvPr>
        </p:nvSpPr>
        <p:spPr/>
        <p:txBody>
          <a:bodyPr/>
          <a:lstStyle/>
          <a:p>
            <a:r>
              <a:rPr lang="en-GB" dirty="0"/>
              <a:t>Properties held for the primary provision of social benefits, e.g. </a:t>
            </a:r>
            <a:r>
              <a:rPr lang="en-GB" dirty="0" smtClean="0"/>
              <a:t>social housing</a:t>
            </a:r>
            <a:r>
              <a:rPr lang="en-GB" dirty="0"/>
              <a:t>, shall not be classified as investment properties and therefore </a:t>
            </a:r>
          </a:p>
          <a:p>
            <a:endParaRPr lang="en-GB" dirty="0"/>
          </a:p>
          <a:p>
            <a:r>
              <a:rPr lang="en-GB" dirty="0"/>
              <a:t>shall be accounted for as </a:t>
            </a:r>
            <a:r>
              <a:rPr lang="en-GB" b="1" dirty="0"/>
              <a:t>property, plant and equipment</a:t>
            </a:r>
          </a:p>
        </p:txBody>
      </p:sp>
    </p:spTree>
    <p:extLst>
      <p:ext uri="{BB962C8B-B14F-4D97-AF65-F5344CB8AC3E}">
        <p14:creationId xmlns:p14="http://schemas.microsoft.com/office/powerpoint/2010/main" val="31083114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smtClean="0"/>
              <a:t>Feb 2014</a:t>
            </a:r>
            <a:endParaRPr lang="en-GB" dirty="0"/>
          </a:p>
        </p:txBody>
      </p:sp>
      <p:sp>
        <p:nvSpPr>
          <p:cNvPr id="464898" name="Rectangle 2"/>
          <p:cNvSpPr>
            <a:spLocks noGrp="1" noChangeArrowheads="1"/>
          </p:cNvSpPr>
          <p:nvPr>
            <p:ph type="title"/>
          </p:nvPr>
        </p:nvSpPr>
        <p:spPr/>
        <p:txBody>
          <a:bodyPr/>
          <a:lstStyle/>
          <a:p>
            <a:r>
              <a:rPr lang="en-GB" dirty="0"/>
              <a:t>Entity Combinations</a:t>
            </a:r>
          </a:p>
        </p:txBody>
      </p:sp>
      <p:sp>
        <p:nvSpPr>
          <p:cNvPr id="464899" name="Rectangle 3"/>
          <p:cNvSpPr>
            <a:spLocks noGrp="1" noChangeArrowheads="1"/>
          </p:cNvSpPr>
          <p:nvPr>
            <p:ph type="body" idx="1"/>
          </p:nvPr>
        </p:nvSpPr>
        <p:spPr/>
        <p:txBody>
          <a:bodyPr/>
          <a:lstStyle/>
          <a:p>
            <a:pPr>
              <a:lnSpc>
                <a:spcPct val="80000"/>
              </a:lnSpc>
            </a:pPr>
            <a:r>
              <a:rPr lang="en-GB" sz="1800" dirty="0"/>
              <a:t>If transfer is at nil or nominal consideration then it is a gift and not a </a:t>
            </a:r>
            <a:r>
              <a:rPr lang="en-GB" sz="1800" b="1" dirty="0"/>
              <a:t>fair value </a:t>
            </a:r>
            <a:r>
              <a:rPr lang="en-GB" sz="1800" dirty="0"/>
              <a:t>exchange </a:t>
            </a:r>
          </a:p>
          <a:p>
            <a:pPr>
              <a:lnSpc>
                <a:spcPct val="80000"/>
              </a:lnSpc>
              <a:buFont typeface="Wingdings" pitchFamily="2" charset="2"/>
              <a:buNone/>
            </a:pPr>
            <a:r>
              <a:rPr lang="en-GB" sz="1800" dirty="0"/>
              <a:t>      </a:t>
            </a:r>
          </a:p>
          <a:p>
            <a:pPr>
              <a:lnSpc>
                <a:spcPct val="80000"/>
              </a:lnSpc>
            </a:pPr>
            <a:r>
              <a:rPr lang="en-GB" sz="1800" dirty="0"/>
              <a:t>If FV assets &gt; liabilities recognise a gain shown as income.</a:t>
            </a:r>
          </a:p>
          <a:p>
            <a:pPr>
              <a:lnSpc>
                <a:spcPct val="80000"/>
              </a:lnSpc>
            </a:pPr>
            <a:endParaRPr lang="en-GB" sz="1800" dirty="0"/>
          </a:p>
          <a:p>
            <a:pPr>
              <a:lnSpc>
                <a:spcPct val="80000"/>
              </a:lnSpc>
            </a:pPr>
            <a:r>
              <a:rPr lang="en-GB" sz="1800" dirty="0"/>
              <a:t>If FV assets &lt; liabilities the deficit is accounted for as a loss.</a:t>
            </a:r>
          </a:p>
          <a:p>
            <a:pPr>
              <a:lnSpc>
                <a:spcPct val="80000"/>
              </a:lnSpc>
            </a:pPr>
            <a:endParaRPr lang="en-GB" sz="1800" dirty="0"/>
          </a:p>
          <a:p>
            <a:pPr>
              <a:lnSpc>
                <a:spcPct val="80000"/>
              </a:lnSpc>
            </a:pPr>
            <a:r>
              <a:rPr lang="en-GB" sz="1800" dirty="0" smtClean="0"/>
              <a:t>For mergers : In </a:t>
            </a:r>
            <a:r>
              <a:rPr lang="en-GB" sz="1800" dirty="0"/>
              <a:t>the receiving entity show:</a:t>
            </a:r>
          </a:p>
          <a:p>
            <a:pPr lvl="1">
              <a:lnSpc>
                <a:spcPct val="80000"/>
              </a:lnSpc>
            </a:pPr>
            <a:r>
              <a:rPr lang="en-GB" sz="1600" dirty="0"/>
              <a:t>(a) the names and descriptions of the entities;</a:t>
            </a:r>
          </a:p>
          <a:p>
            <a:pPr lvl="1">
              <a:lnSpc>
                <a:spcPct val="80000"/>
              </a:lnSpc>
            </a:pPr>
            <a:r>
              <a:rPr lang="en-GB" sz="1600" dirty="0"/>
              <a:t>(b) the date of the transaction;</a:t>
            </a:r>
          </a:p>
          <a:p>
            <a:pPr lvl="1">
              <a:lnSpc>
                <a:spcPct val="80000"/>
              </a:lnSpc>
            </a:pPr>
            <a:r>
              <a:rPr lang="en-GB" sz="1600" dirty="0"/>
              <a:t>(c) an analysis of the principal components </a:t>
            </a:r>
          </a:p>
          <a:p>
            <a:pPr lvl="2">
              <a:lnSpc>
                <a:spcPct val="80000"/>
              </a:lnSpc>
            </a:pPr>
            <a:r>
              <a:rPr lang="en-GB" sz="1400" dirty="0"/>
              <a:t>(i)  after the date of the transaction which includes the gifted entity; and</a:t>
            </a:r>
          </a:p>
          <a:p>
            <a:pPr lvl="2">
              <a:lnSpc>
                <a:spcPct val="80000"/>
              </a:lnSpc>
            </a:pPr>
            <a:r>
              <a:rPr lang="en-GB" sz="1400" dirty="0"/>
              <a:t>(ii) up to the date of the transaction.</a:t>
            </a:r>
          </a:p>
          <a:p>
            <a:pPr lvl="1">
              <a:lnSpc>
                <a:spcPct val="80000"/>
              </a:lnSpc>
            </a:pPr>
            <a:r>
              <a:rPr lang="en-GB" sz="1600" dirty="0"/>
              <a:t>(d) The aggregate carrying value of the net assets of each</a:t>
            </a:r>
          </a:p>
          <a:p>
            <a:pPr lvl="1">
              <a:lnSpc>
                <a:spcPct val="80000"/>
              </a:lnSpc>
              <a:buFont typeface="Wingdings" pitchFamily="2" charset="2"/>
              <a:buNone/>
            </a:pPr>
            <a:r>
              <a:rPr lang="en-GB" sz="1600" dirty="0"/>
              <a:t>          entity at the date of the transaction.</a:t>
            </a:r>
          </a:p>
        </p:txBody>
      </p:sp>
    </p:spTree>
    <p:extLst>
      <p:ext uri="{BB962C8B-B14F-4D97-AF65-F5344CB8AC3E}">
        <p14:creationId xmlns:p14="http://schemas.microsoft.com/office/powerpoint/2010/main" val="5980660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48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489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489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4899">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6489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489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4899">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4899">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4899">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4899">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64899">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6489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22141624"/>
              </p:ext>
            </p:extLst>
          </p:nvPr>
        </p:nvGraphicFramePr>
        <p:xfrm>
          <a:off x="1324440" y="1905000"/>
          <a:ext cx="7838610" cy="4035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GB" dirty="0" smtClean="0"/>
              <a:t>The long and winding road that leads….to your 2015 SoRP</a:t>
            </a:r>
            <a:endParaRPr lang="en-GB" dirty="0"/>
          </a:p>
        </p:txBody>
      </p:sp>
    </p:spTree>
    <p:extLst>
      <p:ext uri="{BB962C8B-B14F-4D97-AF65-F5344CB8AC3E}">
        <p14:creationId xmlns:p14="http://schemas.microsoft.com/office/powerpoint/2010/main" val="37016775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smtClean="0"/>
              <a:t>Feb 2014</a:t>
            </a:r>
            <a:endParaRPr lang="en-GB" dirty="0"/>
          </a:p>
        </p:txBody>
      </p:sp>
      <p:sp>
        <p:nvSpPr>
          <p:cNvPr id="466946" name="Rectangle 2"/>
          <p:cNvSpPr>
            <a:spLocks noGrp="1" noChangeArrowheads="1"/>
          </p:cNvSpPr>
          <p:nvPr>
            <p:ph type="title"/>
          </p:nvPr>
        </p:nvSpPr>
        <p:spPr/>
        <p:txBody>
          <a:bodyPr>
            <a:normAutofit/>
          </a:bodyPr>
          <a:lstStyle/>
          <a:p>
            <a:r>
              <a:rPr lang="en-GB" dirty="0"/>
              <a:t>Impairment of assets: </a:t>
            </a:r>
            <a:br>
              <a:rPr lang="en-GB" dirty="0"/>
            </a:br>
            <a:r>
              <a:rPr lang="en-GB" dirty="0"/>
              <a:t>public benefit considerations</a:t>
            </a:r>
          </a:p>
        </p:txBody>
      </p:sp>
      <p:sp>
        <p:nvSpPr>
          <p:cNvPr id="466947" name="Rectangle 3"/>
          <p:cNvSpPr>
            <a:spLocks noGrp="1" noChangeArrowheads="1"/>
          </p:cNvSpPr>
          <p:nvPr>
            <p:ph type="body" idx="1"/>
          </p:nvPr>
        </p:nvSpPr>
        <p:spPr/>
        <p:txBody>
          <a:bodyPr>
            <a:normAutofit fontScale="92500"/>
          </a:bodyPr>
          <a:lstStyle/>
          <a:p>
            <a:pPr>
              <a:lnSpc>
                <a:spcPct val="90000"/>
              </a:lnSpc>
            </a:pPr>
            <a:r>
              <a:rPr lang="en-GB" sz="2800" dirty="0"/>
              <a:t>that if, and only if, the </a:t>
            </a:r>
            <a:r>
              <a:rPr lang="en-GB" sz="2800" b="1" dirty="0"/>
              <a:t>recoverable amount &lt; </a:t>
            </a:r>
            <a:r>
              <a:rPr lang="en-GB" sz="2800" dirty="0"/>
              <a:t> carrying value of an asset</a:t>
            </a:r>
          </a:p>
          <a:p>
            <a:pPr>
              <a:lnSpc>
                <a:spcPct val="90000"/>
              </a:lnSpc>
            </a:pPr>
            <a:r>
              <a:rPr lang="en-GB" sz="2800" dirty="0"/>
              <a:t>then reduce the </a:t>
            </a:r>
            <a:r>
              <a:rPr lang="en-GB" sz="2800" b="1" dirty="0"/>
              <a:t>carrying amount </a:t>
            </a:r>
            <a:r>
              <a:rPr lang="en-GB" sz="2800" dirty="0"/>
              <a:t>to recoverable amount, and recognise the reduction as an </a:t>
            </a:r>
            <a:r>
              <a:rPr lang="en-GB" sz="2800" b="1" dirty="0"/>
              <a:t>impairment loss </a:t>
            </a:r>
            <a:r>
              <a:rPr lang="en-GB" sz="2800" dirty="0"/>
              <a:t>immediately in </a:t>
            </a:r>
            <a:r>
              <a:rPr lang="en-GB" sz="2800" b="1" dirty="0"/>
              <a:t>profit or loss.</a:t>
            </a:r>
          </a:p>
          <a:p>
            <a:pPr>
              <a:lnSpc>
                <a:spcPct val="90000"/>
              </a:lnSpc>
            </a:pPr>
            <a:r>
              <a:rPr lang="en-GB" sz="2800" dirty="0"/>
              <a:t>What if use of asset is restricted?</a:t>
            </a:r>
          </a:p>
          <a:p>
            <a:pPr>
              <a:lnSpc>
                <a:spcPct val="90000"/>
              </a:lnSpc>
            </a:pPr>
            <a:r>
              <a:rPr lang="en-GB" sz="2800" dirty="0"/>
              <a:t>What if asset held for service potential not for future cash flows</a:t>
            </a:r>
            <a:r>
              <a:rPr lang="en-GB" sz="2800" dirty="0" smtClean="0"/>
              <a:t>? Not just PBE’s!</a:t>
            </a:r>
          </a:p>
          <a:p>
            <a:pPr>
              <a:lnSpc>
                <a:spcPct val="90000"/>
              </a:lnSpc>
            </a:pPr>
            <a:r>
              <a:rPr lang="en-GB" sz="2800" dirty="0" smtClean="0"/>
              <a:t>Use of service potential may be appropriate, no details about precise methods.</a:t>
            </a:r>
            <a:endParaRPr lang="en-GB" sz="2800" dirty="0"/>
          </a:p>
        </p:txBody>
      </p:sp>
    </p:spTree>
    <p:extLst>
      <p:ext uri="{BB962C8B-B14F-4D97-AF65-F5344CB8AC3E}">
        <p14:creationId xmlns:p14="http://schemas.microsoft.com/office/powerpoint/2010/main" val="4683481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69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694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6694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694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69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smtClean="0"/>
              <a:t>Feb 2014</a:t>
            </a:r>
            <a:endParaRPr lang="en-GB" dirty="0"/>
          </a:p>
        </p:txBody>
      </p:sp>
      <p:sp>
        <p:nvSpPr>
          <p:cNvPr id="468994" name="Rectangle 2"/>
          <p:cNvSpPr>
            <a:spLocks noGrp="1" noChangeArrowheads="1"/>
          </p:cNvSpPr>
          <p:nvPr>
            <p:ph type="title"/>
          </p:nvPr>
        </p:nvSpPr>
        <p:spPr/>
        <p:txBody>
          <a:bodyPr/>
          <a:lstStyle/>
          <a:p>
            <a:r>
              <a:rPr lang="en-GB" dirty="0"/>
              <a:t>Funding commitments</a:t>
            </a:r>
          </a:p>
        </p:txBody>
      </p:sp>
      <p:sp>
        <p:nvSpPr>
          <p:cNvPr id="468995" name="Rectangle 3"/>
          <p:cNvSpPr>
            <a:spLocks noGrp="1" noChangeArrowheads="1"/>
          </p:cNvSpPr>
          <p:nvPr>
            <p:ph type="body" idx="1"/>
          </p:nvPr>
        </p:nvSpPr>
        <p:spPr/>
        <p:txBody>
          <a:bodyPr/>
          <a:lstStyle/>
          <a:p>
            <a:r>
              <a:rPr lang="en-GB" dirty="0"/>
              <a:t>An entity shall recognise a liability, where it has made a commitment that it will provide resources to another party, if, and only if:</a:t>
            </a:r>
          </a:p>
          <a:p>
            <a:pPr lvl="1"/>
            <a:r>
              <a:rPr lang="en-GB" dirty="0"/>
              <a:t>(a) the obligation is such that the entity cannot realistically withdraw from it; and</a:t>
            </a:r>
          </a:p>
          <a:p>
            <a:pPr lvl="1"/>
            <a:r>
              <a:rPr lang="en-GB" dirty="0"/>
              <a:t>(b) the commitment does not depend on the performance of the recipient.</a:t>
            </a:r>
          </a:p>
        </p:txBody>
      </p:sp>
    </p:spTree>
    <p:extLst>
      <p:ext uri="{BB962C8B-B14F-4D97-AF65-F5344CB8AC3E}">
        <p14:creationId xmlns:p14="http://schemas.microsoft.com/office/powerpoint/2010/main" val="10845427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smtClean="0"/>
              <a:t>Feb 2014</a:t>
            </a:r>
            <a:endParaRPr lang="en-GB" dirty="0"/>
          </a:p>
        </p:txBody>
      </p:sp>
      <p:sp>
        <p:nvSpPr>
          <p:cNvPr id="473090" name="Rectangle 2"/>
          <p:cNvSpPr>
            <a:spLocks noGrp="1" noChangeArrowheads="1"/>
          </p:cNvSpPr>
          <p:nvPr>
            <p:ph type="title"/>
          </p:nvPr>
        </p:nvSpPr>
        <p:spPr/>
        <p:txBody>
          <a:bodyPr/>
          <a:lstStyle/>
          <a:p>
            <a:r>
              <a:rPr lang="en-GB" dirty="0"/>
              <a:t>Funding commitments (cont.)</a:t>
            </a:r>
          </a:p>
        </p:txBody>
      </p:sp>
      <p:sp>
        <p:nvSpPr>
          <p:cNvPr id="473091" name="Rectangle 3"/>
          <p:cNvSpPr>
            <a:spLocks noGrp="1" noChangeArrowheads="1"/>
          </p:cNvSpPr>
          <p:nvPr>
            <p:ph type="body" idx="1"/>
          </p:nvPr>
        </p:nvSpPr>
        <p:spPr/>
        <p:txBody>
          <a:bodyPr/>
          <a:lstStyle/>
          <a:p>
            <a:pPr>
              <a:lnSpc>
                <a:spcPct val="90000"/>
              </a:lnSpc>
            </a:pPr>
            <a:r>
              <a:rPr lang="en-GB" sz="2400" dirty="0"/>
              <a:t>Disclose:</a:t>
            </a:r>
          </a:p>
          <a:p>
            <a:pPr lvl="1">
              <a:lnSpc>
                <a:spcPct val="90000"/>
              </a:lnSpc>
            </a:pPr>
            <a:r>
              <a:rPr lang="en-GB" sz="2000" dirty="0"/>
              <a:t>(a) the commitment made;</a:t>
            </a:r>
          </a:p>
          <a:p>
            <a:pPr lvl="1">
              <a:lnSpc>
                <a:spcPct val="90000"/>
              </a:lnSpc>
            </a:pPr>
            <a:r>
              <a:rPr lang="en-GB" sz="2000" dirty="0"/>
              <a:t>(b) the time-frame of that commitment;</a:t>
            </a:r>
          </a:p>
          <a:p>
            <a:pPr lvl="1">
              <a:lnSpc>
                <a:spcPct val="90000"/>
              </a:lnSpc>
            </a:pPr>
            <a:r>
              <a:rPr lang="en-GB" sz="2000" dirty="0"/>
              <a:t>(c) any performance-related conditions attached to that</a:t>
            </a:r>
          </a:p>
          <a:p>
            <a:pPr lvl="1">
              <a:lnSpc>
                <a:spcPct val="90000"/>
              </a:lnSpc>
              <a:buFont typeface="Wingdings" pitchFamily="2" charset="2"/>
              <a:buNone/>
            </a:pPr>
            <a:r>
              <a:rPr lang="en-GB" sz="2000" dirty="0"/>
              <a:t>    commitment; and</a:t>
            </a:r>
          </a:p>
          <a:p>
            <a:pPr lvl="1">
              <a:lnSpc>
                <a:spcPct val="90000"/>
              </a:lnSpc>
            </a:pPr>
            <a:r>
              <a:rPr lang="en-GB" sz="2000" dirty="0"/>
              <a:t>(d) details of how that commitment will be funded.</a:t>
            </a:r>
          </a:p>
          <a:p>
            <a:pPr lvl="1">
              <a:lnSpc>
                <a:spcPct val="90000"/>
              </a:lnSpc>
              <a:buFont typeface="Wingdings" pitchFamily="2" charset="2"/>
              <a:buNone/>
            </a:pPr>
            <a:endParaRPr lang="en-GB" sz="2000" dirty="0"/>
          </a:p>
          <a:p>
            <a:pPr>
              <a:lnSpc>
                <a:spcPct val="90000"/>
              </a:lnSpc>
            </a:pPr>
            <a:r>
              <a:rPr lang="en-GB" sz="2400" dirty="0"/>
              <a:t>Can disclose in aggregate if not misleading.</a:t>
            </a:r>
          </a:p>
          <a:p>
            <a:pPr>
              <a:lnSpc>
                <a:spcPct val="90000"/>
              </a:lnSpc>
            </a:pPr>
            <a:r>
              <a:rPr lang="en-GB" sz="2400" dirty="0"/>
              <a:t> However, separate disclosure shall be made for recognised and unrecognised commitments</a:t>
            </a:r>
          </a:p>
        </p:txBody>
      </p:sp>
    </p:spTree>
    <p:extLst>
      <p:ext uri="{BB962C8B-B14F-4D97-AF65-F5344CB8AC3E}">
        <p14:creationId xmlns:p14="http://schemas.microsoft.com/office/powerpoint/2010/main" val="29669803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30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309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309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309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309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3091">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7309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30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smtClean="0"/>
              <a:t>Feb 2014</a:t>
            </a:r>
            <a:endParaRPr lang="en-GB" dirty="0"/>
          </a:p>
        </p:txBody>
      </p:sp>
      <p:sp>
        <p:nvSpPr>
          <p:cNvPr id="471042" name="Rectangle 2"/>
          <p:cNvSpPr>
            <a:spLocks noGrp="1" noChangeArrowheads="1"/>
          </p:cNvSpPr>
          <p:nvPr>
            <p:ph type="title"/>
          </p:nvPr>
        </p:nvSpPr>
        <p:spPr/>
        <p:txBody>
          <a:bodyPr>
            <a:normAutofit/>
          </a:bodyPr>
          <a:lstStyle/>
          <a:p>
            <a:r>
              <a:rPr lang="en-GB" dirty="0"/>
              <a:t>Incoming resources from </a:t>
            </a:r>
            <a:br>
              <a:rPr lang="en-GB" dirty="0"/>
            </a:br>
            <a:r>
              <a:rPr lang="en-GB" dirty="0"/>
              <a:t>non-exchange transactions</a:t>
            </a:r>
          </a:p>
        </p:txBody>
      </p:sp>
      <p:sp>
        <p:nvSpPr>
          <p:cNvPr id="471043" name="Rectangle 3"/>
          <p:cNvSpPr>
            <a:spLocks noGrp="1" noChangeArrowheads="1"/>
          </p:cNvSpPr>
          <p:nvPr>
            <p:ph type="body" idx="1"/>
          </p:nvPr>
        </p:nvSpPr>
        <p:spPr/>
        <p:txBody>
          <a:bodyPr/>
          <a:lstStyle/>
          <a:p>
            <a:r>
              <a:rPr lang="en-GB" dirty="0"/>
              <a:t>A non-exchange transaction is a transaction whereby an entity receives value from another entity without directly giving approximately equal value in exchange or gives value to another entity without directly receiving approximately equal value in exchange.</a:t>
            </a:r>
          </a:p>
        </p:txBody>
      </p:sp>
    </p:spTree>
    <p:extLst>
      <p:ext uri="{BB962C8B-B14F-4D97-AF65-F5344CB8AC3E}">
        <p14:creationId xmlns:p14="http://schemas.microsoft.com/office/powerpoint/2010/main" val="20350109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smtClean="0"/>
              <a:t>Feb 2014</a:t>
            </a:r>
            <a:endParaRPr lang="en-GB" dirty="0"/>
          </a:p>
        </p:txBody>
      </p:sp>
      <p:sp>
        <p:nvSpPr>
          <p:cNvPr id="479234" name="Rectangle 2"/>
          <p:cNvSpPr>
            <a:spLocks noGrp="1" noChangeArrowheads="1"/>
          </p:cNvSpPr>
          <p:nvPr>
            <p:ph type="title"/>
          </p:nvPr>
        </p:nvSpPr>
        <p:spPr/>
        <p:txBody>
          <a:bodyPr/>
          <a:lstStyle/>
          <a:p>
            <a:r>
              <a:rPr lang="en-GB" dirty="0"/>
              <a:t>Non-exchange transactions</a:t>
            </a:r>
          </a:p>
        </p:txBody>
      </p:sp>
      <p:sp>
        <p:nvSpPr>
          <p:cNvPr id="479235" name="Rectangle 3"/>
          <p:cNvSpPr>
            <a:spLocks noGrp="1" noChangeArrowheads="1"/>
          </p:cNvSpPr>
          <p:nvPr>
            <p:ph type="body" idx="1"/>
          </p:nvPr>
        </p:nvSpPr>
        <p:spPr/>
        <p:txBody>
          <a:bodyPr/>
          <a:lstStyle/>
          <a:p>
            <a:pPr>
              <a:lnSpc>
                <a:spcPct val="80000"/>
              </a:lnSpc>
            </a:pPr>
            <a:r>
              <a:rPr lang="en-GB" sz="2000" dirty="0"/>
              <a:t>If non-performance then recognise a liability </a:t>
            </a:r>
          </a:p>
          <a:p>
            <a:pPr>
              <a:lnSpc>
                <a:spcPct val="80000"/>
              </a:lnSpc>
              <a:buFont typeface="Wingdings" pitchFamily="2" charset="2"/>
              <a:buNone/>
            </a:pPr>
            <a:r>
              <a:rPr lang="en-GB" sz="2000" dirty="0"/>
              <a:t>    when that repayment becomes </a:t>
            </a:r>
            <a:r>
              <a:rPr lang="en-GB" sz="2000" b="1" dirty="0"/>
              <a:t>probable</a:t>
            </a:r>
            <a:r>
              <a:rPr lang="en-GB" sz="2000" dirty="0"/>
              <a:t>.</a:t>
            </a:r>
          </a:p>
          <a:p>
            <a:pPr>
              <a:lnSpc>
                <a:spcPct val="80000"/>
              </a:lnSpc>
              <a:buFont typeface="Wingdings" pitchFamily="2" charset="2"/>
              <a:buNone/>
            </a:pPr>
            <a:endParaRPr lang="en-GB" sz="2000" dirty="0"/>
          </a:p>
          <a:p>
            <a:pPr>
              <a:lnSpc>
                <a:spcPct val="80000"/>
              </a:lnSpc>
            </a:pPr>
            <a:r>
              <a:rPr lang="en-GB" sz="2000" dirty="0"/>
              <a:t>Donations of </a:t>
            </a:r>
            <a:r>
              <a:rPr lang="en-GB" sz="2000" dirty="0">
                <a:solidFill>
                  <a:schemeClr val="tx2"/>
                </a:solidFill>
              </a:rPr>
              <a:t>services</a:t>
            </a:r>
            <a:r>
              <a:rPr lang="en-GB" sz="2000" dirty="0"/>
              <a:t> recognised as  </a:t>
            </a:r>
          </a:p>
          <a:p>
            <a:pPr>
              <a:lnSpc>
                <a:spcPct val="80000"/>
              </a:lnSpc>
              <a:buFont typeface="Wingdings" pitchFamily="2" charset="2"/>
              <a:buNone/>
            </a:pPr>
            <a:r>
              <a:rPr lang="en-GB" sz="2000" dirty="0"/>
              <a:t>     of income </a:t>
            </a:r>
            <a:r>
              <a:rPr lang="en-GB" sz="2000" b="1" u="sng" dirty="0"/>
              <a:t>and</a:t>
            </a:r>
            <a:r>
              <a:rPr lang="en-GB" sz="2000" dirty="0"/>
              <a:t> expense if measurable.</a:t>
            </a:r>
          </a:p>
          <a:p>
            <a:pPr>
              <a:lnSpc>
                <a:spcPct val="80000"/>
              </a:lnSpc>
            </a:pPr>
            <a:endParaRPr lang="en-GB" sz="2000" dirty="0"/>
          </a:p>
          <a:p>
            <a:pPr>
              <a:lnSpc>
                <a:spcPct val="80000"/>
              </a:lnSpc>
            </a:pPr>
            <a:r>
              <a:rPr lang="en-GB" sz="2000" dirty="0"/>
              <a:t>If services are used to produce an asset, </a:t>
            </a:r>
          </a:p>
          <a:p>
            <a:pPr>
              <a:lnSpc>
                <a:spcPct val="80000"/>
              </a:lnSpc>
              <a:buFont typeface="Wingdings" pitchFamily="2" charset="2"/>
              <a:buNone/>
            </a:pPr>
            <a:r>
              <a:rPr lang="en-GB" sz="2000" dirty="0"/>
              <a:t>    then capitalise as part of the cost of that asset.</a:t>
            </a:r>
          </a:p>
          <a:p>
            <a:pPr>
              <a:lnSpc>
                <a:spcPct val="80000"/>
              </a:lnSpc>
            </a:pPr>
            <a:endParaRPr lang="en-GB" sz="2000" dirty="0"/>
          </a:p>
          <a:p>
            <a:pPr>
              <a:lnSpc>
                <a:spcPct val="80000"/>
              </a:lnSpc>
            </a:pPr>
            <a:r>
              <a:rPr lang="en-GB" sz="2000" dirty="0"/>
              <a:t>Non-exchange transactions should be measured </a:t>
            </a:r>
          </a:p>
          <a:p>
            <a:pPr>
              <a:lnSpc>
                <a:spcPct val="80000"/>
              </a:lnSpc>
              <a:buFont typeface="Wingdings" pitchFamily="2" charset="2"/>
              <a:buNone/>
            </a:pPr>
            <a:r>
              <a:rPr lang="en-GB" sz="2000" dirty="0"/>
              <a:t>    at the </a:t>
            </a:r>
            <a:r>
              <a:rPr lang="en-GB" sz="2000" b="1" dirty="0"/>
              <a:t>fair value </a:t>
            </a:r>
            <a:r>
              <a:rPr lang="en-GB" sz="2000" dirty="0"/>
              <a:t>of the resources received or receivable.</a:t>
            </a:r>
          </a:p>
        </p:txBody>
      </p:sp>
    </p:spTree>
    <p:extLst>
      <p:ext uri="{BB962C8B-B14F-4D97-AF65-F5344CB8AC3E}">
        <p14:creationId xmlns:p14="http://schemas.microsoft.com/office/powerpoint/2010/main" val="30911777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r>
              <a:rPr lang="en-GB" dirty="0"/>
              <a:t>An entity shall recognise receipts of resources from non-exchange transactions </a:t>
            </a:r>
            <a:r>
              <a:rPr lang="en-GB" dirty="0" smtClean="0"/>
              <a:t>as follows:</a:t>
            </a:r>
            <a:endParaRPr lang="en-GB" dirty="0"/>
          </a:p>
          <a:p>
            <a:pPr marL="0" indent="0">
              <a:buNone/>
            </a:pPr>
            <a:r>
              <a:rPr lang="en-GB" dirty="0" smtClean="0"/>
              <a:t>(</a:t>
            </a:r>
            <a:r>
              <a:rPr lang="en-GB" dirty="0"/>
              <a:t>a) </a:t>
            </a:r>
            <a:r>
              <a:rPr lang="en-GB" dirty="0" smtClean="0"/>
              <a:t>	Transactions </a:t>
            </a:r>
            <a:r>
              <a:rPr lang="en-GB" dirty="0"/>
              <a:t>that do not impose specified future </a:t>
            </a:r>
            <a:r>
              <a:rPr lang="en-GB" dirty="0" smtClean="0"/>
              <a:t>  	performance-related conditions on </a:t>
            </a:r>
            <a:r>
              <a:rPr lang="en-GB" dirty="0"/>
              <a:t>the recipient </a:t>
            </a:r>
            <a:r>
              <a:rPr lang="en-GB" dirty="0" smtClean="0"/>
              <a:t>	are recognised </a:t>
            </a:r>
            <a:r>
              <a:rPr lang="en-GB" dirty="0"/>
              <a:t>in income when the resources are </a:t>
            </a:r>
            <a:r>
              <a:rPr lang="en-GB" dirty="0" smtClean="0"/>
              <a:t>	received or receivable</a:t>
            </a:r>
            <a:r>
              <a:rPr lang="en-GB" dirty="0"/>
              <a:t>.</a:t>
            </a:r>
          </a:p>
          <a:p>
            <a:pPr marL="0" lvl="1" indent="0">
              <a:buNone/>
            </a:pPr>
            <a:r>
              <a:rPr lang="en-GB" dirty="0"/>
              <a:t>(b) </a:t>
            </a:r>
            <a:r>
              <a:rPr lang="en-GB" dirty="0" smtClean="0"/>
              <a:t>	</a:t>
            </a:r>
            <a:r>
              <a:rPr lang="en-GB" sz="2400" dirty="0" smtClean="0"/>
              <a:t>Transactions </a:t>
            </a:r>
            <a:r>
              <a:rPr lang="en-GB" sz="2400" dirty="0"/>
              <a:t>that do impose specified future </a:t>
            </a:r>
            <a:r>
              <a:rPr lang="en-GB" sz="2400" dirty="0" smtClean="0"/>
              <a:t>	performance-related </a:t>
            </a:r>
            <a:r>
              <a:rPr lang="en-GB" sz="2400" dirty="0"/>
              <a:t>conditions on the recipient are </a:t>
            </a:r>
            <a:r>
              <a:rPr lang="en-GB" sz="2400" dirty="0" smtClean="0"/>
              <a:t>	recognised </a:t>
            </a:r>
            <a:r>
              <a:rPr lang="en-GB" sz="2400" dirty="0"/>
              <a:t>in income only when the </a:t>
            </a:r>
            <a:r>
              <a:rPr lang="en-GB" sz="2400" dirty="0" smtClean="0"/>
              <a:t>performance-	related </a:t>
            </a:r>
            <a:r>
              <a:rPr lang="en-GB" sz="2400" dirty="0"/>
              <a:t>conditions are met.</a:t>
            </a:r>
          </a:p>
          <a:p>
            <a:pPr marL="0" indent="0">
              <a:buNone/>
            </a:pPr>
            <a:r>
              <a:rPr lang="en-GB" dirty="0"/>
              <a:t>(c) </a:t>
            </a:r>
            <a:r>
              <a:rPr lang="en-GB" dirty="0" smtClean="0"/>
              <a:t>	Where </a:t>
            </a:r>
            <a:r>
              <a:rPr lang="en-GB" dirty="0"/>
              <a:t>resources are received before the revenue </a:t>
            </a:r>
            <a:r>
              <a:rPr lang="en-GB" dirty="0" smtClean="0"/>
              <a:t>	recognition </a:t>
            </a:r>
            <a:r>
              <a:rPr lang="en-GB" dirty="0"/>
              <a:t>criteria </a:t>
            </a:r>
            <a:r>
              <a:rPr lang="en-GB" dirty="0" smtClean="0"/>
              <a:t>are satisfied</a:t>
            </a:r>
            <a:r>
              <a:rPr lang="en-GB" dirty="0"/>
              <a:t>, a liability is </a:t>
            </a:r>
            <a:r>
              <a:rPr lang="en-GB" dirty="0" smtClean="0"/>
              <a:t>	recognised</a:t>
            </a:r>
            <a:r>
              <a:rPr lang="en-GB" dirty="0"/>
              <a:t>.</a:t>
            </a:r>
          </a:p>
        </p:txBody>
      </p:sp>
      <p:sp>
        <p:nvSpPr>
          <p:cNvPr id="3" name="Title 2"/>
          <p:cNvSpPr>
            <a:spLocks noGrp="1"/>
          </p:cNvSpPr>
          <p:nvPr>
            <p:ph type="title"/>
          </p:nvPr>
        </p:nvSpPr>
        <p:spPr/>
        <p:txBody>
          <a:bodyPr/>
          <a:lstStyle/>
          <a:p>
            <a:r>
              <a:rPr lang="en-GB" dirty="0" smtClean="0"/>
              <a:t>Non-Exchange Transactions</a:t>
            </a:r>
            <a:br>
              <a:rPr lang="en-GB" dirty="0" smtClean="0"/>
            </a:br>
            <a:r>
              <a:rPr lang="en-GB" dirty="0" smtClean="0"/>
              <a:t> per FRS 102 </a:t>
            </a:r>
            <a:r>
              <a:rPr lang="en-GB" sz="2000" dirty="0" smtClean="0"/>
              <a:t>PBE34:67</a:t>
            </a:r>
            <a:endParaRPr lang="en-GB" sz="2000" dirty="0"/>
          </a:p>
        </p:txBody>
      </p:sp>
    </p:spTree>
    <p:extLst>
      <p:ext uri="{BB962C8B-B14F-4D97-AF65-F5344CB8AC3E}">
        <p14:creationId xmlns:p14="http://schemas.microsoft.com/office/powerpoint/2010/main" val="2399931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GB" dirty="0" smtClean="0"/>
              <a:t>At Last the SoRP itself!</a:t>
            </a:r>
            <a:endParaRPr lang="en-GB" dirty="0"/>
          </a:p>
        </p:txBody>
      </p:sp>
      <p:sp>
        <p:nvSpPr>
          <p:cNvPr id="3" name="Title 2"/>
          <p:cNvSpPr>
            <a:spLocks noGrp="1"/>
          </p:cNvSpPr>
          <p:nvPr>
            <p:ph type="title"/>
          </p:nvPr>
        </p:nvSpPr>
        <p:spPr>
          <a:xfrm>
            <a:off x="2390775" y="1600200"/>
            <a:ext cx="6600825" cy="1554162"/>
          </a:xfrm>
        </p:spPr>
        <p:txBody>
          <a:bodyPr>
            <a:normAutofit/>
          </a:bodyPr>
          <a:lstStyle/>
          <a:p>
            <a:r>
              <a:rPr lang="en-GB" dirty="0" smtClean="0"/>
              <a:t>The Charities SoRP</a:t>
            </a:r>
            <a:endParaRPr lang="en-GB" dirty="0"/>
          </a:p>
        </p:txBody>
      </p:sp>
    </p:spTree>
    <p:extLst>
      <p:ext uri="{BB962C8B-B14F-4D97-AF65-F5344CB8AC3E}">
        <p14:creationId xmlns:p14="http://schemas.microsoft.com/office/powerpoint/2010/main" val="19983117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smtClean="0"/>
              <a:t>Feb 2014</a:t>
            </a:r>
            <a:endParaRPr lang="en-GB" dirty="0"/>
          </a:p>
        </p:txBody>
      </p:sp>
      <p:sp>
        <p:nvSpPr>
          <p:cNvPr id="557058" name="Rectangle 2"/>
          <p:cNvSpPr>
            <a:spLocks noGrp="1" noChangeArrowheads="1"/>
          </p:cNvSpPr>
          <p:nvPr>
            <p:ph type="title"/>
          </p:nvPr>
        </p:nvSpPr>
        <p:spPr>
          <a:ln/>
          <a:extLst>
            <a:ext uri="{91240B29-F687-4F45-9708-019B960494DF}">
              <a14:hiddenLine xmlns:a14="http://schemas.microsoft.com/office/drawing/2010/main" w="9525">
                <a:solidFill>
                  <a:srgbClr val="99CC00"/>
                </a:solidFill>
                <a:miter lim="800000"/>
                <a:headEnd/>
                <a:tailEnd/>
              </a14:hiddenLine>
            </a:ext>
          </a:extLst>
        </p:spPr>
        <p:txBody>
          <a:bodyPr/>
          <a:lstStyle/>
          <a:p>
            <a:pPr>
              <a:spcBef>
                <a:spcPts val="300"/>
              </a:spcBef>
            </a:pPr>
            <a:r>
              <a:rPr lang="en-GB" dirty="0"/>
              <a:t>The Fund Framework</a:t>
            </a:r>
          </a:p>
        </p:txBody>
      </p:sp>
      <p:graphicFrame>
        <p:nvGraphicFramePr>
          <p:cNvPr id="557059" name="Object 3"/>
          <p:cNvGraphicFramePr>
            <a:graphicFrameLocks noGrp="1" noChangeAspect="1"/>
          </p:cNvGraphicFramePr>
          <p:nvPr>
            <p:ph idx="1"/>
          </p:nvPr>
        </p:nvGraphicFramePr>
        <p:xfrm>
          <a:off x="503238" y="1730375"/>
          <a:ext cx="8201025" cy="4779963"/>
        </p:xfrm>
        <a:graphic>
          <a:graphicData uri="http://schemas.openxmlformats.org/presentationml/2006/ole">
            <mc:AlternateContent xmlns:mc="http://schemas.openxmlformats.org/markup-compatibility/2006">
              <mc:Choice xmlns:v="urn:schemas-microsoft-com:vml" Requires="v">
                <p:oleObj spid="_x0000_s1043" name="Picture" r:id="rId4" imgW="7781760" imgH="4533840" progId="Word.Picture.8">
                  <p:embed/>
                </p:oleObj>
              </mc:Choice>
              <mc:Fallback>
                <p:oleObj name="Picture" r:id="rId4" imgW="7781760" imgH="453384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2313" t="-3970" r="-2313" b="-3970"/>
                      <a:stretch>
                        <a:fillRect/>
                      </a:stretch>
                    </p:blipFill>
                    <p:spPr bwMode="auto">
                      <a:xfrm>
                        <a:off x="503238" y="1730375"/>
                        <a:ext cx="8201025" cy="4779963"/>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Tree>
    <p:extLst>
      <p:ext uri="{BB962C8B-B14F-4D97-AF65-F5344CB8AC3E}">
        <p14:creationId xmlns:p14="http://schemas.microsoft.com/office/powerpoint/2010/main" val="25169242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2"/>
          <p:cNvSpPr>
            <a:spLocks noGrp="1"/>
          </p:cNvSpPr>
          <p:nvPr>
            <p:ph type="ftr" sz="quarter" idx="11"/>
          </p:nvPr>
        </p:nvSpPr>
        <p:spPr/>
        <p:txBody>
          <a:bodyPr/>
          <a:lstStyle/>
          <a:p>
            <a:r>
              <a:rPr lang="en-GB" dirty="0" smtClean="0"/>
              <a:t>Feb 2014</a:t>
            </a:r>
            <a:endParaRPr lang="en-GB" dirty="0"/>
          </a:p>
        </p:txBody>
      </p:sp>
      <p:graphicFrame>
        <p:nvGraphicFramePr>
          <p:cNvPr id="559107" name="Group 3"/>
          <p:cNvGraphicFramePr>
            <a:graphicFrameLocks noGrp="1"/>
          </p:cNvGraphicFramePr>
          <p:nvPr>
            <p:extLst>
              <p:ext uri="{D42A27DB-BD31-4B8C-83A1-F6EECF244321}">
                <p14:modId xmlns:p14="http://schemas.microsoft.com/office/powerpoint/2010/main" val="2613798005"/>
              </p:ext>
            </p:extLst>
          </p:nvPr>
        </p:nvGraphicFramePr>
        <p:xfrm>
          <a:off x="517525" y="1773238"/>
          <a:ext cx="8086725" cy="4066223"/>
        </p:xfrm>
        <a:graphic>
          <a:graphicData uri="http://schemas.openxmlformats.org/drawingml/2006/table">
            <a:tbl>
              <a:tblPr/>
              <a:tblGrid>
                <a:gridCol w="1658938"/>
                <a:gridCol w="1017587"/>
                <a:gridCol w="1062038"/>
                <a:gridCol w="1535112"/>
                <a:gridCol w="1454150"/>
                <a:gridCol w="1358900"/>
              </a:tblGrid>
              <a:tr h="306388">
                <a:tc gridSpan="6">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1" i="0" u="none" strike="noStrike" cap="none" normalizeH="0" baseline="0" dirty="0" smtClean="0">
                        <a:ln>
                          <a:noFill/>
                        </a:ln>
                        <a:solidFill>
                          <a:srgbClr val="660066"/>
                        </a:solidFill>
                        <a:effectLst/>
                        <a:latin typeface="Tahoma" pitchFamily="34" charset="0"/>
                        <a:cs typeface="Arial" charset="0"/>
                      </a:endParaRP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5238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1" i="0" u="none" strike="noStrike" cap="none" normalizeH="0" baseline="0" dirty="0" smtClean="0">
                          <a:ln>
                            <a:noFill/>
                          </a:ln>
                          <a:solidFill>
                            <a:srgbClr val="660066"/>
                          </a:solidFill>
                          <a:effectLst/>
                          <a:latin typeface="Tahoma" pitchFamily="34" charset="0"/>
                          <a:cs typeface="Arial" charset="0"/>
                        </a:rPr>
                        <a:t>Income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1" i="0" u="none" strike="noStrike" cap="none" normalizeH="0" baseline="0" dirty="0" smtClean="0">
                          <a:ln>
                            <a:noFill/>
                          </a:ln>
                          <a:solidFill>
                            <a:srgbClr val="660066"/>
                          </a:solidFill>
                          <a:effectLst/>
                          <a:latin typeface="Tahoma" pitchFamily="34" charset="0"/>
                          <a:cs typeface="Arial" charset="0"/>
                        </a:rPr>
                        <a:t>≤ £10k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1" i="0" u="none" strike="noStrike" cap="none" normalizeH="0" baseline="0" dirty="0" smtClean="0">
                          <a:ln>
                            <a:noFill/>
                          </a:ln>
                          <a:solidFill>
                            <a:srgbClr val="660066"/>
                          </a:solidFill>
                          <a:effectLst/>
                          <a:latin typeface="Tahoma" pitchFamily="34" charset="0"/>
                          <a:cs typeface="Arial" charset="0"/>
                        </a:rPr>
                        <a:t>£10k-£25k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1" i="0" u="none" strike="noStrike" cap="none" normalizeH="0" baseline="0" dirty="0" smtClean="0">
                          <a:ln>
                            <a:noFill/>
                          </a:ln>
                          <a:solidFill>
                            <a:srgbClr val="660066"/>
                          </a:solidFill>
                          <a:effectLst/>
                          <a:latin typeface="Tahoma" pitchFamily="34" charset="0"/>
                          <a:cs typeface="Arial" charset="0"/>
                        </a:rPr>
                        <a:t>£</a:t>
                      </a:r>
                      <a:r>
                        <a:rPr kumimoji="0" lang="en-GB" sz="1600" b="1" i="0" u="none" strike="noStrike" cap="none" normalizeH="0" baseline="0" dirty="0" smtClean="0">
                          <a:ln>
                            <a:noFill/>
                          </a:ln>
                          <a:solidFill>
                            <a:srgbClr val="FF0000"/>
                          </a:solidFill>
                          <a:effectLst/>
                          <a:latin typeface="Tahoma" pitchFamily="34" charset="0"/>
                          <a:cs typeface="Arial" charset="0"/>
                        </a:rPr>
                        <a:t>25</a:t>
                      </a:r>
                      <a:r>
                        <a:rPr kumimoji="0" lang="en-GB" sz="1600" b="1" i="0" u="none" strike="noStrike" cap="none" normalizeH="0" baseline="0" dirty="0" smtClean="0">
                          <a:ln>
                            <a:noFill/>
                          </a:ln>
                          <a:solidFill>
                            <a:srgbClr val="660066"/>
                          </a:solidFill>
                          <a:effectLst/>
                          <a:latin typeface="Tahoma" pitchFamily="34" charset="0"/>
                          <a:cs typeface="Arial" charset="0"/>
                        </a:rPr>
                        <a:t>k-£</a:t>
                      </a:r>
                      <a:r>
                        <a:rPr kumimoji="0" lang="en-GB" sz="1600" b="1" i="0" u="none" strike="noStrike" cap="none" normalizeH="0" baseline="0" dirty="0" smtClean="0">
                          <a:ln>
                            <a:noFill/>
                          </a:ln>
                          <a:solidFill>
                            <a:srgbClr val="FF0000"/>
                          </a:solidFill>
                          <a:effectLst/>
                          <a:latin typeface="Tahoma" pitchFamily="34" charset="0"/>
                          <a:cs typeface="Arial" charset="0"/>
                        </a:rPr>
                        <a:t>250</a:t>
                      </a:r>
                      <a:r>
                        <a:rPr kumimoji="0" lang="en-GB" sz="1600" b="1" i="0" u="none" strike="noStrike" cap="none" normalizeH="0" baseline="0" dirty="0" smtClean="0">
                          <a:ln>
                            <a:noFill/>
                          </a:ln>
                          <a:solidFill>
                            <a:srgbClr val="660066"/>
                          </a:solidFill>
                          <a:effectLst/>
                          <a:latin typeface="Tahoma" pitchFamily="34" charset="0"/>
                          <a:cs typeface="Arial" charset="0"/>
                        </a:rPr>
                        <a:t>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1" i="0" u="none" strike="noStrike" cap="none" normalizeH="0" baseline="0" dirty="0" smtClean="0">
                          <a:ln>
                            <a:noFill/>
                          </a:ln>
                          <a:solidFill>
                            <a:srgbClr val="660066"/>
                          </a:solidFill>
                          <a:effectLst/>
                          <a:latin typeface="Tahoma" pitchFamily="34" charset="0"/>
                          <a:cs typeface="Arial" charset="0"/>
                        </a:rPr>
                        <a:t>£</a:t>
                      </a:r>
                      <a:r>
                        <a:rPr kumimoji="0" lang="en-GB" sz="1600" b="1" i="0" u="none" strike="noStrike" cap="none" normalizeH="0" baseline="0" dirty="0" smtClean="0">
                          <a:ln>
                            <a:noFill/>
                          </a:ln>
                          <a:solidFill>
                            <a:srgbClr val="FF0000"/>
                          </a:solidFill>
                          <a:effectLst/>
                          <a:latin typeface="Tahoma" pitchFamily="34" charset="0"/>
                          <a:cs typeface="Arial" charset="0"/>
                        </a:rPr>
                        <a:t>250</a:t>
                      </a:r>
                      <a:r>
                        <a:rPr kumimoji="0" lang="en-GB" sz="1600" b="1" i="0" u="none" strike="noStrike" cap="none" normalizeH="0" baseline="0" dirty="0" smtClean="0">
                          <a:ln>
                            <a:noFill/>
                          </a:ln>
                          <a:solidFill>
                            <a:srgbClr val="660066"/>
                          </a:solidFill>
                          <a:effectLst/>
                          <a:latin typeface="Tahoma" pitchFamily="34" charset="0"/>
                          <a:cs typeface="Arial" charset="0"/>
                        </a:rPr>
                        <a:t>k-£500k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1" i="0" u="none" strike="noStrike" cap="none" normalizeH="0" baseline="0" dirty="0" smtClean="0">
                          <a:ln>
                            <a:noFill/>
                          </a:ln>
                          <a:solidFill>
                            <a:srgbClr val="660066"/>
                          </a:solidFill>
                          <a:effectLst/>
                          <a:latin typeface="Tahoma" pitchFamily="34" charset="0"/>
                          <a:cs typeface="Arial" charset="0"/>
                        </a:rPr>
                        <a:t>£500k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688">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1" i="0" u="none" strike="noStrike" cap="none" normalizeH="0" baseline="0" dirty="0" smtClean="0">
                          <a:ln>
                            <a:noFill/>
                          </a:ln>
                          <a:solidFill>
                            <a:srgbClr val="660066"/>
                          </a:solidFill>
                          <a:effectLst/>
                          <a:latin typeface="Tahoma" pitchFamily="34" charset="0"/>
                          <a:cs typeface="Arial" charset="0"/>
                        </a:rPr>
                        <a:t>Accounts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3">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1" i="0" u="none" strike="noStrike" cap="none" normalizeH="0" baseline="0" dirty="0" smtClean="0">
                          <a:ln>
                            <a:noFill/>
                          </a:ln>
                          <a:solidFill>
                            <a:srgbClr val="660066"/>
                          </a:solidFill>
                          <a:effectLst/>
                          <a:latin typeface="Tahoma" pitchFamily="34" charset="0"/>
                          <a:cs typeface="Arial" charset="0"/>
                        </a:rPr>
                        <a:t>Cash basis (non-company)</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1" i="0" u="none" strike="noStrike" cap="none" normalizeH="0" baseline="0" dirty="0" smtClean="0">
                          <a:ln>
                            <a:noFill/>
                          </a:ln>
                          <a:solidFill>
                            <a:srgbClr val="660066"/>
                          </a:solidFill>
                          <a:effectLst/>
                          <a:latin typeface="Tahoma" pitchFamily="34" charset="0"/>
                          <a:cs typeface="Arial" charset="0"/>
                        </a:rPr>
                        <a:t>Accruals basis (company)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en-GB"/>
                    </a:p>
                  </a:txBody>
                  <a:tcPr/>
                </a:tc>
                <a:tc rowSpan="2" hMerge="1">
                  <a:txBody>
                    <a:bodyPr/>
                    <a:lstStyle/>
                    <a:p>
                      <a:endParaRPr lang="en-GB"/>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1" i="0" u="none" strike="noStrike" cap="none" normalizeH="0" baseline="0" dirty="0" smtClean="0">
                          <a:ln>
                            <a:noFill/>
                          </a:ln>
                          <a:solidFill>
                            <a:srgbClr val="660066"/>
                          </a:solidFill>
                          <a:effectLst/>
                          <a:latin typeface="Tahoma" pitchFamily="34" charset="0"/>
                          <a:cs typeface="Arial" charset="0"/>
                        </a:rPr>
                        <a:t>Accruals basis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r>
              <a:tr h="292100">
                <a:tc vMerge="1">
                  <a:txBody>
                    <a:bodyPr/>
                    <a:lstStyle/>
                    <a:p>
                      <a:endParaRPr lang="en-GB"/>
                    </a:p>
                  </a:txBody>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1" i="0" u="none" strike="noStrike" cap="none" normalizeH="0" baseline="0" dirty="0" smtClean="0">
                          <a:ln>
                            <a:noFill/>
                          </a:ln>
                          <a:solidFill>
                            <a:srgbClr val="0066FF"/>
                          </a:solidFill>
                          <a:effectLst/>
                          <a:latin typeface="Tahoma" pitchFamily="34" charset="0"/>
                          <a:cs typeface="Arial" charset="0"/>
                        </a:rPr>
                        <a:t>Simpler?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1" i="0" u="none" strike="noStrike" cap="none" normalizeH="0" baseline="0" dirty="0" smtClean="0">
                          <a:ln>
                            <a:noFill/>
                          </a:ln>
                          <a:solidFill>
                            <a:srgbClr val="660066"/>
                          </a:solidFill>
                          <a:effectLst/>
                          <a:latin typeface="Tahoma" pitchFamily="34" charset="0"/>
                          <a:cs typeface="Arial" charset="0"/>
                        </a:rPr>
                        <a:t>Full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4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1" i="0" u="none" strike="noStrike" cap="none" normalizeH="0" baseline="0" dirty="0" smtClean="0">
                          <a:ln>
                            <a:noFill/>
                          </a:ln>
                          <a:solidFill>
                            <a:srgbClr val="660066"/>
                          </a:solidFill>
                          <a:effectLst/>
                          <a:latin typeface="Tahoma" pitchFamily="34" charset="0"/>
                          <a:cs typeface="Arial" charset="0"/>
                        </a:rPr>
                        <a:t>Trustees’ annual report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1" i="0" u="none" strike="noStrike" cap="none" normalizeH="0" baseline="0" dirty="0" smtClean="0">
                          <a:ln>
                            <a:noFill/>
                          </a:ln>
                          <a:solidFill>
                            <a:srgbClr val="0066FF"/>
                          </a:solidFill>
                          <a:effectLst/>
                          <a:latin typeface="Tahoma" pitchFamily="34" charset="0"/>
                          <a:cs typeface="Arial" charset="0"/>
                        </a:rPr>
                        <a:t>Simple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1" i="0" u="none" strike="noStrike" cap="none" normalizeH="0" baseline="0" dirty="0" smtClean="0">
                          <a:ln>
                            <a:noFill/>
                          </a:ln>
                          <a:solidFill>
                            <a:srgbClr val="660066"/>
                          </a:solidFill>
                          <a:effectLst/>
                          <a:latin typeface="Tahoma" pitchFamily="34" charset="0"/>
                          <a:cs typeface="Arial" charset="0"/>
                        </a:rPr>
                        <a:t>Full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0063">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1" i="0" u="none" strike="noStrike" cap="none" normalizeH="0" baseline="0" dirty="0" smtClean="0">
                          <a:ln>
                            <a:noFill/>
                          </a:ln>
                          <a:solidFill>
                            <a:srgbClr val="660066"/>
                          </a:solidFill>
                          <a:effectLst/>
                          <a:latin typeface="Tahoma" pitchFamily="34" charset="0"/>
                          <a:cs typeface="Arial" charset="0"/>
                        </a:rPr>
                        <a:t>Scrutiny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1" i="0" u="none" strike="noStrike" cap="none" normalizeH="0" baseline="0" dirty="0" smtClean="0">
                          <a:ln>
                            <a:noFill/>
                          </a:ln>
                          <a:solidFill>
                            <a:srgbClr val="0066FF"/>
                          </a:solidFill>
                          <a:effectLst/>
                          <a:latin typeface="Tahoma" pitchFamily="34" charset="0"/>
                          <a:cs typeface="Arial" charset="0"/>
                        </a:rPr>
                        <a:t>None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en-GB"/>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1" i="0" u="none" strike="noStrike" cap="none" normalizeH="0" baseline="0" dirty="0" smtClean="0">
                          <a:ln>
                            <a:noFill/>
                          </a:ln>
                          <a:solidFill>
                            <a:srgbClr val="660066"/>
                          </a:solidFill>
                          <a:effectLst/>
                          <a:latin typeface="Tahoma" pitchFamily="34" charset="0"/>
                          <a:cs typeface="Arial" charset="0"/>
                        </a:rPr>
                        <a:t>Independent Examination*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1" i="0" u="none" strike="noStrike" cap="none" normalizeH="0" baseline="0" dirty="0" smtClean="0">
                          <a:ln>
                            <a:noFill/>
                          </a:ln>
                          <a:solidFill>
                            <a:srgbClr val="660066"/>
                          </a:solidFill>
                          <a:effectLst/>
                          <a:latin typeface="Tahoma" pitchFamily="34" charset="0"/>
                          <a:cs typeface="Arial" charset="0"/>
                        </a:rPr>
                        <a:t>Independent Audit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638">
                <a:tc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400" b="1" i="0" u="none" strike="noStrike" cap="none" normalizeH="0" baseline="0" dirty="0" smtClean="0">
                          <a:ln>
                            <a:noFill/>
                          </a:ln>
                          <a:solidFill>
                            <a:srgbClr val="0066FF"/>
                          </a:solidFill>
                          <a:effectLst/>
                          <a:latin typeface="Tahoma" pitchFamily="34" charset="0"/>
                          <a:cs typeface="Arial" charset="0"/>
                        </a:rPr>
                        <a:t>Independent Person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1" i="0" u="none" strike="noStrike" cap="none" normalizeH="0" baseline="0" dirty="0" smtClean="0">
                          <a:ln>
                            <a:noFill/>
                          </a:ln>
                          <a:solidFill>
                            <a:srgbClr val="0066FF"/>
                          </a:solidFill>
                          <a:effectLst/>
                          <a:latin typeface="Tahoma" pitchFamily="34" charset="0"/>
                          <a:cs typeface="Arial" charset="0"/>
                        </a:rPr>
                        <a:t>Qualified Accountant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tr>
              <a:tr h="7604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1" i="0" u="none" strike="noStrike" cap="none" normalizeH="0" baseline="0" dirty="0" smtClean="0">
                          <a:ln>
                            <a:noFill/>
                          </a:ln>
                          <a:solidFill>
                            <a:srgbClr val="660066"/>
                          </a:solidFill>
                          <a:effectLst/>
                          <a:latin typeface="Tahoma" pitchFamily="34" charset="0"/>
                          <a:cs typeface="Arial" charset="0"/>
                        </a:rPr>
                        <a:t>Report to regulator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1" i="0" u="none" strike="noStrike" cap="none" normalizeH="0" baseline="0" dirty="0" smtClean="0">
                          <a:ln>
                            <a:noFill/>
                          </a:ln>
                          <a:solidFill>
                            <a:srgbClr val="0066FF"/>
                          </a:solidFill>
                          <a:effectLst/>
                          <a:latin typeface="Tahoma" pitchFamily="34" charset="0"/>
                          <a:cs typeface="Arial" charset="0"/>
                        </a:rPr>
                        <a:t>Update form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1" i="0" u="none" strike="noStrike" cap="none" normalizeH="0" baseline="0" dirty="0" smtClean="0">
                          <a:ln>
                            <a:noFill/>
                          </a:ln>
                          <a:solidFill>
                            <a:srgbClr val="0066FF"/>
                          </a:solidFill>
                          <a:effectLst/>
                          <a:latin typeface="Tahoma" pitchFamily="34" charset="0"/>
                          <a:cs typeface="Arial" charset="0"/>
                        </a:rPr>
                        <a:t>Simple return,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1" i="0" u="none" strike="noStrike" cap="none" normalizeH="0" baseline="0" dirty="0" smtClean="0">
                          <a:ln>
                            <a:noFill/>
                          </a:ln>
                          <a:solidFill>
                            <a:srgbClr val="0066FF"/>
                          </a:solidFill>
                          <a:effectLst/>
                          <a:latin typeface="Tahoma" pitchFamily="34" charset="0"/>
                          <a:cs typeface="Arial" charset="0"/>
                        </a:rPr>
                        <a:t>report and accounts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1" i="0" u="none" strike="noStrike" cap="none" normalizeH="0" baseline="0" dirty="0" smtClean="0">
                          <a:ln>
                            <a:noFill/>
                          </a:ln>
                          <a:solidFill>
                            <a:srgbClr val="660066"/>
                          </a:solidFill>
                          <a:effectLst/>
                          <a:latin typeface="Tahoma" pitchFamily="34" charset="0"/>
                          <a:cs typeface="Arial" charset="0"/>
                        </a:rPr>
                        <a:t>Return, report &amp; accounts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9153" name="Text Box 49"/>
          <p:cNvSpPr txBox="1">
            <a:spLocks noChangeArrowheads="1"/>
          </p:cNvSpPr>
          <p:nvPr/>
        </p:nvSpPr>
        <p:spPr bwMode="auto">
          <a:xfrm>
            <a:off x="685800" y="6026150"/>
            <a:ext cx="7372350"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0" indent="0" algn="ctr" eaLnBrk="0" hangingPunct="0">
              <a:spcBef>
                <a:spcPct val="20000"/>
              </a:spcBef>
            </a:pPr>
            <a:r>
              <a:rPr lang="en-GB" sz="1400" dirty="0">
                <a:solidFill>
                  <a:srgbClr val="000066"/>
                </a:solidFill>
              </a:rPr>
              <a:t>I</a:t>
            </a:r>
            <a:r>
              <a:rPr lang="en-GB" sz="1400" dirty="0" smtClean="0">
                <a:solidFill>
                  <a:srgbClr val="000066"/>
                </a:solidFill>
              </a:rPr>
              <a:t>f </a:t>
            </a:r>
            <a:r>
              <a:rPr lang="en-GB" sz="1400" dirty="0">
                <a:solidFill>
                  <a:srgbClr val="000066"/>
                </a:solidFill>
              </a:rPr>
              <a:t>Income </a:t>
            </a:r>
            <a:r>
              <a:rPr lang="en-GB" sz="1400" dirty="0">
                <a:solidFill>
                  <a:srgbClr val="CC3300"/>
                </a:solidFill>
              </a:rPr>
              <a:t>&gt;£250k</a:t>
            </a:r>
            <a:r>
              <a:rPr lang="en-GB" sz="1400" dirty="0">
                <a:solidFill>
                  <a:srgbClr val="000066"/>
                </a:solidFill>
              </a:rPr>
              <a:t> and assets </a:t>
            </a:r>
            <a:r>
              <a:rPr lang="en-GB" sz="1400" dirty="0">
                <a:solidFill>
                  <a:srgbClr val="CC3300"/>
                </a:solidFill>
              </a:rPr>
              <a:t>&gt;£3.26m</a:t>
            </a:r>
            <a:r>
              <a:rPr lang="en-GB" sz="1400" dirty="0">
                <a:solidFill>
                  <a:srgbClr val="000066"/>
                </a:solidFill>
              </a:rPr>
              <a:t> audit required.  </a:t>
            </a:r>
            <a:r>
              <a:rPr lang="en-GB" sz="1400" dirty="0" smtClean="0">
                <a:solidFill>
                  <a:srgbClr val="000066"/>
                </a:solidFill>
              </a:rPr>
              <a:t>Company </a:t>
            </a:r>
            <a:r>
              <a:rPr lang="en-GB" sz="1400" dirty="0">
                <a:solidFill>
                  <a:srgbClr val="000066"/>
                </a:solidFill>
              </a:rPr>
              <a:t>charities </a:t>
            </a:r>
            <a:r>
              <a:rPr lang="en-GB" sz="1400" dirty="0" smtClean="0">
                <a:solidFill>
                  <a:srgbClr val="000066"/>
                </a:solidFill>
              </a:rPr>
              <a:t>may </a:t>
            </a:r>
            <a:r>
              <a:rPr lang="en-GB" sz="1400" dirty="0">
                <a:solidFill>
                  <a:srgbClr val="000066"/>
                </a:solidFill>
              </a:rPr>
              <a:t>have IE.</a:t>
            </a:r>
          </a:p>
        </p:txBody>
      </p:sp>
      <p:sp>
        <p:nvSpPr>
          <p:cNvPr id="559154" name="Rectangle 2"/>
          <p:cNvSpPr>
            <a:spLocks noChangeArrowheads="1"/>
          </p:cNvSpPr>
          <p:nvPr/>
        </p:nvSpPr>
        <p:spPr bwMode="auto">
          <a:xfrm>
            <a:off x="1547813" y="333375"/>
            <a:ext cx="7200900" cy="1223963"/>
          </a:xfrm>
          <a:prstGeom prst="rect">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r>
              <a:rPr lang="en-GB" sz="3200" dirty="0">
                <a:solidFill>
                  <a:srgbClr val="00AB4E"/>
                </a:solidFill>
              </a:rPr>
              <a:t>Proposed Accounts</a:t>
            </a:r>
            <a:r>
              <a:rPr lang="en-GB" sz="3600" dirty="0">
                <a:solidFill>
                  <a:srgbClr val="00AB4E"/>
                </a:solidFill>
              </a:rPr>
              <a:t> </a:t>
            </a:r>
            <a:r>
              <a:rPr lang="en-GB" sz="3200" dirty="0">
                <a:solidFill>
                  <a:srgbClr val="00AB4E"/>
                </a:solidFill>
              </a:rPr>
              <a:t>requirements</a:t>
            </a:r>
            <a:br>
              <a:rPr lang="en-GB" sz="3200" dirty="0">
                <a:solidFill>
                  <a:srgbClr val="00AB4E"/>
                </a:solidFill>
              </a:rPr>
            </a:br>
            <a:r>
              <a:rPr lang="en-GB" sz="3200" dirty="0">
                <a:solidFill>
                  <a:srgbClr val="00AB4E"/>
                </a:solidFill>
              </a:rPr>
              <a:t>England and </a:t>
            </a:r>
            <a:r>
              <a:rPr lang="en-GB" sz="3200" dirty="0" smtClean="0">
                <a:solidFill>
                  <a:srgbClr val="00AB4E"/>
                </a:solidFill>
              </a:rPr>
              <a:t>Wales (</a:t>
            </a:r>
            <a:r>
              <a:rPr lang="en-GB" sz="2400" dirty="0" smtClean="0">
                <a:solidFill>
                  <a:srgbClr val="00AB4E"/>
                </a:solidFill>
              </a:rPr>
              <a:t>excludes CIOs</a:t>
            </a:r>
            <a:r>
              <a:rPr lang="en-GB" sz="3200" dirty="0" smtClean="0">
                <a:solidFill>
                  <a:srgbClr val="00AB4E"/>
                </a:solidFill>
              </a:rPr>
              <a:t>)</a:t>
            </a:r>
            <a:r>
              <a:rPr lang="en-GB" sz="3200" dirty="0">
                <a:solidFill>
                  <a:srgbClr val="00AB4E"/>
                </a:solidFill>
              </a:rPr>
              <a:t/>
            </a:r>
            <a:br>
              <a:rPr lang="en-GB" sz="3200" dirty="0">
                <a:solidFill>
                  <a:srgbClr val="00AB4E"/>
                </a:solidFill>
              </a:rPr>
            </a:br>
            <a:endParaRPr lang="en-GB" dirty="0">
              <a:solidFill>
                <a:srgbClr val="800080"/>
              </a:solidFill>
            </a:endParaRPr>
          </a:p>
        </p:txBody>
      </p:sp>
    </p:spTree>
    <p:extLst>
      <p:ext uri="{BB962C8B-B14F-4D97-AF65-F5344CB8AC3E}">
        <p14:creationId xmlns:p14="http://schemas.microsoft.com/office/powerpoint/2010/main" val="36097217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14938315"/>
              </p:ext>
            </p:extLst>
          </p:nvPr>
        </p:nvGraphicFramePr>
        <p:xfrm>
          <a:off x="797390" y="1913467"/>
          <a:ext cx="7838610" cy="4035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GB" dirty="0" smtClean="0"/>
              <a:t>SoRP Consistent Terminology</a:t>
            </a:r>
            <a:endParaRPr lang="en-GB" dirty="0"/>
          </a:p>
        </p:txBody>
      </p:sp>
    </p:spTree>
    <p:extLst>
      <p:ext uri="{BB962C8B-B14F-4D97-AF65-F5344CB8AC3E}">
        <p14:creationId xmlns:p14="http://schemas.microsoft.com/office/powerpoint/2010/main" val="391419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p:cNvGraphicFramePr>
            <a:graphicFrameLocks/>
          </p:cNvGraphicFramePr>
          <p:nvPr>
            <p:extLst>
              <p:ext uri="{D42A27DB-BD31-4B8C-83A1-F6EECF244321}">
                <p14:modId xmlns:p14="http://schemas.microsoft.com/office/powerpoint/2010/main" val="824473973"/>
              </p:ext>
            </p:extLst>
          </p:nvPr>
        </p:nvGraphicFramePr>
        <p:xfrm>
          <a:off x="323528" y="1435100"/>
          <a:ext cx="8568952" cy="5090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2363291904"/>
              </p:ext>
            </p:extLst>
          </p:nvPr>
        </p:nvGraphicFramePr>
        <p:xfrm>
          <a:off x="797390" y="1913467"/>
          <a:ext cx="7838610" cy="40358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itle 2"/>
          <p:cNvSpPr>
            <a:spLocks noGrp="1"/>
          </p:cNvSpPr>
          <p:nvPr>
            <p:ph type="title"/>
          </p:nvPr>
        </p:nvSpPr>
        <p:spPr/>
        <p:txBody>
          <a:bodyPr/>
          <a:lstStyle/>
          <a:p>
            <a:r>
              <a:rPr lang="en-GB" dirty="0" smtClean="0"/>
              <a:t>The New Financial Reporting Framework</a:t>
            </a:r>
            <a:endParaRPr lang="en-GB" dirty="0"/>
          </a:p>
        </p:txBody>
      </p:sp>
    </p:spTree>
    <p:extLst>
      <p:ext uri="{BB962C8B-B14F-4D97-AF65-F5344CB8AC3E}">
        <p14:creationId xmlns:p14="http://schemas.microsoft.com/office/powerpoint/2010/main" val="17254895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SoRP Consultation - Modules</a:t>
            </a:r>
            <a:endParaRPr lang="en-GB" dirty="0"/>
          </a:p>
        </p:txBody>
      </p:sp>
      <p:sp>
        <p:nvSpPr>
          <p:cNvPr id="3" name="Content Placeholder 2"/>
          <p:cNvSpPr>
            <a:spLocks noGrp="1"/>
          </p:cNvSpPr>
          <p:nvPr>
            <p:ph idx="1"/>
          </p:nvPr>
        </p:nvSpPr>
        <p:spPr/>
        <p:txBody>
          <a:bodyPr/>
          <a:lstStyle/>
          <a:p>
            <a:r>
              <a:rPr lang="en-GB" dirty="0" smtClean="0"/>
              <a:t>Modular approach</a:t>
            </a:r>
          </a:p>
          <a:p>
            <a:r>
              <a:rPr lang="en-GB" dirty="0" smtClean="0"/>
              <a:t>“Pick and mix” online</a:t>
            </a:r>
          </a:p>
          <a:p>
            <a:r>
              <a:rPr lang="en-GB" dirty="0" smtClean="0"/>
              <a:t>29 Modules</a:t>
            </a:r>
          </a:p>
          <a:p>
            <a:pPr lvl="1"/>
            <a:r>
              <a:rPr lang="en-GB" dirty="0" smtClean="0"/>
              <a:t>14 Core</a:t>
            </a:r>
          </a:p>
          <a:p>
            <a:pPr lvl="1"/>
            <a:r>
              <a:rPr lang="en-GB" dirty="0" smtClean="0"/>
              <a:t>3 Special transactions (including grant making)</a:t>
            </a:r>
          </a:p>
          <a:p>
            <a:pPr lvl="1"/>
            <a:r>
              <a:rPr lang="en-GB" dirty="0" smtClean="0"/>
              <a:t>2 Types of assets (Heritage and Acting as Custodian)</a:t>
            </a:r>
          </a:p>
          <a:p>
            <a:pPr lvl="1"/>
            <a:r>
              <a:rPr lang="en-GB" dirty="0" smtClean="0"/>
              <a:t>3 Investments </a:t>
            </a:r>
          </a:p>
          <a:p>
            <a:pPr marL="393192" lvl="1" indent="0">
              <a:buNone/>
            </a:pPr>
            <a:r>
              <a:rPr lang="en-GB" dirty="0"/>
              <a:t> </a:t>
            </a:r>
            <a:r>
              <a:rPr lang="en-GB" dirty="0" smtClean="0"/>
              <a:t>     (Total </a:t>
            </a:r>
            <a:r>
              <a:rPr lang="en-GB" dirty="0"/>
              <a:t>R</a:t>
            </a:r>
            <a:r>
              <a:rPr lang="en-GB" dirty="0" smtClean="0"/>
              <a:t>eturn, Pooling, Social investment)</a:t>
            </a:r>
          </a:p>
          <a:p>
            <a:pPr lvl="1"/>
            <a:r>
              <a:rPr lang="en-GB" dirty="0" smtClean="0"/>
              <a:t>7 Group Accounts</a:t>
            </a:r>
            <a:endParaRPr lang="en-GB" dirty="0"/>
          </a:p>
        </p:txBody>
      </p:sp>
      <p:sp>
        <p:nvSpPr>
          <p:cNvPr id="4" name="Footer Placeholder 3"/>
          <p:cNvSpPr>
            <a:spLocks noGrp="1"/>
          </p:cNvSpPr>
          <p:nvPr>
            <p:ph type="ftr" sz="quarter" idx="11"/>
          </p:nvPr>
        </p:nvSpPr>
        <p:spPr/>
        <p:txBody>
          <a:bodyPr/>
          <a:lstStyle/>
          <a:p>
            <a:r>
              <a:rPr lang="en-GB" dirty="0" smtClean="0"/>
              <a:t>Feb 2014</a:t>
            </a:r>
            <a:endParaRPr lang="en-GB" dirty="0"/>
          </a:p>
        </p:txBody>
      </p:sp>
    </p:spTree>
    <p:extLst>
      <p:ext uri="{BB962C8B-B14F-4D97-AF65-F5344CB8AC3E}">
        <p14:creationId xmlns:p14="http://schemas.microsoft.com/office/powerpoint/2010/main" val="151790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Charities SoRP 14 Core Modules</a:t>
            </a: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1680787204"/>
              </p:ext>
            </p:extLst>
          </p:nvPr>
        </p:nvGraphicFramePr>
        <p:xfrm>
          <a:off x="609600" y="1676400"/>
          <a:ext cx="7086600" cy="4701412"/>
        </p:xfrm>
        <a:graphic>
          <a:graphicData uri="http://schemas.openxmlformats.org/drawingml/2006/table">
            <a:tbl>
              <a:tblPr firstRow="1" bandRow="1">
                <a:tableStyleId>{F5AB1C69-6EDB-4FF4-983F-18BD219EF322}</a:tableStyleId>
              </a:tblPr>
              <a:tblGrid>
                <a:gridCol w="2458616"/>
                <a:gridCol w="2097055"/>
                <a:gridCol w="2530929"/>
              </a:tblGrid>
              <a:tr h="492916">
                <a:tc>
                  <a:txBody>
                    <a:bodyPr/>
                    <a:lstStyle/>
                    <a:p>
                      <a:r>
                        <a:rPr lang="en-GB" sz="1400" dirty="0" smtClean="0">
                          <a:latin typeface="Arial"/>
                          <a:cs typeface="Arial"/>
                        </a:rPr>
                        <a:t>Statements</a:t>
                      </a:r>
                      <a:endParaRPr lang="en-GB" sz="1400" dirty="0">
                        <a:latin typeface="Arial"/>
                        <a:cs typeface="Arial"/>
                      </a:endParaRPr>
                    </a:p>
                  </a:txBody>
                  <a:tcPr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AA74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a:cs typeface="Arial"/>
                        </a:rPr>
                        <a:t>Underlying concepts</a:t>
                      </a:r>
                    </a:p>
                  </a:txBody>
                  <a:tcPr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AA74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a:cs typeface="Arial"/>
                        </a:rPr>
                        <a:t>Accounting Treatments for Charities</a:t>
                      </a:r>
                    </a:p>
                  </a:txBody>
                  <a:tcPr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AA745"/>
                    </a:solidFill>
                  </a:tcPr>
                </a:tc>
              </a:tr>
              <a:tr h="898887">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400" b="0" i="0" cap="none" baseline="0" dirty="0" smtClean="0">
                          <a:latin typeface="Arial"/>
                          <a:cs typeface="Arial"/>
                        </a:rPr>
                        <a:t>Trustees’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cap="none" baseline="0" dirty="0" smtClean="0">
                          <a:latin typeface="Arial"/>
                          <a:cs typeface="Arial"/>
                        </a:rPr>
                        <a:t>       Annual Report</a:t>
                      </a:r>
                      <a:endParaRPr lang="en-GB" sz="1400" b="0" i="0" cap="none" baseline="0" dirty="0">
                        <a:latin typeface="Arial"/>
                        <a:cs typeface="Arial"/>
                      </a:endParaRPr>
                    </a:p>
                  </a:txBody>
                  <a:tcPr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l"/>
                      <a:r>
                        <a:rPr lang="en-GB" sz="1400" b="0" i="0" cap="none" baseline="0" dirty="0" smtClean="0">
                          <a:latin typeface="Arial"/>
                          <a:cs typeface="Arial"/>
                        </a:rPr>
                        <a:t>3. Accounting</a:t>
                      </a:r>
                    </a:p>
                    <a:p>
                      <a:pPr lvl="0" algn="l"/>
                      <a:r>
                        <a:rPr lang="en-GB" sz="1400" b="0" i="0" cap="none" baseline="0" dirty="0" smtClean="0">
                          <a:latin typeface="Arial"/>
                          <a:cs typeface="Arial"/>
                        </a:rPr>
                        <a:t>   Standards, policies,</a:t>
                      </a:r>
                    </a:p>
                    <a:p>
                      <a:pPr lvl="0" algn="l"/>
                      <a:r>
                        <a:rPr lang="en-GB" sz="1400" b="0" i="0" cap="none" baseline="0" dirty="0" smtClean="0">
                          <a:latin typeface="Arial"/>
                          <a:cs typeface="Arial"/>
                        </a:rPr>
                        <a:t>   concepts and </a:t>
                      </a:r>
                    </a:p>
                    <a:p>
                      <a:pPr lvl="0" algn="l"/>
                      <a:r>
                        <a:rPr lang="en-GB" sz="1400" b="0" i="0" cap="none" baseline="0" dirty="0" smtClean="0">
                          <a:latin typeface="Arial"/>
                          <a:cs typeface="Arial"/>
                        </a:rPr>
                        <a:t>    principles…</a:t>
                      </a:r>
                      <a:endParaRPr lang="en-GB" sz="1400" b="0" i="0" cap="none" baseline="0" dirty="0">
                        <a:latin typeface="Arial"/>
                        <a:cs typeface="Arial"/>
                      </a:endParaRPr>
                    </a:p>
                  </a:txBody>
                  <a:tcPr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cap="none" baseline="0" dirty="0" smtClean="0">
                          <a:solidFill>
                            <a:srgbClr val="000000"/>
                          </a:solidFill>
                          <a:effectLst/>
                          <a:latin typeface="Arial"/>
                        </a:rPr>
                        <a:t>8.   Allocating costs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cap="none" baseline="0" dirty="0" smtClean="0">
                          <a:solidFill>
                            <a:srgbClr val="000000"/>
                          </a:solidFill>
                          <a:effectLst/>
                          <a:latin typeface="Arial"/>
                        </a:rPr>
                        <a:t>      by 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cap="none" baseline="0" dirty="0" smtClean="0">
                          <a:solidFill>
                            <a:srgbClr val="000000"/>
                          </a:solidFill>
                          <a:effectLst/>
                          <a:latin typeface="Arial"/>
                        </a:rPr>
                        <a:t>      within SoFA</a:t>
                      </a:r>
                    </a:p>
                    <a:p>
                      <a:pPr lvl="0" algn="l"/>
                      <a:endParaRPr lang="en-GB" sz="1400" b="0" i="0" cap="none" baseline="0" dirty="0">
                        <a:latin typeface="Arial"/>
                        <a:cs typeface="Arial"/>
                      </a:endParaRPr>
                    </a:p>
                  </a:txBody>
                  <a:tcPr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209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cap="none" baseline="0" dirty="0" smtClean="0">
                          <a:latin typeface="Arial"/>
                          <a:cs typeface="Arial"/>
                        </a:rPr>
                        <a:t>4.    SoFA</a:t>
                      </a:r>
                      <a:endParaRPr lang="en-GB" sz="1400" b="0" i="0" cap="none" baseline="0" dirty="0">
                        <a:latin typeface="Arial"/>
                        <a:cs typeface="Arial"/>
                      </a:endParaRPr>
                    </a:p>
                  </a:txBody>
                  <a:tcPr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l" fontAlgn="b"/>
                      <a:r>
                        <a:rPr lang="en-GB" sz="1400" b="0" i="0" u="none" strike="noStrike" cap="none" baseline="0" dirty="0" smtClean="0">
                          <a:solidFill>
                            <a:srgbClr val="000000"/>
                          </a:solidFill>
                          <a:effectLst/>
                          <a:latin typeface="Arial"/>
                        </a:rPr>
                        <a:t>  5. Recognition </a:t>
                      </a:r>
                    </a:p>
                    <a:p>
                      <a:pPr lvl="0" algn="l" fontAlgn="b"/>
                      <a:r>
                        <a:rPr lang="en-GB" sz="1400" b="0" i="0" u="none" strike="noStrike" cap="none" baseline="0" dirty="0" smtClean="0">
                          <a:solidFill>
                            <a:srgbClr val="000000"/>
                          </a:solidFill>
                          <a:effectLst/>
                          <a:latin typeface="Arial"/>
                        </a:rPr>
                        <a:t>       of Income</a:t>
                      </a:r>
                    </a:p>
                    <a:p>
                      <a:pPr lvl="0" algn="l" fontAlgn="b"/>
                      <a:endParaRPr lang="en-GB" sz="1400" b="0" i="0" u="none" strike="noStrike" cap="none" baseline="0" dirty="0" smtClean="0">
                        <a:solidFill>
                          <a:srgbClr val="000000"/>
                        </a:solidFill>
                        <a:effectLst/>
                        <a:latin typeface="Arial"/>
                      </a:endParaRPr>
                    </a:p>
                    <a:p>
                      <a:pPr lvl="0" algn="l" fontAlgn="b"/>
                      <a:endParaRPr lang="en-GB" sz="1400" b="0" i="0" u="none" strike="noStrike" cap="none" baseline="0" dirty="0">
                        <a:solidFill>
                          <a:srgbClr val="000000"/>
                        </a:solidFill>
                        <a:effectLst/>
                        <a:latin typeface="Arial"/>
                      </a:endParaRPr>
                    </a:p>
                  </a:txBody>
                  <a:tcPr marL="9525" marR="9525" marT="95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0" i="0" u="none" strike="noStrike" cap="none" baseline="0" dirty="0" smtClean="0">
                          <a:solidFill>
                            <a:srgbClr val="000000"/>
                          </a:solidFill>
                          <a:effectLst/>
                          <a:latin typeface="Arial"/>
                        </a:rPr>
                        <a:t>  </a:t>
                      </a:r>
                      <a:r>
                        <a:rPr lang="en-GB" sz="1400" b="0" i="0" cap="none" baseline="0" dirty="0" smtClean="0">
                          <a:latin typeface="Arial"/>
                          <a:cs typeface="Arial"/>
                        </a:rPr>
                        <a:t>6. Donated goods </a:t>
                      </a:r>
                    </a:p>
                    <a:p>
                      <a:pPr marL="0" marR="0" lvl="0" indent="0" algn="l" defTabSz="914400" rtl="0" eaLnBrk="1" fontAlgn="b" latinLnBrk="0" hangingPunct="1">
                        <a:lnSpc>
                          <a:spcPct val="100000"/>
                        </a:lnSpc>
                        <a:spcBef>
                          <a:spcPts val="0"/>
                        </a:spcBef>
                        <a:spcAft>
                          <a:spcPts val="0"/>
                        </a:spcAft>
                        <a:buClrTx/>
                        <a:buSzTx/>
                        <a:buFontTx/>
                        <a:buNone/>
                        <a:tabLst/>
                        <a:defRPr/>
                      </a:pPr>
                      <a:r>
                        <a:rPr lang="en-GB" sz="1400" b="0" i="0" cap="none" baseline="0" dirty="0" smtClean="0">
                          <a:latin typeface="Arial"/>
                          <a:cs typeface="Arial"/>
                        </a:rPr>
                        <a:t>      and services</a:t>
                      </a:r>
                    </a:p>
                    <a:p>
                      <a:pPr marL="0" marR="0" lvl="0" indent="0" algn="l" defTabSz="914400" rtl="0" eaLnBrk="1" fontAlgn="b" latinLnBrk="0" hangingPunct="1">
                        <a:lnSpc>
                          <a:spcPct val="100000"/>
                        </a:lnSpc>
                        <a:spcBef>
                          <a:spcPts val="0"/>
                        </a:spcBef>
                        <a:spcAft>
                          <a:spcPts val="0"/>
                        </a:spcAft>
                        <a:buClrTx/>
                        <a:buSzTx/>
                        <a:buFontTx/>
                        <a:buNone/>
                        <a:tabLst/>
                        <a:defRPr/>
                      </a:pPr>
                      <a:endParaRPr lang="en-GB" sz="1400" b="0" i="0" u="none" strike="noStrike" cap="none" baseline="0" dirty="0" smtClean="0">
                        <a:solidFill>
                          <a:srgbClr val="000000"/>
                        </a:solidFill>
                        <a:effectLst/>
                        <a:latin typeface="Arial"/>
                        <a:cs typeface="Arial"/>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en-GB" sz="1400" b="0" i="0" u="none" strike="noStrike" cap="none" baseline="0" dirty="0">
                        <a:solidFill>
                          <a:srgbClr val="000000"/>
                        </a:solidFill>
                        <a:effectLst/>
                        <a:latin typeface="Arial"/>
                      </a:endParaRPr>
                    </a:p>
                  </a:txBody>
                  <a:tcPr marL="9525" marR="9525" marT="95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209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cap="none" baseline="0" dirty="0" smtClean="0">
                          <a:latin typeface="Arial"/>
                          <a:cs typeface="Arial"/>
                        </a:rPr>
                        <a:t>10. Balance Sheet</a:t>
                      </a:r>
                      <a:endParaRPr lang="en-GB" sz="1400" b="0" i="0" cap="none" baseline="0" dirty="0" smtClean="0"/>
                    </a:p>
                  </a:txBody>
                  <a:tcPr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l" fontAlgn="b"/>
                      <a:r>
                        <a:rPr lang="en-GB" sz="1400" b="0" i="0" u="none" strike="noStrike" cap="none" baseline="0" dirty="0" smtClean="0">
                          <a:solidFill>
                            <a:srgbClr val="000000"/>
                          </a:solidFill>
                          <a:effectLst/>
                          <a:latin typeface="Arial"/>
                        </a:rPr>
                        <a:t>  7. Recognition of</a:t>
                      </a:r>
                    </a:p>
                    <a:p>
                      <a:pPr lvl="0" algn="l" fontAlgn="b"/>
                      <a:r>
                        <a:rPr lang="en-GB" sz="1400" b="0" i="0" u="none" strike="noStrike" cap="none" baseline="0" dirty="0" smtClean="0">
                          <a:solidFill>
                            <a:srgbClr val="000000"/>
                          </a:solidFill>
                          <a:effectLst/>
                          <a:latin typeface="Arial"/>
                        </a:rPr>
                        <a:t>      expenditure</a:t>
                      </a:r>
                    </a:p>
                    <a:p>
                      <a:pPr lvl="0" algn="l" fontAlgn="b"/>
                      <a:endParaRPr lang="en-GB" sz="1400" b="0" i="0" u="none" strike="noStrike" cap="none" baseline="0" dirty="0" smtClean="0">
                        <a:solidFill>
                          <a:srgbClr val="000000"/>
                        </a:solidFill>
                        <a:effectLst/>
                        <a:latin typeface="Arial"/>
                      </a:endParaRPr>
                    </a:p>
                    <a:p>
                      <a:pPr lvl="0" algn="l" fontAlgn="b"/>
                      <a:endParaRPr lang="en-GB" sz="1400" b="0" i="0" u="none" strike="noStrike" cap="none" baseline="0" dirty="0">
                        <a:solidFill>
                          <a:srgbClr val="000000"/>
                        </a:solidFill>
                        <a:effectLst/>
                        <a:latin typeface="Arial"/>
                      </a:endParaRPr>
                    </a:p>
                  </a:txBody>
                  <a:tcPr marL="9525" marR="9525" marT="95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0" i="0" u="none" strike="noStrike" cap="none" baseline="0" dirty="0" smtClean="0">
                          <a:solidFill>
                            <a:srgbClr val="000000"/>
                          </a:solidFill>
                          <a:effectLst/>
                          <a:latin typeface="Arial"/>
                        </a:rPr>
                        <a:t>9. Disclosure of </a:t>
                      </a:r>
                    </a:p>
                    <a:p>
                      <a:pPr marL="0" marR="0" lvl="0" indent="0" algn="l" defTabSz="914400" rtl="0" eaLnBrk="1" fontAlgn="b" latinLnBrk="0" hangingPunct="1">
                        <a:lnSpc>
                          <a:spcPct val="100000"/>
                        </a:lnSpc>
                        <a:spcBef>
                          <a:spcPts val="0"/>
                        </a:spcBef>
                        <a:spcAft>
                          <a:spcPts val="0"/>
                        </a:spcAft>
                        <a:buClrTx/>
                        <a:buSzTx/>
                        <a:buFontTx/>
                        <a:buNone/>
                        <a:tabLst/>
                        <a:defRPr/>
                      </a:pPr>
                      <a:r>
                        <a:rPr lang="en-GB" sz="1400" b="0" i="0" u="none" strike="noStrike" cap="none" baseline="0" dirty="0" smtClean="0">
                          <a:solidFill>
                            <a:srgbClr val="000000"/>
                          </a:solidFill>
                          <a:effectLst/>
                          <a:latin typeface="Arial"/>
                        </a:rPr>
                        <a:t>    trustee and staff </a:t>
                      </a:r>
                    </a:p>
                    <a:p>
                      <a:pPr marL="0" marR="0" lvl="0" indent="0" algn="l" defTabSz="914400" rtl="0" eaLnBrk="1" fontAlgn="b" latinLnBrk="0" hangingPunct="1">
                        <a:lnSpc>
                          <a:spcPct val="100000"/>
                        </a:lnSpc>
                        <a:spcBef>
                          <a:spcPts val="0"/>
                        </a:spcBef>
                        <a:spcAft>
                          <a:spcPts val="0"/>
                        </a:spcAft>
                        <a:buClrTx/>
                        <a:buSzTx/>
                        <a:buFontTx/>
                        <a:buNone/>
                        <a:tabLst/>
                        <a:defRPr/>
                      </a:pPr>
                      <a:r>
                        <a:rPr lang="en-GB" sz="1400" b="0" i="0" u="none" strike="noStrike" cap="none" baseline="0" dirty="0" smtClean="0">
                          <a:solidFill>
                            <a:srgbClr val="000000"/>
                          </a:solidFill>
                          <a:effectLst/>
                          <a:latin typeface="Arial"/>
                        </a:rPr>
                        <a:t>     remuneration</a:t>
                      </a:r>
                      <a:endParaRPr lang="en-GB" sz="1400" b="0" i="0" cap="none" baseline="0" dirty="0" smtClean="0">
                        <a:latin typeface="Arial"/>
                        <a:cs typeface="Arial"/>
                      </a:endParaRPr>
                    </a:p>
                    <a:p>
                      <a:pPr lvl="0" algn="l" fontAlgn="b"/>
                      <a:endParaRPr lang="en-GB" sz="1400" b="0" i="0" u="none" strike="noStrike" cap="none" baseline="0" dirty="0">
                        <a:solidFill>
                          <a:srgbClr val="000000"/>
                        </a:solidFill>
                        <a:effectLst/>
                        <a:latin typeface="Arial"/>
                      </a:endParaRPr>
                    </a:p>
                  </a:txBody>
                  <a:tcPr marL="9525" marR="9525" marT="95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973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cap="none" baseline="0" dirty="0" smtClean="0">
                          <a:latin typeface="Arial"/>
                          <a:cs typeface="Arial"/>
                        </a:rPr>
                        <a:t>14. Statement of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cap="none" baseline="0" dirty="0" smtClean="0">
                          <a:latin typeface="Arial"/>
                          <a:cs typeface="Arial"/>
                        </a:rPr>
                        <a:t>      Cash Flows</a:t>
                      </a:r>
                      <a:endParaRPr lang="en-GB" sz="1400" b="0" i="0" cap="none" baseline="0" dirty="0"/>
                    </a:p>
                  </a:txBody>
                  <a:tcPr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0" i="0" u="none" strike="noStrike" cap="none" baseline="0" dirty="0" smtClean="0">
                          <a:solidFill>
                            <a:srgbClr val="000000"/>
                          </a:solidFill>
                          <a:effectLst/>
                          <a:latin typeface="Arial"/>
                        </a:rPr>
                        <a:t> 11. Accounting for  </a:t>
                      </a:r>
                    </a:p>
                    <a:p>
                      <a:pPr marL="0" marR="0" lvl="0" indent="0" algn="l" defTabSz="914400" rtl="0" eaLnBrk="1" fontAlgn="b" latinLnBrk="0" hangingPunct="1">
                        <a:lnSpc>
                          <a:spcPct val="100000"/>
                        </a:lnSpc>
                        <a:spcBef>
                          <a:spcPts val="0"/>
                        </a:spcBef>
                        <a:spcAft>
                          <a:spcPts val="0"/>
                        </a:spcAft>
                        <a:buClrTx/>
                        <a:buSzTx/>
                        <a:buFontTx/>
                        <a:buNone/>
                        <a:tabLst/>
                        <a:defRPr/>
                      </a:pPr>
                      <a:r>
                        <a:rPr lang="en-GB" sz="1400" b="0" i="0" u="none" strike="noStrike" cap="none" baseline="0" dirty="0" smtClean="0">
                          <a:solidFill>
                            <a:srgbClr val="000000"/>
                          </a:solidFill>
                          <a:effectLst/>
                          <a:latin typeface="Arial"/>
                        </a:rPr>
                        <a:t>      financial assets </a:t>
                      </a:r>
                    </a:p>
                    <a:p>
                      <a:pPr marL="0" marR="0" lvl="0" indent="0" algn="l" defTabSz="914400" rtl="0" eaLnBrk="1" fontAlgn="b" latinLnBrk="0" hangingPunct="1">
                        <a:lnSpc>
                          <a:spcPct val="100000"/>
                        </a:lnSpc>
                        <a:spcBef>
                          <a:spcPts val="0"/>
                        </a:spcBef>
                        <a:spcAft>
                          <a:spcPts val="0"/>
                        </a:spcAft>
                        <a:buClrTx/>
                        <a:buSzTx/>
                        <a:buFontTx/>
                        <a:buNone/>
                        <a:tabLst/>
                        <a:defRPr/>
                      </a:pPr>
                      <a:r>
                        <a:rPr lang="en-GB" sz="1400" b="0" i="0" u="none" strike="noStrike" cap="none" baseline="0" dirty="0" smtClean="0">
                          <a:solidFill>
                            <a:srgbClr val="000000"/>
                          </a:solidFill>
                          <a:effectLst/>
                          <a:latin typeface="Arial"/>
                        </a:rPr>
                        <a:t>       and liabilities</a:t>
                      </a:r>
                    </a:p>
                    <a:p>
                      <a:pPr marL="0" marR="0" lvl="0" indent="0" algn="l" defTabSz="914400" rtl="0" eaLnBrk="1" fontAlgn="b" latinLnBrk="0" hangingPunct="1">
                        <a:lnSpc>
                          <a:spcPct val="100000"/>
                        </a:lnSpc>
                        <a:spcBef>
                          <a:spcPts val="0"/>
                        </a:spcBef>
                        <a:spcAft>
                          <a:spcPts val="0"/>
                        </a:spcAft>
                        <a:buClrTx/>
                        <a:buSzTx/>
                        <a:buFontTx/>
                        <a:buNone/>
                        <a:tabLst/>
                        <a:defRPr/>
                      </a:pPr>
                      <a:endParaRPr lang="en-GB" sz="1400" b="0" i="0" u="none" strike="noStrike" cap="none" baseline="0" dirty="0" smtClean="0">
                        <a:solidFill>
                          <a:srgbClr val="000000"/>
                        </a:solidFill>
                        <a:effectLst/>
                        <a:latin typeface="Arial"/>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en-GB" sz="1400" b="0" i="0" u="none" strike="noStrike" cap="none" baseline="0" dirty="0">
                        <a:solidFill>
                          <a:srgbClr val="000000"/>
                        </a:solidFill>
                        <a:effectLst/>
                        <a:latin typeface="Arial"/>
                      </a:endParaRPr>
                    </a:p>
                  </a:txBody>
                  <a:tcPr marL="9525" marR="9525" marT="95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l" fontAlgn="b"/>
                      <a:r>
                        <a:rPr lang="en-GB" sz="1400" b="0" i="0" u="none" strike="noStrike" cap="none" baseline="0" dirty="0" smtClean="0">
                          <a:solidFill>
                            <a:srgbClr val="000000"/>
                          </a:solidFill>
                          <a:effectLst/>
                          <a:latin typeface="Arial"/>
                        </a:rPr>
                        <a:t> </a:t>
                      </a:r>
                      <a:r>
                        <a:rPr lang="en-GB" sz="1400" b="0" i="0" u="none" strike="noStrike" kern="1200" cap="none" baseline="0" dirty="0" smtClean="0">
                          <a:solidFill>
                            <a:srgbClr val="000000"/>
                          </a:solidFill>
                          <a:effectLst/>
                          <a:latin typeface="Arial"/>
                          <a:ea typeface="+mn-ea"/>
                          <a:cs typeface="+mn-cs"/>
                        </a:rPr>
                        <a:t>13. Events since </a:t>
                      </a:r>
                    </a:p>
                    <a:p>
                      <a:pPr lvl="0" algn="l" fontAlgn="b"/>
                      <a:r>
                        <a:rPr lang="en-GB" sz="1400" b="0" i="0" u="none" strike="noStrike" kern="1200" cap="none" baseline="0" dirty="0" smtClean="0">
                          <a:solidFill>
                            <a:srgbClr val="000000"/>
                          </a:solidFill>
                          <a:effectLst/>
                          <a:latin typeface="Arial"/>
                          <a:ea typeface="+mn-ea"/>
                          <a:cs typeface="+mn-cs"/>
                        </a:rPr>
                        <a:t>     the year end</a:t>
                      </a:r>
                    </a:p>
                    <a:p>
                      <a:pPr lvl="0" algn="l" fontAlgn="b"/>
                      <a:endParaRPr lang="en-GB" sz="1400" b="0" i="0" u="none" strike="noStrike" kern="1200" cap="none" baseline="0" dirty="0" smtClean="0">
                        <a:solidFill>
                          <a:srgbClr val="000000"/>
                        </a:solidFill>
                        <a:effectLst/>
                        <a:latin typeface="Arial"/>
                        <a:ea typeface="+mn-ea"/>
                        <a:cs typeface="+mn-cs"/>
                      </a:endParaRPr>
                    </a:p>
                    <a:p>
                      <a:pPr lvl="0" algn="l" fontAlgn="b"/>
                      <a:endParaRPr lang="en-GB" sz="1400" b="0" i="0" u="none" strike="noStrike" kern="1200" cap="none" baseline="0" dirty="0" smtClean="0">
                        <a:solidFill>
                          <a:srgbClr val="000000"/>
                        </a:solidFill>
                        <a:effectLst/>
                        <a:latin typeface="Arial"/>
                        <a:ea typeface="+mn-ea"/>
                        <a:cs typeface="+mn-cs"/>
                      </a:endParaRPr>
                    </a:p>
                    <a:p>
                      <a:pPr lvl="0" algn="l" fontAlgn="b"/>
                      <a:endParaRPr lang="en-GB" sz="1400" b="0" i="0" u="none" strike="noStrike" kern="1200" cap="none" baseline="0" dirty="0">
                        <a:solidFill>
                          <a:srgbClr val="000000"/>
                        </a:solidFill>
                        <a:effectLst/>
                        <a:latin typeface="Arial"/>
                        <a:ea typeface="+mn-ea"/>
                        <a:cs typeface="+mn-cs"/>
                      </a:endParaRPr>
                    </a:p>
                  </a:txBody>
                  <a:tcPr marL="9525" marR="9525" marT="95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0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kern="1200" cap="none" baseline="0" dirty="0" smtClean="0">
                          <a:solidFill>
                            <a:schemeClr val="dk1"/>
                          </a:solidFill>
                          <a:latin typeface="Arial"/>
                          <a:ea typeface="+mn-ea"/>
                          <a:cs typeface="Arial"/>
                        </a:rPr>
                        <a:t>2.  Fund Accounting</a:t>
                      </a:r>
                      <a:endParaRPr lang="en-GB" sz="1400" b="0" i="0" kern="1200" cap="none" baseline="0" dirty="0">
                        <a:solidFill>
                          <a:schemeClr val="dk1"/>
                        </a:solidFill>
                        <a:latin typeface="Arial"/>
                        <a:ea typeface="+mn-ea"/>
                        <a:cs typeface="Arial"/>
                      </a:endParaRPr>
                    </a:p>
                  </a:txBody>
                  <a:tcPr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0" i="0" u="none" strike="noStrike" cap="none" baseline="0" dirty="0" smtClean="0">
                          <a:solidFill>
                            <a:srgbClr val="000000"/>
                          </a:solidFill>
                          <a:effectLst/>
                          <a:latin typeface="Arial"/>
                        </a:rPr>
                        <a:t> 12. Impairment of assets</a:t>
                      </a:r>
                    </a:p>
                    <a:p>
                      <a:pPr lvl="0" algn="l" fontAlgn="b"/>
                      <a:endParaRPr lang="en-GB" sz="1400" b="0" i="0" u="none" strike="noStrike" cap="none" baseline="0" dirty="0">
                        <a:solidFill>
                          <a:srgbClr val="000000"/>
                        </a:solidFill>
                        <a:effectLst/>
                        <a:latin typeface="Arial"/>
                      </a:endParaRPr>
                    </a:p>
                  </a:txBody>
                  <a:tcPr marL="9525" marR="9525" marT="95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0" i="0" u="none" strike="noStrike" cap="none" baseline="0" dirty="0" smtClean="0">
                          <a:solidFill>
                            <a:srgbClr val="000000"/>
                          </a:solidFill>
                          <a:effectLst/>
                          <a:latin typeface="Arial"/>
                        </a:rPr>
                        <a:t> </a:t>
                      </a:r>
                      <a:endParaRPr lang="en-GB" sz="1400" b="0" i="0" u="none" strike="noStrike" cap="none" baseline="0" dirty="0">
                        <a:solidFill>
                          <a:srgbClr val="000000"/>
                        </a:solidFill>
                        <a:effectLst/>
                        <a:latin typeface="Arial"/>
                      </a:endParaRPr>
                    </a:p>
                  </a:txBody>
                  <a:tcPr marL="9525" marR="9525" marT="95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38351296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Charities SoRP -15 “Special” Modules</a:t>
            </a: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2338904386"/>
              </p:ext>
            </p:extLst>
          </p:nvPr>
        </p:nvGraphicFramePr>
        <p:xfrm>
          <a:off x="685801" y="1676400"/>
          <a:ext cx="6984422" cy="4489975"/>
        </p:xfrm>
        <a:graphic>
          <a:graphicData uri="http://schemas.openxmlformats.org/drawingml/2006/table">
            <a:tbl>
              <a:tblPr firstRow="1" bandRow="1">
                <a:tableStyleId>{F5AB1C69-6EDB-4FF4-983F-18BD219EF322}</a:tableStyleId>
              </a:tblPr>
              <a:tblGrid>
                <a:gridCol w="2302652"/>
                <a:gridCol w="2311392"/>
                <a:gridCol w="2370378"/>
              </a:tblGrid>
              <a:tr h="492916">
                <a:tc>
                  <a:txBody>
                    <a:bodyPr/>
                    <a:lstStyle/>
                    <a:p>
                      <a:r>
                        <a:rPr lang="en-GB" sz="1400" dirty="0" smtClean="0">
                          <a:latin typeface="Arial"/>
                          <a:cs typeface="Arial"/>
                        </a:rPr>
                        <a:t>Charity</a:t>
                      </a:r>
                      <a:r>
                        <a:rPr lang="en-GB" sz="1400" baseline="0" dirty="0" smtClean="0">
                          <a:latin typeface="Arial"/>
                          <a:cs typeface="Arial"/>
                        </a:rPr>
                        <a:t> Operations</a:t>
                      </a:r>
                      <a:endParaRPr lang="en-GB" sz="1400" dirty="0">
                        <a:latin typeface="Arial"/>
                        <a:cs typeface="Arial"/>
                      </a:endParaRPr>
                    </a:p>
                  </a:txBody>
                  <a:tcPr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AA745"/>
                    </a:solidFill>
                  </a:tcPr>
                </a:tc>
                <a:tc>
                  <a:txBody>
                    <a:bodyPr/>
                    <a:lstStyle/>
                    <a:p>
                      <a:r>
                        <a:rPr lang="en-GB" sz="1400" dirty="0" smtClean="0">
                          <a:latin typeface="Arial"/>
                          <a:cs typeface="Arial"/>
                        </a:rPr>
                        <a:t>Types of Asset and investments</a:t>
                      </a:r>
                      <a:endParaRPr lang="en-GB" sz="1400" dirty="0">
                        <a:latin typeface="Arial"/>
                        <a:cs typeface="Arial"/>
                      </a:endParaRPr>
                    </a:p>
                  </a:txBody>
                  <a:tcPr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AA74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a:cs typeface="Arial"/>
                        </a:rPr>
                        <a:t>Branches,</a:t>
                      </a:r>
                      <a:r>
                        <a:rPr lang="en-GB" sz="1400" baseline="0" dirty="0" smtClean="0">
                          <a:latin typeface="Arial"/>
                          <a:cs typeface="Arial"/>
                        </a:rPr>
                        <a:t> groups and Combinations</a:t>
                      </a:r>
                      <a:endParaRPr lang="en-GB" sz="1400" dirty="0" smtClean="0">
                        <a:latin typeface="Arial"/>
                        <a:cs typeface="Arial"/>
                      </a:endParaRPr>
                    </a:p>
                  </a:txBody>
                  <a:tcPr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AA745"/>
                    </a:solidFill>
                  </a:tcPr>
                </a:tc>
              </a:tr>
              <a:tr h="6248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cap="none" baseline="0" dirty="0" smtClean="0">
                          <a:latin typeface="Arial"/>
                          <a:cs typeface="Arial"/>
                        </a:rPr>
                        <a:t>15. Charities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cap="none" baseline="0" dirty="0" smtClean="0">
                          <a:latin typeface="Arial"/>
                          <a:cs typeface="Arial"/>
                        </a:rPr>
                        <a:t>     company law</a:t>
                      </a:r>
                      <a:endParaRPr lang="en-GB" sz="1800" b="0" i="0" cap="none" baseline="0" dirty="0">
                        <a:latin typeface="Arial"/>
                        <a:cs typeface="Arial"/>
                      </a:endParaRPr>
                    </a:p>
                  </a:txBody>
                  <a:tcPr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cap="none" baseline="0" dirty="0" smtClean="0">
                          <a:latin typeface="Arial"/>
                          <a:cs typeface="Arial"/>
                        </a:rPr>
                        <a:t>18 Heritage Assets</a:t>
                      </a:r>
                      <a:endParaRPr lang="en-GB" sz="1800" b="0" i="0" cap="none" baseline="0" dirty="0">
                        <a:latin typeface="Arial"/>
                        <a:cs typeface="Arial"/>
                      </a:endParaRPr>
                    </a:p>
                  </a:txBody>
                  <a:tcPr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smtClean="0"/>
                        <a:t>23 Combinations</a:t>
                      </a:r>
                      <a:r>
                        <a:rPr lang="en-GB" sz="1800" baseline="0" dirty="0" smtClean="0"/>
                        <a:t> overview</a:t>
                      </a:r>
                      <a:endParaRPr lang="en-GB" sz="1800" dirty="0"/>
                    </a:p>
                  </a:txBody>
                  <a:tcPr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706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cap="none" baseline="0" dirty="0" smtClean="0">
                          <a:latin typeface="Arial"/>
                          <a:cs typeface="Arial"/>
                        </a:rPr>
                        <a:t>16. Presentation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cap="none" baseline="0" dirty="0" smtClean="0">
                          <a:latin typeface="Arial"/>
                          <a:cs typeface="Arial"/>
                        </a:rPr>
                        <a:t>      of Grant making </a:t>
                      </a:r>
                      <a:endParaRPr lang="en-GB" sz="1800" b="0" i="0" cap="none" baseline="0" dirty="0">
                        <a:latin typeface="Arial"/>
                        <a:cs typeface="Arial"/>
                      </a:endParaRPr>
                    </a:p>
                  </a:txBody>
                  <a:tcPr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cap="none" baseline="0" dirty="0" smtClean="0">
                          <a:latin typeface="Arial"/>
                          <a:cs typeface="Arial"/>
                        </a:rPr>
                        <a:t>19 Custodian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cap="none" baseline="0" dirty="0" smtClean="0">
                          <a:latin typeface="Arial"/>
                          <a:cs typeface="Arial"/>
                        </a:rPr>
                        <a:t>     Trustee</a:t>
                      </a:r>
                      <a:endParaRPr lang="en-GB" sz="1800" b="0" i="0" cap="none" baseline="0" dirty="0">
                        <a:latin typeface="Arial"/>
                        <a:cs typeface="Arial"/>
                      </a:endParaRPr>
                    </a:p>
                  </a:txBody>
                  <a:tcPr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smtClean="0"/>
                        <a:t>24 Accounting for Groups</a:t>
                      </a:r>
                      <a:endParaRPr lang="en-GB" sz="1800" dirty="0"/>
                    </a:p>
                  </a:txBody>
                  <a:tcPr marL="9525" marR="9525" marT="95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209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cap="none" baseline="0" dirty="0" smtClean="0">
                          <a:latin typeface="Arial"/>
                          <a:cs typeface="Arial"/>
                        </a:rPr>
                        <a:t>17. Retirement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cap="none" baseline="0" dirty="0" smtClean="0">
                          <a:latin typeface="Arial"/>
                          <a:cs typeface="Arial"/>
                        </a:rPr>
                        <a:t>      post-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cap="none" baseline="0" dirty="0" smtClean="0">
                          <a:latin typeface="Arial"/>
                          <a:cs typeface="Arial"/>
                        </a:rPr>
                        <a:t>      employment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cap="none" baseline="0" dirty="0" smtClean="0">
                          <a:latin typeface="Arial"/>
                          <a:cs typeface="Arial"/>
                        </a:rPr>
                        <a:t>       benefits</a:t>
                      </a:r>
                      <a:endParaRPr lang="en-GB" sz="1800" b="0" i="0" cap="none" baseline="0" dirty="0" smtClean="0"/>
                    </a:p>
                  </a:txBody>
                  <a:tcPr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cap="none" baseline="0" dirty="0" smtClean="0"/>
                        <a:t>20 Total Return 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cap="none" baseline="0" dirty="0" smtClean="0"/>
                        <a:t>      Investments</a:t>
                      </a:r>
                    </a:p>
                  </a:txBody>
                  <a:tcPr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smtClean="0"/>
                        <a:t>25 Branches and </a:t>
                      </a:r>
                    </a:p>
                    <a:p>
                      <a:r>
                        <a:rPr lang="en-GB" sz="1800" dirty="0" smtClean="0"/>
                        <a:t>     Joint arrangements</a:t>
                      </a:r>
                    </a:p>
                    <a:p>
                      <a:endParaRPr lang="en-GB" sz="1800" dirty="0" smtClean="0"/>
                    </a:p>
                    <a:p>
                      <a:endParaRPr lang="en-GB" sz="1800" dirty="0"/>
                    </a:p>
                  </a:txBody>
                  <a:tcPr marL="9525" marR="9525" marT="95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877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cap="none" baseline="0" dirty="0"/>
                    </a:p>
                  </a:txBody>
                  <a:tcPr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cap="none" baseline="0" dirty="0" smtClean="0"/>
                        <a:t>21 Social Investments</a:t>
                      </a:r>
                      <a:endParaRPr lang="en-GB" sz="1800" b="0" i="0" cap="none" baseline="0" dirty="0"/>
                    </a:p>
                  </a:txBody>
                  <a:tcPr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smtClean="0"/>
                        <a:t>26 Subsidiaries</a:t>
                      </a:r>
                    </a:p>
                    <a:p>
                      <a:endParaRPr lang="en-GB" sz="1800" dirty="0"/>
                    </a:p>
                  </a:txBody>
                  <a:tcPr marL="9525" marR="9525" marT="95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0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kern="1200" cap="none" baseline="0" dirty="0">
                        <a:solidFill>
                          <a:schemeClr val="dk1"/>
                        </a:solidFill>
                        <a:latin typeface="Arial"/>
                        <a:ea typeface="+mn-ea"/>
                        <a:cs typeface="Arial"/>
                      </a:endParaRPr>
                    </a:p>
                  </a:txBody>
                  <a:tcPr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cap="none" baseline="0" dirty="0" smtClean="0">
                          <a:solidFill>
                            <a:schemeClr val="dk1"/>
                          </a:solidFill>
                          <a:latin typeface="Arial"/>
                          <a:ea typeface="+mn-ea"/>
                          <a:cs typeface="Arial"/>
                        </a:rPr>
                        <a:t>22. Pooling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cap="none" baseline="0" dirty="0" smtClean="0">
                          <a:solidFill>
                            <a:schemeClr val="dk1"/>
                          </a:solidFill>
                          <a:latin typeface="Arial"/>
                          <a:ea typeface="+mn-ea"/>
                          <a:cs typeface="Arial"/>
                        </a:rPr>
                        <a:t>    Investment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cap="none" baseline="0" dirty="0" smtClean="0">
                          <a:solidFill>
                            <a:schemeClr val="dk1"/>
                          </a:solidFill>
                          <a:latin typeface="Arial"/>
                          <a:ea typeface="+mn-ea"/>
                          <a:cs typeface="Arial"/>
                        </a:rPr>
                        <a:t>     Funds</a:t>
                      </a:r>
                      <a:endParaRPr lang="en-GB" sz="1800" b="0" i="0" kern="1200" cap="none" baseline="0" dirty="0">
                        <a:solidFill>
                          <a:schemeClr val="dk1"/>
                        </a:solidFill>
                        <a:latin typeface="Arial"/>
                        <a:ea typeface="+mn-ea"/>
                        <a:cs typeface="Arial"/>
                      </a:endParaRPr>
                    </a:p>
                  </a:txBody>
                  <a:tcPr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smtClean="0"/>
                        <a:t>27 Mergers</a:t>
                      </a:r>
                    </a:p>
                    <a:p>
                      <a:r>
                        <a:rPr lang="en-GB" sz="1800" dirty="0" smtClean="0"/>
                        <a:t>28 Associates</a:t>
                      </a:r>
                    </a:p>
                    <a:p>
                      <a:r>
                        <a:rPr lang="en-GB" sz="1800" dirty="0" smtClean="0"/>
                        <a:t>29 Joint ventures</a:t>
                      </a:r>
                      <a:endParaRPr lang="en-GB" sz="1800" dirty="0"/>
                    </a:p>
                  </a:txBody>
                  <a:tcPr marL="9525" marR="9525" marT="95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15667466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SoRP 2005 vs Consultation</a:t>
            </a:r>
            <a:endParaRPr lang="en-GB" dirty="0"/>
          </a:p>
        </p:txBody>
      </p:sp>
      <p:sp>
        <p:nvSpPr>
          <p:cNvPr id="3" name="Content Placeholder 2"/>
          <p:cNvSpPr>
            <a:spLocks noGrp="1"/>
          </p:cNvSpPr>
          <p:nvPr>
            <p:ph idx="1"/>
          </p:nvPr>
        </p:nvSpPr>
        <p:spPr/>
        <p:txBody>
          <a:bodyPr>
            <a:normAutofit/>
          </a:bodyPr>
          <a:lstStyle/>
          <a:p>
            <a:r>
              <a:rPr lang="en-GB" b="1" dirty="0"/>
              <a:t>1) Trustees’ annual </a:t>
            </a:r>
            <a:r>
              <a:rPr lang="en-GB" b="1" dirty="0" smtClean="0"/>
              <a:t>report</a:t>
            </a:r>
          </a:p>
          <a:p>
            <a:endParaRPr lang="en-GB" dirty="0"/>
          </a:p>
          <a:p>
            <a:pPr lvl="1"/>
            <a:r>
              <a:rPr lang="en-GB" dirty="0" smtClean="0"/>
              <a:t>charities </a:t>
            </a:r>
            <a:r>
              <a:rPr lang="en-GB" dirty="0"/>
              <a:t>that have no reserves policy must disclose this fact; </a:t>
            </a:r>
          </a:p>
          <a:p>
            <a:pPr lvl="1"/>
            <a:r>
              <a:rPr lang="en-GB" dirty="0"/>
              <a:t>larger charities must explain their approach to risk management; </a:t>
            </a:r>
          </a:p>
          <a:p>
            <a:pPr lvl="1"/>
            <a:r>
              <a:rPr lang="en-GB" dirty="0"/>
              <a:t>charities where there is doubt as to their being a going concern must explain these uncertainties; and </a:t>
            </a:r>
          </a:p>
          <a:p>
            <a:pPr lvl="1"/>
            <a:r>
              <a:rPr lang="en-GB" dirty="0"/>
              <a:t>the names of all trustees must be disclosed.</a:t>
            </a:r>
          </a:p>
          <a:p>
            <a:endParaRPr lang="en-GB" dirty="0"/>
          </a:p>
        </p:txBody>
      </p:sp>
      <p:sp>
        <p:nvSpPr>
          <p:cNvPr id="4" name="Footer Placeholder 3"/>
          <p:cNvSpPr>
            <a:spLocks noGrp="1"/>
          </p:cNvSpPr>
          <p:nvPr>
            <p:ph type="ftr" sz="quarter" idx="11"/>
          </p:nvPr>
        </p:nvSpPr>
        <p:spPr/>
        <p:txBody>
          <a:bodyPr/>
          <a:lstStyle/>
          <a:p>
            <a:r>
              <a:rPr lang="en-GB" dirty="0" smtClean="0"/>
              <a:t>Feb 2014</a:t>
            </a:r>
            <a:endParaRPr lang="en-GB" dirty="0"/>
          </a:p>
        </p:txBody>
      </p:sp>
    </p:spTree>
    <p:extLst>
      <p:ext uri="{BB962C8B-B14F-4D97-AF65-F5344CB8AC3E}">
        <p14:creationId xmlns:p14="http://schemas.microsoft.com/office/powerpoint/2010/main" val="299294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smtClean="0"/>
              <a:t>Feb 2014</a:t>
            </a:r>
            <a:endParaRPr lang="en-GB" dirty="0"/>
          </a:p>
        </p:txBody>
      </p:sp>
      <p:sp>
        <p:nvSpPr>
          <p:cNvPr id="544770" name="Rectangle 2"/>
          <p:cNvSpPr>
            <a:spLocks noGrp="1" noChangeArrowheads="1"/>
          </p:cNvSpPr>
          <p:nvPr>
            <p:ph type="title"/>
          </p:nvPr>
        </p:nvSpPr>
        <p:spPr/>
        <p:txBody>
          <a:bodyPr/>
          <a:lstStyle/>
          <a:p>
            <a:r>
              <a:rPr lang="en-GB" dirty="0"/>
              <a:t>Accountability</a:t>
            </a:r>
          </a:p>
        </p:txBody>
      </p:sp>
      <p:sp>
        <p:nvSpPr>
          <p:cNvPr id="544771" name="Rectangle 3"/>
          <p:cNvSpPr>
            <a:spLocks noGrp="1" noChangeArrowheads="1"/>
          </p:cNvSpPr>
          <p:nvPr>
            <p:ph type="body" idx="1"/>
          </p:nvPr>
        </p:nvSpPr>
        <p:spPr/>
        <p:txBody>
          <a:bodyPr>
            <a:normAutofit lnSpcReduction="10000"/>
          </a:bodyPr>
          <a:lstStyle/>
          <a:p>
            <a:r>
              <a:rPr lang="en-GB" sz="2800" dirty="0"/>
              <a:t>On what?</a:t>
            </a:r>
          </a:p>
          <a:p>
            <a:r>
              <a:rPr lang="en-GB" sz="2800" dirty="0"/>
              <a:t>By whom?</a:t>
            </a:r>
          </a:p>
          <a:p>
            <a:r>
              <a:rPr lang="en-GB" sz="2800" dirty="0"/>
              <a:t>To achieve what?</a:t>
            </a:r>
          </a:p>
          <a:p>
            <a:r>
              <a:rPr lang="en-GB" sz="2800" dirty="0"/>
              <a:t>Why?</a:t>
            </a:r>
          </a:p>
          <a:p>
            <a:r>
              <a:rPr lang="en-GB" sz="2800" dirty="0"/>
              <a:t>How well?</a:t>
            </a:r>
          </a:p>
          <a:p>
            <a:r>
              <a:rPr lang="en-GB" sz="2800" dirty="0"/>
              <a:t>To what effect?</a:t>
            </a:r>
          </a:p>
          <a:p>
            <a:pPr algn="ctr">
              <a:buFont typeface="Wingdings" pitchFamily="2" charset="2"/>
              <a:buNone/>
            </a:pPr>
            <a:r>
              <a:rPr lang="en-GB" sz="2800" b="1" dirty="0">
                <a:solidFill>
                  <a:srgbClr val="D30F4C"/>
                </a:solidFill>
              </a:rPr>
              <a:t>None of which is normally  revealed </a:t>
            </a:r>
          </a:p>
          <a:p>
            <a:pPr algn="ctr">
              <a:buFont typeface="Wingdings" pitchFamily="2" charset="2"/>
              <a:buNone/>
            </a:pPr>
            <a:r>
              <a:rPr lang="en-GB" sz="2800" b="1" dirty="0">
                <a:solidFill>
                  <a:srgbClr val="D30F4C"/>
                </a:solidFill>
              </a:rPr>
              <a:t>in a set of accounts</a:t>
            </a:r>
            <a:endParaRPr lang="en-GB" sz="4100" dirty="0"/>
          </a:p>
        </p:txBody>
      </p:sp>
    </p:spTree>
    <p:extLst>
      <p:ext uri="{BB962C8B-B14F-4D97-AF65-F5344CB8AC3E}">
        <p14:creationId xmlns:p14="http://schemas.microsoft.com/office/powerpoint/2010/main" val="143600135"/>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smtClean="0"/>
              <a:t>Feb 2014</a:t>
            </a:r>
            <a:endParaRPr lang="en-GB" dirty="0"/>
          </a:p>
        </p:txBody>
      </p:sp>
      <p:sp>
        <p:nvSpPr>
          <p:cNvPr id="546818" name="Rectangle 2"/>
          <p:cNvSpPr>
            <a:spLocks noGrp="1" noChangeArrowheads="1"/>
          </p:cNvSpPr>
          <p:nvPr>
            <p:ph type="title"/>
          </p:nvPr>
        </p:nvSpPr>
        <p:spPr/>
        <p:txBody>
          <a:bodyPr/>
          <a:lstStyle/>
          <a:p>
            <a:r>
              <a:rPr lang="en-GB" dirty="0"/>
              <a:t>Accountability</a:t>
            </a:r>
          </a:p>
        </p:txBody>
      </p:sp>
      <p:sp>
        <p:nvSpPr>
          <p:cNvPr id="546819" name="Rectangle 3"/>
          <p:cNvSpPr>
            <a:spLocks noGrp="1" noChangeArrowheads="1"/>
          </p:cNvSpPr>
          <p:nvPr>
            <p:ph type="body" idx="1"/>
          </p:nvPr>
        </p:nvSpPr>
        <p:spPr/>
        <p:txBody>
          <a:bodyPr/>
          <a:lstStyle/>
          <a:p>
            <a:pPr>
              <a:lnSpc>
                <a:spcPct val="90000"/>
              </a:lnSpc>
              <a:buFont typeface="Wingdings" pitchFamily="2" charset="2"/>
              <a:buNone/>
            </a:pPr>
            <a:r>
              <a:rPr lang="en-GB" sz="3000" dirty="0"/>
              <a:t>Trustee issues</a:t>
            </a:r>
          </a:p>
          <a:p>
            <a:pPr>
              <a:lnSpc>
                <a:spcPct val="90000"/>
              </a:lnSpc>
              <a:buFont typeface="Wingdings" pitchFamily="2" charset="2"/>
              <a:buNone/>
            </a:pPr>
            <a:endParaRPr lang="en-GB" sz="3000" dirty="0"/>
          </a:p>
          <a:p>
            <a:pPr>
              <a:lnSpc>
                <a:spcPct val="90000"/>
              </a:lnSpc>
            </a:pPr>
            <a:r>
              <a:rPr lang="en-GB" sz="3000" dirty="0"/>
              <a:t>TAR – tell a story (Collective responsibility)</a:t>
            </a:r>
          </a:p>
          <a:p>
            <a:pPr>
              <a:lnSpc>
                <a:spcPct val="90000"/>
              </a:lnSpc>
            </a:pPr>
            <a:r>
              <a:rPr lang="en-GB" sz="3000" dirty="0"/>
              <a:t>Seeking transparency – an open attitude</a:t>
            </a:r>
          </a:p>
          <a:p>
            <a:pPr>
              <a:lnSpc>
                <a:spcPct val="90000"/>
              </a:lnSpc>
            </a:pPr>
            <a:r>
              <a:rPr lang="en-GB" sz="3000" dirty="0"/>
              <a:t>Consider Public benefit</a:t>
            </a:r>
          </a:p>
          <a:p>
            <a:pPr>
              <a:lnSpc>
                <a:spcPct val="90000"/>
              </a:lnSpc>
            </a:pPr>
            <a:r>
              <a:rPr lang="en-GB" sz="3000" dirty="0"/>
              <a:t>Explain, explain, explain</a:t>
            </a:r>
            <a:r>
              <a:rPr lang="en-GB" sz="3000" dirty="0" smtClean="0"/>
              <a:t>!</a:t>
            </a:r>
            <a:endParaRPr lang="en-GB" sz="3000" dirty="0"/>
          </a:p>
          <a:p>
            <a:pPr>
              <a:lnSpc>
                <a:spcPct val="90000"/>
              </a:lnSpc>
            </a:pPr>
            <a:r>
              <a:rPr lang="en-GB" sz="3000" dirty="0"/>
              <a:t>Avoid “Elephant in the sitting room</a:t>
            </a:r>
            <a:r>
              <a:rPr lang="en-GB" sz="3000" dirty="0" smtClean="0"/>
              <a:t>!”</a:t>
            </a:r>
          </a:p>
          <a:p>
            <a:pPr>
              <a:lnSpc>
                <a:spcPct val="90000"/>
              </a:lnSpc>
            </a:pPr>
            <a:r>
              <a:rPr lang="en-GB" sz="3000" dirty="0" smtClean="0"/>
              <a:t>Change in the batting order</a:t>
            </a:r>
            <a:endParaRPr lang="en-GB" sz="3000" dirty="0"/>
          </a:p>
        </p:txBody>
      </p:sp>
    </p:spTree>
    <p:extLst>
      <p:ext uri="{BB962C8B-B14F-4D97-AF65-F5344CB8AC3E}">
        <p14:creationId xmlns:p14="http://schemas.microsoft.com/office/powerpoint/2010/main" val="10469965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681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4681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4681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4681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4681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68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4"/>
          <p:cNvSpPr>
            <a:spLocks noGrp="1"/>
          </p:cNvSpPr>
          <p:nvPr>
            <p:ph type="ftr" sz="quarter" idx="11"/>
          </p:nvPr>
        </p:nvSpPr>
        <p:spPr/>
        <p:txBody>
          <a:bodyPr/>
          <a:lstStyle/>
          <a:p>
            <a:r>
              <a:rPr lang="en-GB" dirty="0" smtClean="0"/>
              <a:t>Feb 2014</a:t>
            </a:r>
            <a:endParaRPr lang="en-GB" dirty="0"/>
          </a:p>
        </p:txBody>
      </p:sp>
      <p:sp>
        <p:nvSpPr>
          <p:cNvPr id="681986" name="Rectangle 2"/>
          <p:cNvSpPr>
            <a:spLocks noGrp="1" noChangeArrowheads="1"/>
          </p:cNvSpPr>
          <p:nvPr>
            <p:ph type="title"/>
          </p:nvPr>
        </p:nvSpPr>
        <p:spPr>
          <a:xfrm>
            <a:off x="1150938" y="214313"/>
            <a:ext cx="7793037" cy="982662"/>
          </a:xfrm>
        </p:spPr>
        <p:txBody>
          <a:bodyPr>
            <a:noAutofit/>
          </a:bodyPr>
          <a:lstStyle/>
          <a:p>
            <a:r>
              <a:rPr lang="en-GB" dirty="0">
                <a:solidFill>
                  <a:srgbClr val="00AB4E"/>
                </a:solidFill>
              </a:rPr>
              <a:t>Trustees’ annual report </a:t>
            </a:r>
            <a:br>
              <a:rPr lang="en-GB" dirty="0">
                <a:solidFill>
                  <a:srgbClr val="00AB4E"/>
                </a:solidFill>
              </a:rPr>
            </a:br>
            <a:r>
              <a:rPr lang="en-GB" dirty="0">
                <a:solidFill>
                  <a:srgbClr val="00AB4E"/>
                </a:solidFill>
              </a:rPr>
              <a:t>A document to suit the charity</a:t>
            </a:r>
          </a:p>
        </p:txBody>
      </p:sp>
      <p:graphicFrame>
        <p:nvGraphicFramePr>
          <p:cNvPr id="681987" name="Group 3"/>
          <p:cNvGraphicFramePr>
            <a:graphicFrameLocks noGrp="1"/>
          </p:cNvGraphicFramePr>
          <p:nvPr>
            <p:ph type="tbl" idx="1"/>
            <p:extLst>
              <p:ext uri="{D42A27DB-BD31-4B8C-83A1-F6EECF244321}">
                <p14:modId xmlns:p14="http://schemas.microsoft.com/office/powerpoint/2010/main" val="1161727284"/>
              </p:ext>
            </p:extLst>
          </p:nvPr>
        </p:nvGraphicFramePr>
        <p:xfrm>
          <a:off x="762000" y="1905000"/>
          <a:ext cx="7696200" cy="4199891"/>
        </p:xfrm>
        <a:graphic>
          <a:graphicData uri="http://schemas.openxmlformats.org/drawingml/2006/table">
            <a:tbl>
              <a:tblPr/>
              <a:tblGrid>
                <a:gridCol w="3705225"/>
                <a:gridCol w="3990975"/>
              </a:tblGrid>
              <a:tr h="4762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000" b="1" i="0" u="none" strike="noStrike" cap="none" normalizeH="0" baseline="0" dirty="0" smtClean="0">
                          <a:ln>
                            <a:noFill/>
                          </a:ln>
                          <a:solidFill>
                            <a:schemeClr val="tx1"/>
                          </a:solidFill>
                          <a:effectLst/>
                          <a:latin typeface="Tahoma" pitchFamily="34" charset="0"/>
                          <a:cs typeface="Arial" charset="0"/>
                        </a:rPr>
                        <a:t>Who are we?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000" b="0" i="0" u="none" strike="noStrike" cap="none" normalizeH="0" baseline="0" dirty="0" smtClean="0">
                          <a:ln>
                            <a:noFill/>
                          </a:ln>
                          <a:solidFill>
                            <a:srgbClr val="0AA745"/>
                          </a:solidFill>
                          <a:effectLst/>
                          <a:latin typeface="Tahoma" pitchFamily="34" charset="0"/>
                          <a:cs typeface="Arial" charset="0"/>
                        </a:rPr>
                        <a:t>Reference and Administration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000" b="1" i="0" u="none" strike="noStrike" cap="none" normalizeH="0" baseline="0" dirty="0" smtClean="0">
                          <a:ln>
                            <a:noFill/>
                          </a:ln>
                          <a:solidFill>
                            <a:schemeClr val="tx1"/>
                          </a:solidFill>
                          <a:effectLst/>
                          <a:latin typeface="Tahoma" pitchFamily="34" charset="0"/>
                          <a:cs typeface="Arial" charset="0"/>
                        </a:rPr>
                        <a:t>How do we work?</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000" b="0" i="0" u="none" strike="noStrike" cap="none" normalizeH="0" baseline="0" dirty="0" smtClean="0">
                          <a:ln>
                            <a:noFill/>
                          </a:ln>
                          <a:solidFill>
                            <a:srgbClr val="0AA745"/>
                          </a:solidFill>
                          <a:effectLst/>
                          <a:latin typeface="Tahoma" pitchFamily="34" charset="0"/>
                          <a:cs typeface="Arial" charset="0"/>
                        </a:rPr>
                        <a:t>Structure, Governance and Management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000" b="1" i="0" u="none" strike="noStrike" cap="none" normalizeH="0" baseline="0" dirty="0" smtClean="0">
                          <a:ln>
                            <a:noFill/>
                          </a:ln>
                          <a:solidFill>
                            <a:schemeClr val="tx1"/>
                          </a:solidFill>
                          <a:effectLst/>
                          <a:latin typeface="Tahoma" pitchFamily="34" charset="0"/>
                          <a:cs typeface="Arial" charset="0"/>
                        </a:rPr>
                        <a:t>What are we doing?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000" b="0" i="0" u="none" strike="noStrike" cap="none" normalizeH="0" baseline="0" dirty="0" smtClean="0">
                          <a:ln>
                            <a:noFill/>
                          </a:ln>
                          <a:solidFill>
                            <a:srgbClr val="0AA745"/>
                          </a:solidFill>
                          <a:effectLst/>
                          <a:latin typeface="Tahoma" pitchFamily="34" charset="0"/>
                          <a:cs typeface="Arial" charset="0"/>
                        </a:rPr>
                        <a:t>Objectives and Activities – Public benefit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000" b="1" i="0" u="none" strike="noStrike" cap="none" normalizeH="0" baseline="0" dirty="0" smtClean="0">
                          <a:ln>
                            <a:noFill/>
                          </a:ln>
                          <a:solidFill>
                            <a:schemeClr val="tx1"/>
                          </a:solidFill>
                          <a:effectLst/>
                          <a:latin typeface="Tahoma" pitchFamily="34" charset="0"/>
                          <a:cs typeface="Arial" charset="0"/>
                        </a:rPr>
                        <a:t>What did we do and how well did we do it?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000" b="0" i="0" u="none" strike="noStrike" cap="none" normalizeH="0" baseline="0" dirty="0" smtClean="0">
                          <a:ln>
                            <a:noFill/>
                          </a:ln>
                          <a:solidFill>
                            <a:srgbClr val="0AA745"/>
                          </a:solidFill>
                          <a:effectLst/>
                          <a:latin typeface="Tahoma" pitchFamily="34" charset="0"/>
                          <a:cs typeface="Arial" charset="0"/>
                        </a:rPr>
                        <a:t>Achievements and Performance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000" b="1" i="0" u="none" strike="noStrike" cap="none" normalizeH="0" baseline="0" dirty="0" smtClean="0">
                          <a:ln>
                            <a:noFill/>
                          </a:ln>
                          <a:solidFill>
                            <a:schemeClr val="tx1"/>
                          </a:solidFill>
                          <a:effectLst/>
                          <a:latin typeface="Tahoma" pitchFamily="34" charset="0"/>
                          <a:cs typeface="Arial" charset="0"/>
                        </a:rPr>
                        <a:t>How did we afford it?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000" b="0" i="0" u="none" strike="noStrike" cap="none" normalizeH="0" baseline="0" dirty="0" smtClean="0">
                          <a:ln>
                            <a:noFill/>
                          </a:ln>
                          <a:solidFill>
                            <a:srgbClr val="0AA745"/>
                          </a:solidFill>
                          <a:effectLst/>
                          <a:latin typeface="Tahoma" pitchFamily="34" charset="0"/>
                          <a:cs typeface="Arial" charset="0"/>
                        </a:rPr>
                        <a:t>Financial Review</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97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000" b="1" i="0" u="none" strike="noStrike" cap="none" normalizeH="0" baseline="0" dirty="0" smtClean="0">
                          <a:ln>
                            <a:noFill/>
                          </a:ln>
                          <a:solidFill>
                            <a:schemeClr val="tx1"/>
                          </a:solidFill>
                          <a:effectLst/>
                          <a:latin typeface="Tahoma" pitchFamily="34" charset="0"/>
                          <a:cs typeface="Arial" charset="0"/>
                        </a:rPr>
                        <a:t>What are we planning?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000" b="0" i="0" u="none" strike="noStrike" cap="none" normalizeH="0" baseline="0" dirty="0" smtClean="0">
                          <a:ln>
                            <a:noFill/>
                          </a:ln>
                          <a:solidFill>
                            <a:srgbClr val="0AA745"/>
                          </a:solidFill>
                          <a:effectLst/>
                          <a:latin typeface="Tahoma" pitchFamily="34" charset="0"/>
                          <a:cs typeface="Arial" charset="0"/>
                        </a:rPr>
                        <a:t>Plans for Future Periods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5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000" b="1" i="0" u="none" strike="noStrike" cap="none" normalizeH="0" baseline="0" dirty="0" smtClean="0">
                          <a:ln>
                            <a:noFill/>
                          </a:ln>
                          <a:solidFill>
                            <a:schemeClr val="tx1"/>
                          </a:solidFill>
                          <a:effectLst/>
                          <a:latin typeface="Tahoma" pitchFamily="34" charset="0"/>
                          <a:cs typeface="Arial" charset="0"/>
                        </a:rPr>
                        <a:t>What else do we look after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000" b="0" i="0" u="none" strike="noStrike" cap="none" normalizeH="0" baseline="0" dirty="0" smtClean="0">
                          <a:ln>
                            <a:noFill/>
                          </a:ln>
                          <a:solidFill>
                            <a:srgbClr val="0AA745"/>
                          </a:solidFill>
                          <a:effectLst/>
                          <a:latin typeface="Tahoma" pitchFamily="34" charset="0"/>
                          <a:cs typeface="Arial" charset="0"/>
                        </a:rPr>
                        <a:t>Custodianship</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82013" name="Text Box 29"/>
          <p:cNvSpPr txBox="1">
            <a:spLocks noChangeArrowheads="1"/>
          </p:cNvSpPr>
          <p:nvPr/>
        </p:nvSpPr>
        <p:spPr bwMode="auto">
          <a:xfrm>
            <a:off x="8659813" y="6019800"/>
            <a:ext cx="4206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spcBef>
                <a:spcPts val="300"/>
              </a:spcBef>
            </a:pPr>
            <a:r>
              <a:rPr lang="en-GB" sz="1600" dirty="0">
                <a:solidFill>
                  <a:srgbClr val="00CC99"/>
                </a:solidFill>
                <a:latin typeface="Arial Unicode MS" pitchFamily="34" charset="-128"/>
              </a:rPr>
              <a:t>T2</a:t>
            </a:r>
            <a:endParaRPr lang="en-GB" sz="3200" dirty="0">
              <a:latin typeface="Arial Unicode MS" pitchFamily="34" charset="-128"/>
            </a:endParaRPr>
          </a:p>
        </p:txBody>
      </p:sp>
    </p:spTree>
    <p:extLst>
      <p:ext uri="{BB962C8B-B14F-4D97-AF65-F5344CB8AC3E}">
        <p14:creationId xmlns:p14="http://schemas.microsoft.com/office/powerpoint/2010/main" val="4190673442"/>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GB" dirty="0" smtClean="0"/>
              <a:t>Feb 2014</a:t>
            </a:r>
            <a:endParaRPr lang="en-GB" dirty="0"/>
          </a:p>
        </p:txBody>
      </p:sp>
      <p:sp>
        <p:nvSpPr>
          <p:cNvPr id="561154" name="Rectangle 2"/>
          <p:cNvSpPr>
            <a:spLocks noGrp="1" noChangeArrowheads="1"/>
          </p:cNvSpPr>
          <p:nvPr>
            <p:ph type="title"/>
          </p:nvPr>
        </p:nvSpPr>
        <p:spPr>
          <a:xfrm>
            <a:off x="1150938" y="214313"/>
            <a:ext cx="7793037" cy="982662"/>
          </a:xfrm>
        </p:spPr>
        <p:txBody>
          <a:bodyPr>
            <a:normAutofit fontScale="90000"/>
          </a:bodyPr>
          <a:lstStyle/>
          <a:p>
            <a:r>
              <a:rPr lang="en-GB" sz="4000" dirty="0">
                <a:solidFill>
                  <a:srgbClr val="00AB4E"/>
                </a:solidFill>
                <a:sym typeface="Symbol" pitchFamily="18" charset="2"/>
              </a:rPr>
              <a:t>Statement of Financial </a:t>
            </a:r>
            <a:r>
              <a:rPr lang="en-GB" sz="4000" dirty="0" smtClean="0">
                <a:solidFill>
                  <a:srgbClr val="00AB4E"/>
                </a:solidFill>
                <a:sym typeface="Symbol" pitchFamily="18" charset="2"/>
              </a:rPr>
              <a:t>Activities</a:t>
            </a:r>
            <a:br>
              <a:rPr lang="en-GB" sz="4000" dirty="0" smtClean="0">
                <a:solidFill>
                  <a:srgbClr val="00AB4E"/>
                </a:solidFill>
                <a:sym typeface="Symbol" pitchFamily="18" charset="2"/>
              </a:rPr>
            </a:br>
            <a:r>
              <a:rPr lang="en-GB" sz="4000" dirty="0" smtClean="0">
                <a:solidFill>
                  <a:srgbClr val="00AB4E"/>
                </a:solidFill>
                <a:sym typeface="Symbol" pitchFamily="18" charset="2"/>
              </a:rPr>
              <a:t>per SoRP 2005</a:t>
            </a:r>
            <a:endParaRPr lang="en-GB" sz="4000" dirty="0">
              <a:solidFill>
                <a:srgbClr val="00AB4E"/>
              </a:solidFill>
              <a:sym typeface="Symbol" pitchFamily="18" charset="2"/>
            </a:endParaRPr>
          </a:p>
        </p:txBody>
      </p:sp>
      <p:graphicFrame>
        <p:nvGraphicFramePr>
          <p:cNvPr id="561155" name="Object 3"/>
          <p:cNvGraphicFramePr>
            <a:graphicFrameLocks noGrp="1" noChangeAspect="1"/>
          </p:cNvGraphicFramePr>
          <p:nvPr>
            <p:ph type="tbl" idx="1"/>
          </p:nvPr>
        </p:nvGraphicFramePr>
        <p:xfrm>
          <a:off x="1116013" y="1773238"/>
          <a:ext cx="7737475" cy="4597400"/>
        </p:xfrm>
        <a:graphic>
          <a:graphicData uri="http://schemas.openxmlformats.org/presentationml/2006/ole">
            <mc:AlternateContent xmlns:mc="http://schemas.openxmlformats.org/markup-compatibility/2006">
              <mc:Choice xmlns:v="urn:schemas-microsoft-com:vml" Requires="v">
                <p:oleObj spid="_x0000_s2067" name="Document" r:id="rId4" imgW="7108377" imgH="3417603" progId="Word.Document.8">
                  <p:embed/>
                </p:oleObj>
              </mc:Choice>
              <mc:Fallback>
                <p:oleObj name="Document" r:id="rId4" imgW="7108377" imgH="3417603"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17726" r="17726"/>
                      <a:stretch>
                        <a:fillRect/>
                      </a:stretch>
                    </p:blipFill>
                    <p:spPr bwMode="auto">
                      <a:xfrm>
                        <a:off x="1116013" y="1773238"/>
                        <a:ext cx="7737475" cy="4597400"/>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561156" name="Freeform 4"/>
          <p:cNvSpPr>
            <a:spLocks/>
          </p:cNvSpPr>
          <p:nvPr/>
        </p:nvSpPr>
        <p:spPr bwMode="auto">
          <a:xfrm flipH="1">
            <a:off x="282575" y="3141663"/>
            <a:ext cx="1481138" cy="2516187"/>
          </a:xfrm>
          <a:custGeom>
            <a:avLst/>
            <a:gdLst>
              <a:gd name="T0" fmla="*/ 0 w 720"/>
              <a:gd name="T1" fmla="*/ 0 h 2160"/>
              <a:gd name="T2" fmla="*/ 720 w 720"/>
              <a:gd name="T3" fmla="*/ 1152 h 2160"/>
              <a:gd name="T4" fmla="*/ 0 w 720"/>
              <a:gd name="T5" fmla="*/ 2160 h 2160"/>
            </a:gdLst>
            <a:ahLst/>
            <a:cxnLst>
              <a:cxn ang="0">
                <a:pos x="T0" y="T1"/>
              </a:cxn>
              <a:cxn ang="0">
                <a:pos x="T2" y="T3"/>
              </a:cxn>
              <a:cxn ang="0">
                <a:pos x="T4" y="T5"/>
              </a:cxn>
            </a:cxnLst>
            <a:rect l="0" t="0" r="r" b="b"/>
            <a:pathLst>
              <a:path w="720" h="2160">
                <a:moveTo>
                  <a:pt x="0" y="0"/>
                </a:moveTo>
                <a:cubicBezTo>
                  <a:pt x="360" y="396"/>
                  <a:pt x="720" y="792"/>
                  <a:pt x="720" y="1152"/>
                </a:cubicBezTo>
                <a:cubicBezTo>
                  <a:pt x="720" y="1512"/>
                  <a:pt x="120" y="1992"/>
                  <a:pt x="0" y="2160"/>
                </a:cubicBezTo>
              </a:path>
            </a:pathLst>
          </a:custGeom>
          <a:noFill/>
          <a:ln w="28575">
            <a:solidFill>
              <a:srgbClr val="0000FF"/>
            </a:solidFill>
            <a:round/>
            <a:headEnd type="triangle" w="lg" len="lg"/>
            <a:tailEnd type="triangle" w="lg" len="lg"/>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561157" name="Freeform 5"/>
          <p:cNvSpPr>
            <a:spLocks/>
          </p:cNvSpPr>
          <p:nvPr/>
        </p:nvSpPr>
        <p:spPr bwMode="auto">
          <a:xfrm>
            <a:off x="3132138" y="2708275"/>
            <a:ext cx="1511300" cy="1873250"/>
          </a:xfrm>
          <a:custGeom>
            <a:avLst/>
            <a:gdLst>
              <a:gd name="T0" fmla="*/ 0 w 720"/>
              <a:gd name="T1" fmla="*/ 0 h 2160"/>
              <a:gd name="T2" fmla="*/ 720 w 720"/>
              <a:gd name="T3" fmla="*/ 1152 h 2160"/>
              <a:gd name="T4" fmla="*/ 0 w 720"/>
              <a:gd name="T5" fmla="*/ 2160 h 2160"/>
            </a:gdLst>
            <a:ahLst/>
            <a:cxnLst>
              <a:cxn ang="0">
                <a:pos x="T0" y="T1"/>
              </a:cxn>
              <a:cxn ang="0">
                <a:pos x="T2" y="T3"/>
              </a:cxn>
              <a:cxn ang="0">
                <a:pos x="T4" y="T5"/>
              </a:cxn>
            </a:cxnLst>
            <a:rect l="0" t="0" r="r" b="b"/>
            <a:pathLst>
              <a:path w="720" h="2160">
                <a:moveTo>
                  <a:pt x="0" y="0"/>
                </a:moveTo>
                <a:cubicBezTo>
                  <a:pt x="360" y="396"/>
                  <a:pt x="720" y="792"/>
                  <a:pt x="720" y="1152"/>
                </a:cubicBezTo>
                <a:cubicBezTo>
                  <a:pt x="720" y="1512"/>
                  <a:pt x="120" y="1992"/>
                  <a:pt x="0" y="2160"/>
                </a:cubicBezTo>
              </a:path>
            </a:pathLst>
          </a:custGeom>
          <a:noFill/>
          <a:ln w="28575">
            <a:solidFill>
              <a:srgbClr val="FF0000"/>
            </a:solidFill>
            <a:round/>
            <a:headEnd type="triangle" w="lg" len="lg"/>
            <a:tailEnd type="triangle" w="lg" len="lg"/>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561158" name="Freeform 6"/>
          <p:cNvSpPr>
            <a:spLocks/>
          </p:cNvSpPr>
          <p:nvPr/>
        </p:nvSpPr>
        <p:spPr bwMode="auto">
          <a:xfrm rot="-1499477">
            <a:off x="4868863" y="2057400"/>
            <a:ext cx="1079500" cy="2160588"/>
          </a:xfrm>
          <a:custGeom>
            <a:avLst/>
            <a:gdLst>
              <a:gd name="T0" fmla="*/ 0 w 720"/>
              <a:gd name="T1" fmla="*/ 0 h 2160"/>
              <a:gd name="T2" fmla="*/ 720 w 720"/>
              <a:gd name="T3" fmla="*/ 1152 h 2160"/>
              <a:gd name="T4" fmla="*/ 0 w 720"/>
              <a:gd name="T5" fmla="*/ 2160 h 2160"/>
            </a:gdLst>
            <a:ahLst/>
            <a:cxnLst>
              <a:cxn ang="0">
                <a:pos x="T0" y="T1"/>
              </a:cxn>
              <a:cxn ang="0">
                <a:pos x="T2" y="T3"/>
              </a:cxn>
              <a:cxn ang="0">
                <a:pos x="T4" y="T5"/>
              </a:cxn>
            </a:cxnLst>
            <a:rect l="0" t="0" r="r" b="b"/>
            <a:pathLst>
              <a:path w="720" h="2160">
                <a:moveTo>
                  <a:pt x="0" y="0"/>
                </a:moveTo>
                <a:cubicBezTo>
                  <a:pt x="360" y="396"/>
                  <a:pt x="720" y="792"/>
                  <a:pt x="720" y="1152"/>
                </a:cubicBezTo>
                <a:cubicBezTo>
                  <a:pt x="720" y="1512"/>
                  <a:pt x="120" y="1992"/>
                  <a:pt x="0" y="2160"/>
                </a:cubicBezTo>
              </a:path>
            </a:pathLst>
          </a:custGeom>
          <a:noFill/>
          <a:ln w="28575">
            <a:solidFill>
              <a:srgbClr val="FF00FF"/>
            </a:solidFill>
            <a:round/>
            <a:headEnd type="triangle" w="lg" len="lg"/>
            <a:tailEnd type="triangle" w="lg" len="lg"/>
          </a:ln>
          <a:extLst>
            <a:ext uri="{909E8E84-426E-40DD-AFC4-6F175D3DCCD1}">
              <a14:hiddenFill xmlns:a14="http://schemas.microsoft.com/office/drawing/2010/main">
                <a:solidFill>
                  <a:srgbClr val="FFFF00"/>
                </a:solidFill>
              </a14:hiddenFill>
            </a:ext>
          </a:extLst>
        </p:spPr>
        <p:txBody>
          <a:bodyPr/>
          <a:lstStyle/>
          <a:p>
            <a:endParaRPr lang="en-GB" dirty="0"/>
          </a:p>
        </p:txBody>
      </p:sp>
      <p:sp>
        <p:nvSpPr>
          <p:cNvPr id="561159" name="Freeform 7"/>
          <p:cNvSpPr>
            <a:spLocks/>
          </p:cNvSpPr>
          <p:nvPr/>
        </p:nvSpPr>
        <p:spPr bwMode="auto">
          <a:xfrm rot="-1300780">
            <a:off x="4829175" y="2616200"/>
            <a:ext cx="1527175" cy="2268538"/>
          </a:xfrm>
          <a:custGeom>
            <a:avLst/>
            <a:gdLst>
              <a:gd name="T0" fmla="*/ 0 w 720"/>
              <a:gd name="T1" fmla="*/ 0 h 2160"/>
              <a:gd name="T2" fmla="*/ 720 w 720"/>
              <a:gd name="T3" fmla="*/ 1152 h 2160"/>
              <a:gd name="T4" fmla="*/ 0 w 720"/>
              <a:gd name="T5" fmla="*/ 2160 h 2160"/>
            </a:gdLst>
            <a:ahLst/>
            <a:cxnLst>
              <a:cxn ang="0">
                <a:pos x="T0" y="T1"/>
              </a:cxn>
              <a:cxn ang="0">
                <a:pos x="T2" y="T3"/>
              </a:cxn>
              <a:cxn ang="0">
                <a:pos x="T4" y="T5"/>
              </a:cxn>
            </a:cxnLst>
            <a:rect l="0" t="0" r="r" b="b"/>
            <a:pathLst>
              <a:path w="720" h="2160">
                <a:moveTo>
                  <a:pt x="0" y="0"/>
                </a:moveTo>
                <a:cubicBezTo>
                  <a:pt x="360" y="396"/>
                  <a:pt x="720" y="792"/>
                  <a:pt x="720" y="1152"/>
                </a:cubicBezTo>
                <a:cubicBezTo>
                  <a:pt x="720" y="1512"/>
                  <a:pt x="120" y="1992"/>
                  <a:pt x="0" y="2160"/>
                </a:cubicBezTo>
              </a:path>
            </a:pathLst>
          </a:custGeom>
          <a:noFill/>
          <a:ln w="28575">
            <a:solidFill>
              <a:srgbClr val="000000"/>
            </a:solidFill>
            <a:round/>
            <a:headEnd type="triangle" w="lg" len="lg"/>
            <a:tailEnd type="triangle" w="lg" len="lg"/>
          </a:ln>
          <a:extLst>
            <a:ext uri="{909E8E84-426E-40DD-AFC4-6F175D3DCCD1}">
              <a14:hiddenFill xmlns:a14="http://schemas.microsoft.com/office/drawing/2010/main">
                <a:solidFill>
                  <a:srgbClr val="FFFFFF"/>
                </a:solidFill>
              </a14:hiddenFill>
            </a:ext>
          </a:extLst>
        </p:spPr>
        <p:txBody>
          <a:bodyPr/>
          <a:lstStyle/>
          <a:p>
            <a:endParaRPr lang="en-GB" dirty="0"/>
          </a:p>
        </p:txBody>
      </p:sp>
    </p:spTree>
    <p:extLst>
      <p:ext uri="{BB962C8B-B14F-4D97-AF65-F5344CB8AC3E}">
        <p14:creationId xmlns:p14="http://schemas.microsoft.com/office/powerpoint/2010/main" val="7695219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61155"/>
                                        </p:tgtEl>
                                        <p:attrNameLst>
                                          <p:attrName>style.visibility</p:attrName>
                                        </p:attrNameLst>
                                      </p:cBhvr>
                                      <p:to>
                                        <p:strVal val="visible"/>
                                      </p:to>
                                    </p:set>
                                  </p:childTnLst>
                                  <p:subTnLst>
                                    <p:animClr clrSpc="rgb" dir="cw">
                                      <p:cBhvr override="childStyle">
                                        <p:cTn dur="1" fill="hold" display="0" masterRel="nextClick" afterEffect="1"/>
                                        <p:tgtEl>
                                          <p:spTgt spid="561155"/>
                                        </p:tgtEl>
                                        <p:attrNameLst>
                                          <p:attrName>ppt_c</p:attrName>
                                        </p:attrNameLst>
                                      </p:cBhvr>
                                      <p:to>
                                        <a:schemeClr val="tx1"/>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11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115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115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1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56" grpId="0" animBg="1"/>
      <p:bldP spid="561157" grpId="0" animBg="1"/>
      <p:bldP spid="561158" grpId="0" animBg="1"/>
      <p:bldP spid="56115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SoRP 2005 vs Consultation</a:t>
            </a:r>
            <a:endParaRPr lang="en-GB" dirty="0"/>
          </a:p>
        </p:txBody>
      </p:sp>
      <p:sp>
        <p:nvSpPr>
          <p:cNvPr id="3" name="Content Placeholder 2"/>
          <p:cNvSpPr>
            <a:spLocks noGrp="1"/>
          </p:cNvSpPr>
          <p:nvPr>
            <p:ph idx="1"/>
          </p:nvPr>
        </p:nvSpPr>
        <p:spPr/>
        <p:txBody>
          <a:bodyPr>
            <a:normAutofit/>
          </a:bodyPr>
          <a:lstStyle/>
          <a:p>
            <a:r>
              <a:rPr lang="en-GB" b="1" dirty="0" smtClean="0"/>
              <a:t>2</a:t>
            </a:r>
            <a:r>
              <a:rPr lang="en-GB" b="1" dirty="0"/>
              <a:t>) Statement of financial activities (SOFA)</a:t>
            </a:r>
            <a:endParaRPr lang="en-GB" dirty="0"/>
          </a:p>
          <a:p>
            <a:pPr lvl="1"/>
            <a:r>
              <a:rPr lang="en-GB" dirty="0"/>
              <a:t>The income and expenditure headings in the SOFA have been </a:t>
            </a:r>
            <a:r>
              <a:rPr lang="en-GB" dirty="0" smtClean="0"/>
              <a:t>changed and simplified. </a:t>
            </a:r>
          </a:p>
          <a:p>
            <a:pPr lvl="1"/>
            <a:r>
              <a:rPr lang="en-GB" dirty="0" smtClean="0"/>
              <a:t>New </a:t>
            </a:r>
            <a:r>
              <a:rPr lang="en-GB" dirty="0"/>
              <a:t>heading “cost of raising funds” </a:t>
            </a:r>
            <a:r>
              <a:rPr lang="en-GB" dirty="0" smtClean="0"/>
              <a:t>and</a:t>
            </a:r>
          </a:p>
          <a:p>
            <a:pPr lvl="1"/>
            <a:r>
              <a:rPr lang="en-GB" dirty="0" smtClean="0"/>
              <a:t> </a:t>
            </a:r>
            <a:r>
              <a:rPr lang="en-GB" dirty="0"/>
              <a:t>governance costs are not shown separately on the face of the SOFA but are treated as a component of support costs. </a:t>
            </a:r>
            <a:endParaRPr lang="en-GB" dirty="0" smtClean="0"/>
          </a:p>
          <a:p>
            <a:pPr lvl="1"/>
            <a:r>
              <a:rPr lang="en-GB" dirty="0" smtClean="0"/>
              <a:t>Investment </a:t>
            </a:r>
            <a:r>
              <a:rPr lang="en-GB" dirty="0"/>
              <a:t>gains and losses now </a:t>
            </a:r>
            <a:r>
              <a:rPr lang="en-GB" dirty="0" smtClean="0"/>
              <a:t>counted </a:t>
            </a:r>
            <a:r>
              <a:rPr lang="en-GB" dirty="0"/>
              <a:t>as a component of net incoming resources / resources expended. </a:t>
            </a:r>
            <a:endParaRPr lang="en-GB" dirty="0" smtClean="0"/>
          </a:p>
          <a:p>
            <a:endParaRPr lang="en-GB" dirty="0"/>
          </a:p>
        </p:txBody>
      </p:sp>
      <p:sp>
        <p:nvSpPr>
          <p:cNvPr id="4" name="Footer Placeholder 3"/>
          <p:cNvSpPr>
            <a:spLocks noGrp="1"/>
          </p:cNvSpPr>
          <p:nvPr>
            <p:ph type="ftr" sz="quarter" idx="11"/>
          </p:nvPr>
        </p:nvSpPr>
        <p:spPr/>
        <p:txBody>
          <a:bodyPr/>
          <a:lstStyle/>
          <a:p>
            <a:r>
              <a:rPr lang="en-GB" dirty="0" smtClean="0"/>
              <a:t>Feb 2014</a:t>
            </a:r>
            <a:endParaRPr lang="en-GB" dirty="0"/>
          </a:p>
        </p:txBody>
      </p:sp>
    </p:spTree>
    <p:extLst>
      <p:ext uri="{BB962C8B-B14F-4D97-AF65-F5344CB8AC3E}">
        <p14:creationId xmlns:p14="http://schemas.microsoft.com/office/powerpoint/2010/main" val="351993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266700" cy="350519"/>
          </a:xfrm>
        </p:spPr>
        <p:txBody>
          <a:bodyPr>
            <a:normAutofit fontScale="90000"/>
          </a:bodyPr>
          <a:lstStyle/>
          <a:p>
            <a:r>
              <a:rPr lang="en-GB" dirty="0" smtClean="0"/>
              <a:t>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6599804"/>
              </p:ext>
            </p:extLst>
          </p:nvPr>
        </p:nvGraphicFramePr>
        <p:xfrm>
          <a:off x="838200" y="457200"/>
          <a:ext cx="6781801" cy="6073139"/>
        </p:xfrm>
        <a:graphic>
          <a:graphicData uri="http://schemas.openxmlformats.org/drawingml/2006/table">
            <a:tbl>
              <a:tblPr firstRow="1" firstCol="1" lastRow="1" lastCol="1" bandRow="1" bandCol="1"/>
              <a:tblGrid>
                <a:gridCol w="3824608"/>
                <a:gridCol w="590898"/>
                <a:gridCol w="590898"/>
                <a:gridCol w="593601"/>
                <a:gridCol w="590898"/>
                <a:gridCol w="590898"/>
              </a:tblGrid>
              <a:tr h="1143000">
                <a:tc>
                  <a:txBody>
                    <a:bodyPr/>
                    <a:lstStyle/>
                    <a:p>
                      <a:pPr>
                        <a:spcAft>
                          <a:spcPts val="0"/>
                        </a:spcAft>
                      </a:pPr>
                      <a:r>
                        <a:rPr lang="en-US" sz="2800" b="1" dirty="0">
                          <a:solidFill>
                            <a:srgbClr val="00AB4E"/>
                          </a:solidFill>
                          <a:effectLst/>
                          <a:latin typeface="Arial"/>
                          <a:ea typeface="Times New Roman"/>
                          <a:cs typeface="Times New Roman"/>
                        </a:rPr>
                        <a:t> </a:t>
                      </a:r>
                      <a:r>
                        <a:rPr lang="en-US" sz="2800" b="1" dirty="0" smtClean="0">
                          <a:solidFill>
                            <a:srgbClr val="00AB4E"/>
                          </a:solidFill>
                          <a:effectLst/>
                          <a:latin typeface="Arial"/>
                          <a:ea typeface="Times New Roman"/>
                          <a:cs typeface="Times New Roman"/>
                        </a:rPr>
                        <a:t>Structure of the SoFA</a:t>
                      </a:r>
                      <a:endParaRPr lang="en-GB" sz="2800" dirty="0">
                        <a:solidFill>
                          <a:srgbClr val="00AB4E"/>
                        </a:solidFill>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97C439"/>
                      </a:solidFill>
                      <a:prstDash val="solid"/>
                      <a:round/>
                      <a:headEnd type="none" w="med" len="med"/>
                      <a:tailEnd type="none" w="med" len="med"/>
                    </a:lnB>
                    <a:solidFill>
                      <a:srgbClr val="D9D9D9"/>
                    </a:solidFill>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p>
                      <a:pPr>
                        <a:spcAft>
                          <a:spcPts val="0"/>
                        </a:spcAft>
                      </a:pPr>
                      <a:r>
                        <a:rPr lang="en-US" sz="1200" b="1" dirty="0">
                          <a:effectLst/>
                          <a:latin typeface="Arial"/>
                          <a:ea typeface="Times New Roman"/>
                          <a:cs typeface="Times New Roman"/>
                        </a:rPr>
                        <a:t>Unrestricted funds</a:t>
                      </a:r>
                      <a:endParaRPr lang="en-GB" sz="1200" dirty="0">
                        <a:effectLst/>
                        <a:latin typeface="Times New Roman"/>
                        <a:ea typeface="Times New Roman"/>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97C439"/>
                      </a:solidFill>
                      <a:prstDash val="solid"/>
                      <a:round/>
                      <a:headEnd type="none" w="med" len="med"/>
                      <a:tailEnd type="none" w="med" len="med"/>
                    </a:lnB>
                    <a:solidFill>
                      <a:srgbClr val="D9D9D9"/>
                    </a:solidFill>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p>
                      <a:pPr>
                        <a:spcAft>
                          <a:spcPts val="0"/>
                        </a:spcAft>
                      </a:pPr>
                      <a:r>
                        <a:rPr lang="en-US" sz="1200" b="1" dirty="0">
                          <a:effectLst/>
                          <a:latin typeface="Arial"/>
                          <a:ea typeface="Times New Roman"/>
                          <a:cs typeface="Times New Roman"/>
                        </a:rPr>
                        <a:t>Restricted funds</a:t>
                      </a:r>
                      <a:endParaRPr lang="en-GB" sz="1200" dirty="0">
                        <a:effectLst/>
                        <a:latin typeface="Times New Roman"/>
                        <a:ea typeface="Times New Roman"/>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97C439"/>
                      </a:solidFill>
                      <a:prstDash val="solid"/>
                      <a:round/>
                      <a:headEnd type="none" w="med" len="med"/>
                      <a:tailEnd type="none" w="med" len="med"/>
                    </a:lnB>
                    <a:solidFill>
                      <a:srgbClr val="D9D9D9"/>
                    </a:solidFill>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p>
                      <a:pPr>
                        <a:spcAft>
                          <a:spcPts val="0"/>
                        </a:spcAft>
                      </a:pPr>
                      <a:r>
                        <a:rPr lang="en-US" sz="1200" b="1" dirty="0">
                          <a:effectLst/>
                          <a:latin typeface="Arial"/>
                          <a:ea typeface="Times New Roman"/>
                          <a:cs typeface="Times New Roman"/>
                        </a:rPr>
                        <a:t>Endowment funds</a:t>
                      </a:r>
                      <a:endParaRPr lang="en-GB" sz="1200" dirty="0">
                        <a:effectLst/>
                        <a:latin typeface="Times New Roman"/>
                        <a:ea typeface="Times New Roman"/>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97C439"/>
                      </a:solidFill>
                      <a:prstDash val="solid"/>
                      <a:round/>
                      <a:headEnd type="none" w="med" len="med"/>
                      <a:tailEnd type="none" w="med" len="med"/>
                    </a:lnB>
                    <a:solidFill>
                      <a:srgbClr val="D9D9D9"/>
                    </a:solidFill>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p>
                      <a:pPr>
                        <a:spcAft>
                          <a:spcPts val="0"/>
                        </a:spcAft>
                      </a:pPr>
                      <a:r>
                        <a:rPr lang="en-US" sz="1200" b="1" dirty="0">
                          <a:effectLst/>
                          <a:latin typeface="Arial"/>
                          <a:ea typeface="Times New Roman"/>
                          <a:cs typeface="Times New Roman"/>
                        </a:rPr>
                        <a:t>Total funds</a:t>
                      </a:r>
                      <a:endParaRPr lang="en-GB" sz="1200" dirty="0">
                        <a:effectLst/>
                        <a:latin typeface="Times New Roman"/>
                        <a:ea typeface="Times New Roman"/>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97C439"/>
                      </a:solidFill>
                      <a:prstDash val="solid"/>
                      <a:round/>
                      <a:headEnd type="none" w="med" len="med"/>
                      <a:tailEnd type="none" w="med" len="med"/>
                    </a:lnB>
                    <a:solidFill>
                      <a:srgbClr val="D9D9D9"/>
                    </a:solidFill>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p>
                      <a:pPr>
                        <a:spcAft>
                          <a:spcPts val="0"/>
                        </a:spcAft>
                      </a:pPr>
                      <a:r>
                        <a:rPr lang="en-US" sz="1200" b="1" dirty="0">
                          <a:effectLst/>
                          <a:latin typeface="Arial"/>
                          <a:ea typeface="Times New Roman"/>
                          <a:cs typeface="Times New Roman"/>
                        </a:rPr>
                        <a:t>Prior period total funds</a:t>
                      </a:r>
                      <a:endParaRPr lang="en-GB" sz="1200" dirty="0">
                        <a:effectLst/>
                        <a:latin typeface="Times New Roman"/>
                        <a:ea typeface="Times New Roman"/>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97C439"/>
                      </a:solidFill>
                      <a:prstDash val="solid"/>
                      <a:round/>
                      <a:headEnd type="none" w="med" len="med"/>
                      <a:tailEnd type="none" w="med" len="med"/>
                    </a:lnB>
                    <a:solidFill>
                      <a:srgbClr val="D9D9D9"/>
                    </a:solidFill>
                  </a:tcPr>
                </a:tc>
              </a:tr>
              <a:tr h="374688">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97C439"/>
                      </a:solidFill>
                      <a:prstDash val="solid"/>
                      <a:round/>
                      <a:headEnd type="none" w="med" len="med"/>
                      <a:tailEnd type="none" w="med" len="med"/>
                    </a:lnT>
                    <a:lnB w="12700" cap="flat" cmpd="sng" algn="ctr">
                      <a:solidFill>
                        <a:srgbClr val="97C439"/>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Arial"/>
                          <a:ea typeface="Times New Roman"/>
                          <a:cs typeface="Times New Roman"/>
                        </a:rPr>
                        <a:t>£</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97C439"/>
                      </a:solidFill>
                      <a:prstDash val="solid"/>
                      <a:round/>
                      <a:headEnd type="none" w="med" len="med"/>
                      <a:tailEnd type="none" w="med" len="med"/>
                    </a:lnT>
                    <a:lnB w="12700" cap="flat" cmpd="sng" algn="ctr">
                      <a:solidFill>
                        <a:srgbClr val="97C439"/>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Arial"/>
                          <a:ea typeface="Times New Roman"/>
                          <a:cs typeface="Times New Roman"/>
                        </a:rPr>
                        <a:t>£</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97C439"/>
                      </a:solidFill>
                      <a:prstDash val="solid"/>
                      <a:round/>
                      <a:headEnd type="none" w="med" len="med"/>
                      <a:tailEnd type="none" w="med" len="med"/>
                    </a:lnT>
                    <a:lnB w="12700" cap="flat" cmpd="sng" algn="ctr">
                      <a:solidFill>
                        <a:srgbClr val="97C439"/>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Arial"/>
                          <a:ea typeface="Times New Roman"/>
                          <a:cs typeface="Times New Roman"/>
                        </a:rPr>
                        <a:t>£</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97C439"/>
                      </a:solidFill>
                      <a:prstDash val="solid"/>
                      <a:round/>
                      <a:headEnd type="none" w="med" len="med"/>
                      <a:tailEnd type="none" w="med" len="med"/>
                    </a:lnT>
                    <a:lnB w="12700" cap="flat" cmpd="sng" algn="ctr">
                      <a:solidFill>
                        <a:srgbClr val="97C439"/>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Arial"/>
                          <a:ea typeface="Times New Roman"/>
                          <a:cs typeface="Times New Roman"/>
                        </a:rPr>
                        <a:t>£</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97C439"/>
                      </a:solidFill>
                      <a:prstDash val="solid"/>
                      <a:round/>
                      <a:headEnd type="none" w="med" len="med"/>
                      <a:tailEnd type="none" w="med" len="med"/>
                    </a:lnT>
                    <a:lnB w="12700" cap="flat" cmpd="sng" algn="ctr">
                      <a:solidFill>
                        <a:srgbClr val="97C439"/>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Arial"/>
                          <a:ea typeface="Times New Roman"/>
                          <a:cs typeface="Times New Roman"/>
                        </a:rPr>
                        <a:t>£</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97C439"/>
                      </a:solidFill>
                      <a:prstDash val="solid"/>
                      <a:round/>
                      <a:headEnd type="none" w="med" len="med"/>
                      <a:tailEnd type="none" w="med" len="med"/>
                    </a:lnT>
                    <a:lnB w="12700" cap="flat" cmpd="sng" algn="ctr">
                      <a:solidFill>
                        <a:srgbClr val="97C439"/>
                      </a:solidFill>
                      <a:prstDash val="solid"/>
                      <a:round/>
                      <a:headEnd type="none" w="med" len="med"/>
                      <a:tailEnd type="none" w="med" len="med"/>
                    </a:lnB>
                    <a:solidFill>
                      <a:srgbClr val="D9D9D9"/>
                    </a:solidFill>
                  </a:tcPr>
                </a:tc>
              </a:tr>
              <a:tr h="288251">
                <a:tc>
                  <a:txBody>
                    <a:bodyPr/>
                    <a:lstStyle/>
                    <a:p>
                      <a:pPr>
                        <a:spcAft>
                          <a:spcPts val="0"/>
                        </a:spcAft>
                      </a:pPr>
                      <a:r>
                        <a:rPr lang="en-US" sz="1800" b="1" dirty="0" smtClean="0">
                          <a:effectLst/>
                          <a:latin typeface="Arial"/>
                          <a:ea typeface="Times New Roman"/>
                          <a:cs typeface="Times New Roman"/>
                        </a:rPr>
                        <a:t>  Income </a:t>
                      </a:r>
                      <a:r>
                        <a:rPr lang="en-US" sz="1800" b="1" dirty="0">
                          <a:effectLst/>
                          <a:latin typeface="Arial"/>
                          <a:ea typeface="Times New Roman"/>
                          <a:cs typeface="Times New Roman"/>
                        </a:rPr>
                        <a:t>and endowments from:</a:t>
                      </a:r>
                      <a:endParaRPr lang="en-GB" sz="18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7C439"/>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7C439"/>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7C439"/>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7C439"/>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7C439"/>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7C439"/>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251">
                <a:tc>
                  <a:txBody>
                    <a:bodyPr/>
                    <a:lstStyle/>
                    <a:p>
                      <a:pPr>
                        <a:spcAft>
                          <a:spcPts val="0"/>
                        </a:spcAft>
                      </a:pPr>
                      <a:r>
                        <a:rPr lang="en-US" sz="2000" b="1" dirty="0" smtClean="0">
                          <a:effectLst/>
                          <a:latin typeface="Arial"/>
                          <a:ea typeface="Times New Roman"/>
                          <a:cs typeface="Times New Roman"/>
                        </a:rPr>
                        <a:t>     Donations </a:t>
                      </a:r>
                      <a:r>
                        <a:rPr lang="en-US" sz="2000" b="1" dirty="0">
                          <a:effectLst/>
                          <a:latin typeface="Arial"/>
                          <a:ea typeface="Times New Roman"/>
                          <a:cs typeface="Times New Roman"/>
                        </a:rPr>
                        <a:t>and legacies</a:t>
                      </a:r>
                      <a:endParaRPr lang="en-GB" sz="20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251">
                <a:tc>
                  <a:txBody>
                    <a:bodyPr/>
                    <a:lstStyle/>
                    <a:p>
                      <a:pPr>
                        <a:spcAft>
                          <a:spcPts val="0"/>
                        </a:spcAft>
                      </a:pPr>
                      <a:r>
                        <a:rPr lang="en-US" sz="2000" b="1" dirty="0" smtClean="0">
                          <a:effectLst/>
                          <a:latin typeface="Arial"/>
                          <a:ea typeface="Times New Roman"/>
                          <a:cs typeface="Times New Roman"/>
                        </a:rPr>
                        <a:t>     Charitable </a:t>
                      </a:r>
                      <a:r>
                        <a:rPr lang="en-US" sz="2000" b="1" dirty="0">
                          <a:effectLst/>
                          <a:latin typeface="Arial"/>
                          <a:ea typeface="Times New Roman"/>
                          <a:cs typeface="Times New Roman"/>
                        </a:rPr>
                        <a:t>activities</a:t>
                      </a:r>
                      <a:endParaRPr lang="en-GB" sz="20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251">
                <a:tc>
                  <a:txBody>
                    <a:bodyPr/>
                    <a:lstStyle/>
                    <a:p>
                      <a:pPr>
                        <a:spcAft>
                          <a:spcPts val="0"/>
                        </a:spcAft>
                      </a:pPr>
                      <a:r>
                        <a:rPr lang="en-US" sz="2000" b="1" dirty="0" smtClean="0">
                          <a:effectLst/>
                          <a:latin typeface="Arial"/>
                          <a:ea typeface="Times New Roman"/>
                          <a:cs typeface="Times New Roman"/>
                        </a:rPr>
                        <a:t>     Other trading activities</a:t>
                      </a:r>
                      <a:endParaRPr lang="en-GB" sz="20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251">
                <a:tc>
                  <a:txBody>
                    <a:bodyPr/>
                    <a:lstStyle/>
                    <a:p>
                      <a:pPr>
                        <a:spcAft>
                          <a:spcPts val="0"/>
                        </a:spcAft>
                      </a:pPr>
                      <a:r>
                        <a:rPr lang="en-US" sz="2000" b="1" dirty="0" smtClean="0">
                          <a:effectLst/>
                          <a:latin typeface="Arial"/>
                          <a:ea typeface="Times New Roman"/>
                          <a:cs typeface="Times New Roman"/>
                        </a:rPr>
                        <a:t>     Investments</a:t>
                      </a:r>
                      <a:endParaRPr lang="en-GB" sz="20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251">
                <a:tc>
                  <a:txBody>
                    <a:bodyPr/>
                    <a:lstStyle/>
                    <a:p>
                      <a:pPr>
                        <a:spcAft>
                          <a:spcPts val="0"/>
                        </a:spcAft>
                      </a:pPr>
                      <a:r>
                        <a:rPr lang="en-US" sz="2000" b="1" baseline="0" dirty="0" smtClean="0">
                          <a:effectLst/>
                          <a:latin typeface="Arial"/>
                          <a:ea typeface="Times New Roman"/>
                          <a:cs typeface="Times New Roman"/>
                        </a:rPr>
                        <a:t>     </a:t>
                      </a:r>
                      <a:r>
                        <a:rPr lang="en-US" sz="2000" b="1" dirty="0" smtClean="0">
                          <a:effectLst/>
                          <a:latin typeface="Arial"/>
                          <a:ea typeface="Times New Roman"/>
                          <a:cs typeface="Times New Roman"/>
                        </a:rPr>
                        <a:t>Other</a:t>
                      </a:r>
                      <a:endParaRPr lang="en-GB" sz="20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88251">
                <a:tc>
                  <a:txBody>
                    <a:bodyPr/>
                    <a:lstStyle/>
                    <a:p>
                      <a:pPr>
                        <a:spcAft>
                          <a:spcPts val="0"/>
                        </a:spcAft>
                      </a:pPr>
                      <a:r>
                        <a:rPr lang="en-US" sz="2000" b="1" dirty="0" smtClean="0">
                          <a:effectLst/>
                          <a:latin typeface="Arial"/>
                          <a:ea typeface="Times New Roman"/>
                          <a:cs typeface="Times New Roman"/>
                        </a:rPr>
                        <a:t>  Total Income</a:t>
                      </a:r>
                      <a:endParaRPr lang="en-GB" sz="20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r>
              <a:tr h="288251">
                <a:tc>
                  <a:txBody>
                    <a:bodyPr/>
                    <a:lstStyle/>
                    <a:p>
                      <a:pPr>
                        <a:spcAft>
                          <a:spcPts val="0"/>
                        </a:spcAft>
                      </a:pPr>
                      <a:r>
                        <a:rPr lang="en-US" sz="2000" b="1" dirty="0" smtClean="0">
                          <a:effectLst/>
                          <a:latin typeface="Arial"/>
                          <a:ea typeface="Times New Roman"/>
                          <a:cs typeface="Times New Roman"/>
                        </a:rPr>
                        <a:t>  </a:t>
                      </a:r>
                      <a:r>
                        <a:rPr lang="en-US" sz="1800" b="1" dirty="0" smtClean="0">
                          <a:effectLst/>
                          <a:latin typeface="Arial"/>
                          <a:ea typeface="Times New Roman"/>
                          <a:cs typeface="Times New Roman"/>
                        </a:rPr>
                        <a:t>Expenditure </a:t>
                      </a:r>
                      <a:r>
                        <a:rPr lang="en-US" sz="1800" b="1" dirty="0">
                          <a:effectLst/>
                          <a:latin typeface="Arial"/>
                          <a:ea typeface="Times New Roman"/>
                          <a:cs typeface="Times New Roman"/>
                        </a:rPr>
                        <a:t>on:</a:t>
                      </a:r>
                      <a:endParaRPr lang="en-GB" sz="18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r>
                        <a:rPr lang="en-US" sz="1200" b="1" dirty="0" smtClean="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251">
                <a:tc>
                  <a:txBody>
                    <a:bodyPr/>
                    <a:lstStyle/>
                    <a:p>
                      <a:pPr>
                        <a:spcAft>
                          <a:spcPts val="0"/>
                        </a:spcAft>
                      </a:pPr>
                      <a:r>
                        <a:rPr lang="en-US" sz="2000" b="1" dirty="0" smtClean="0">
                          <a:effectLst/>
                          <a:latin typeface="Arial"/>
                          <a:ea typeface="Times New Roman"/>
                          <a:cs typeface="Times New Roman"/>
                        </a:rPr>
                        <a:t>     Raising </a:t>
                      </a:r>
                      <a:r>
                        <a:rPr lang="en-US" sz="2000" b="1" dirty="0">
                          <a:effectLst/>
                          <a:latin typeface="Arial"/>
                          <a:ea typeface="Times New Roman"/>
                          <a:cs typeface="Times New Roman"/>
                        </a:rPr>
                        <a:t>funds</a:t>
                      </a:r>
                      <a:endParaRPr lang="en-GB" sz="20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r>
                        <a:rPr lang="en-US" sz="1200" b="1" dirty="0" smtClean="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251">
                <a:tc>
                  <a:txBody>
                    <a:bodyPr/>
                    <a:lstStyle/>
                    <a:p>
                      <a:pPr>
                        <a:spcAft>
                          <a:spcPts val="0"/>
                        </a:spcAft>
                      </a:pPr>
                      <a:r>
                        <a:rPr lang="en-US" sz="2000" b="1" dirty="0" smtClean="0">
                          <a:effectLst/>
                          <a:latin typeface="Arial"/>
                          <a:ea typeface="Times New Roman"/>
                          <a:cs typeface="Times New Roman"/>
                        </a:rPr>
                        <a:t>     Charitable </a:t>
                      </a:r>
                      <a:r>
                        <a:rPr lang="en-US" sz="2000" b="1" dirty="0">
                          <a:effectLst/>
                          <a:latin typeface="Arial"/>
                          <a:ea typeface="Times New Roman"/>
                          <a:cs typeface="Times New Roman"/>
                        </a:rPr>
                        <a:t>activities</a:t>
                      </a:r>
                      <a:endParaRPr lang="en-GB" sz="20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251">
                <a:tc>
                  <a:txBody>
                    <a:bodyPr/>
                    <a:lstStyle/>
                    <a:p>
                      <a:pPr>
                        <a:spcAft>
                          <a:spcPts val="0"/>
                        </a:spcAft>
                      </a:pPr>
                      <a:r>
                        <a:rPr lang="en-US" sz="2000" b="1" dirty="0" smtClean="0">
                          <a:effectLst/>
                          <a:latin typeface="Arial"/>
                          <a:ea typeface="Times New Roman"/>
                          <a:cs typeface="Times New Roman"/>
                        </a:rPr>
                        <a:t>     Other</a:t>
                      </a:r>
                      <a:endParaRPr lang="en-GB" sz="20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88251">
                <a:tc>
                  <a:txBody>
                    <a:bodyPr/>
                    <a:lstStyle/>
                    <a:p>
                      <a:pPr>
                        <a:spcAft>
                          <a:spcPts val="0"/>
                        </a:spcAft>
                      </a:pPr>
                      <a:r>
                        <a:rPr lang="en-US" sz="2000" b="1" dirty="0" smtClean="0">
                          <a:effectLst/>
                          <a:latin typeface="Arial"/>
                          <a:ea typeface="Times New Roman"/>
                          <a:cs typeface="Times New Roman"/>
                        </a:rPr>
                        <a:t>  Total Expenditure</a:t>
                      </a:r>
                      <a:endParaRPr lang="en-GB" sz="20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r>
              <a:tr h="576502">
                <a:tc>
                  <a:txBody>
                    <a:bodyPr/>
                    <a:lstStyle/>
                    <a:p>
                      <a:pPr>
                        <a:spcAft>
                          <a:spcPts val="0"/>
                        </a:spcAft>
                      </a:pPr>
                      <a:r>
                        <a:rPr lang="en-US" sz="2000" b="1" dirty="0" smtClean="0">
                          <a:effectLst/>
                          <a:latin typeface="Arial"/>
                          <a:ea typeface="Times New Roman"/>
                          <a:cs typeface="Times New Roman"/>
                        </a:rPr>
                        <a:t>  Net </a:t>
                      </a:r>
                      <a:r>
                        <a:rPr lang="en-US" sz="2000" b="1" dirty="0">
                          <a:effectLst/>
                          <a:latin typeface="Arial"/>
                          <a:ea typeface="Times New Roman"/>
                          <a:cs typeface="Times New Roman"/>
                        </a:rPr>
                        <a:t>gains/(losses</a:t>
                      </a:r>
                      <a:r>
                        <a:rPr lang="en-US" sz="2000" b="1" dirty="0" smtClean="0">
                          <a:effectLst/>
                          <a:latin typeface="Arial"/>
                          <a:ea typeface="Times New Roman"/>
                          <a:cs typeface="Times New Roman"/>
                        </a:rPr>
                        <a:t>)</a:t>
                      </a:r>
                    </a:p>
                    <a:p>
                      <a:pPr>
                        <a:spcAft>
                          <a:spcPts val="0"/>
                        </a:spcAft>
                      </a:pPr>
                      <a:r>
                        <a:rPr lang="en-US" sz="2000" b="1" dirty="0" smtClean="0">
                          <a:effectLst/>
                          <a:latin typeface="Arial"/>
                          <a:ea typeface="Times New Roman"/>
                          <a:cs typeface="Times New Roman"/>
                        </a:rPr>
                        <a:t>  on </a:t>
                      </a:r>
                      <a:r>
                        <a:rPr lang="en-US" sz="2000" b="1" dirty="0">
                          <a:effectLst/>
                          <a:latin typeface="Arial"/>
                          <a:ea typeface="Times New Roman"/>
                          <a:cs typeface="Times New Roman"/>
                        </a:rPr>
                        <a:t>investments</a:t>
                      </a:r>
                      <a:endParaRPr lang="en-GB" sz="20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AA745"/>
                    </a:solidFill>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88251">
                <a:tc>
                  <a:txBody>
                    <a:bodyPr/>
                    <a:lstStyle/>
                    <a:p>
                      <a:pPr>
                        <a:spcAft>
                          <a:spcPts val="0"/>
                        </a:spcAft>
                      </a:pPr>
                      <a:r>
                        <a:rPr lang="en-US" sz="2000" b="1" dirty="0" smtClean="0">
                          <a:effectLst/>
                          <a:latin typeface="Arial"/>
                          <a:ea typeface="Times New Roman"/>
                          <a:cs typeface="Times New Roman"/>
                        </a:rPr>
                        <a:t>  Net </a:t>
                      </a:r>
                      <a:r>
                        <a:rPr lang="en-US" sz="2000" b="1" dirty="0">
                          <a:effectLst/>
                          <a:latin typeface="Arial"/>
                          <a:ea typeface="Times New Roman"/>
                          <a:cs typeface="Times New Roman"/>
                        </a:rPr>
                        <a:t>income (expenditure</a:t>
                      </a:r>
                      <a:r>
                        <a:rPr lang="en-US" sz="2000" b="1" dirty="0" smtClean="0">
                          <a:effectLst/>
                          <a:latin typeface="Arial"/>
                          <a:ea typeface="Times New Roman"/>
                          <a:cs typeface="Times New Roman"/>
                        </a:rPr>
                        <a:t>)</a:t>
                      </a:r>
                      <a:endParaRPr lang="en-GB" sz="20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200" b="1" dirty="0">
                          <a:effectLst/>
                          <a:latin typeface="Arial"/>
                          <a:ea typeface="Times New Roman"/>
                          <a:cs typeface="Times New Roman"/>
                        </a:rPr>
                        <a:t> </a:t>
                      </a:r>
                      <a:endParaRPr lang="en-GB"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3571188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6696744" cy="1143000"/>
          </a:xfrm>
        </p:spPr>
        <p:txBody>
          <a:bodyPr>
            <a:normAutofit fontScale="90000"/>
          </a:bodyPr>
          <a:lstStyle/>
          <a:p>
            <a:r>
              <a:rPr lang="en-GB" dirty="0" smtClean="0"/>
              <a:t>The Financial Reporting Standard (FRS 102)</a:t>
            </a:r>
            <a:endParaRPr lang="en-GB" dirty="0"/>
          </a:p>
        </p:txBody>
      </p:sp>
      <p:sp>
        <p:nvSpPr>
          <p:cNvPr id="3" name="Content Placeholder 2"/>
          <p:cNvSpPr>
            <a:spLocks noGrp="1"/>
          </p:cNvSpPr>
          <p:nvPr>
            <p:ph idx="1"/>
          </p:nvPr>
        </p:nvSpPr>
        <p:spPr>
          <a:xfrm>
            <a:off x="2267744" y="1435100"/>
            <a:ext cx="5544616" cy="3002012"/>
          </a:xfrm>
        </p:spPr>
        <p:txBody>
          <a:bodyPr/>
          <a:lstStyle/>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40768"/>
            <a:ext cx="7776864"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50812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30984378"/>
              </p:ext>
            </p:extLst>
          </p:nvPr>
        </p:nvGraphicFramePr>
        <p:xfrm>
          <a:off x="797390" y="1913467"/>
          <a:ext cx="7838610" cy="4035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GB" dirty="0" smtClean="0"/>
              <a:t>	Module 1 TAR    Reserves</a:t>
            </a:r>
            <a:br>
              <a:rPr lang="en-GB" dirty="0" smtClean="0"/>
            </a:br>
            <a:r>
              <a:rPr lang="en-GB" dirty="0" smtClean="0"/>
              <a:t/>
            </a:r>
            <a:br>
              <a:rPr lang="en-GB" dirty="0" smtClean="0"/>
            </a:br>
            <a:r>
              <a:rPr lang="en-GB" sz="1800" dirty="0" smtClean="0"/>
              <a:t>Paragraphs 1:22 and 1:48</a:t>
            </a:r>
            <a:endParaRPr lang="en-GB" sz="1800" dirty="0"/>
          </a:p>
        </p:txBody>
      </p:sp>
    </p:spTree>
    <p:extLst>
      <p:ext uri="{BB962C8B-B14F-4D97-AF65-F5344CB8AC3E}">
        <p14:creationId xmlns:p14="http://schemas.microsoft.com/office/powerpoint/2010/main" val="172548959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smtClean="0"/>
              <a:t>Feb 2014</a:t>
            </a:r>
            <a:endParaRPr lang="en-GB" dirty="0"/>
          </a:p>
        </p:txBody>
      </p:sp>
      <p:sp>
        <p:nvSpPr>
          <p:cNvPr id="671746" name="Rectangle 2"/>
          <p:cNvSpPr>
            <a:spLocks noGrp="1" noChangeArrowheads="1"/>
          </p:cNvSpPr>
          <p:nvPr>
            <p:ph type="title"/>
          </p:nvPr>
        </p:nvSpPr>
        <p:spPr/>
        <p:txBody>
          <a:bodyPr>
            <a:normAutofit/>
          </a:bodyPr>
          <a:lstStyle/>
          <a:p>
            <a:r>
              <a:rPr lang="en-GB" sz="4800" dirty="0"/>
              <a:t>           </a:t>
            </a:r>
            <a:r>
              <a:rPr lang="en-GB" sz="4000" dirty="0"/>
              <a:t>Real examples from</a:t>
            </a:r>
            <a:br>
              <a:rPr lang="en-GB" sz="4000" dirty="0"/>
            </a:br>
            <a:r>
              <a:rPr lang="en-GB" sz="4000" dirty="0"/>
              <a:t>               audited charities </a:t>
            </a:r>
          </a:p>
        </p:txBody>
      </p:sp>
      <p:sp>
        <p:nvSpPr>
          <p:cNvPr id="671747" name="Rectangle 3"/>
          <p:cNvSpPr>
            <a:spLocks noGrp="1" noChangeArrowheads="1"/>
          </p:cNvSpPr>
          <p:nvPr>
            <p:ph type="body" idx="1"/>
          </p:nvPr>
        </p:nvSpPr>
        <p:spPr/>
        <p:txBody>
          <a:bodyPr/>
          <a:lstStyle/>
          <a:p>
            <a:r>
              <a:rPr lang="en-GB" sz="2800" b="1" dirty="0"/>
              <a:t>Stating the obvious</a:t>
            </a:r>
          </a:p>
          <a:p>
            <a:endParaRPr lang="en-GB" sz="2800" dirty="0"/>
          </a:p>
          <a:p>
            <a:r>
              <a:rPr lang="en-GB" sz="2800" dirty="0"/>
              <a:t>The charity’s intention is that there is sufficient free reserves to ensure that it can continue its investment in its activities, meet its short and long term liabilities and to repay…or refinance its borrowings. The key to this is the group’s cash flow……</a:t>
            </a:r>
          </a:p>
        </p:txBody>
      </p:sp>
    </p:spTree>
    <p:extLst>
      <p:ext uri="{BB962C8B-B14F-4D97-AF65-F5344CB8AC3E}">
        <p14:creationId xmlns:p14="http://schemas.microsoft.com/office/powerpoint/2010/main" val="4267303024"/>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smtClean="0"/>
              <a:t>Feb 2014</a:t>
            </a:r>
            <a:endParaRPr lang="en-GB" dirty="0"/>
          </a:p>
        </p:txBody>
      </p:sp>
      <p:sp>
        <p:nvSpPr>
          <p:cNvPr id="673794" name="Rectangle 2"/>
          <p:cNvSpPr>
            <a:spLocks noGrp="1" noChangeArrowheads="1"/>
          </p:cNvSpPr>
          <p:nvPr>
            <p:ph type="title"/>
          </p:nvPr>
        </p:nvSpPr>
        <p:spPr/>
        <p:txBody>
          <a:bodyPr>
            <a:normAutofit/>
          </a:bodyPr>
          <a:lstStyle/>
          <a:p>
            <a:r>
              <a:rPr lang="en-GB" sz="4000" dirty="0"/>
              <a:t>Real examples from</a:t>
            </a:r>
            <a:br>
              <a:rPr lang="en-GB" sz="4000" dirty="0"/>
            </a:br>
            <a:r>
              <a:rPr lang="en-GB" sz="4000" dirty="0"/>
              <a:t>               audited charities </a:t>
            </a:r>
          </a:p>
        </p:txBody>
      </p:sp>
      <p:sp>
        <p:nvSpPr>
          <p:cNvPr id="673795" name="Rectangle 3"/>
          <p:cNvSpPr>
            <a:spLocks noGrp="1" noChangeArrowheads="1"/>
          </p:cNvSpPr>
          <p:nvPr>
            <p:ph type="body" idx="1"/>
          </p:nvPr>
        </p:nvSpPr>
        <p:spPr/>
        <p:txBody>
          <a:bodyPr/>
          <a:lstStyle/>
          <a:p>
            <a:pPr>
              <a:lnSpc>
                <a:spcPct val="90000"/>
              </a:lnSpc>
            </a:pPr>
            <a:r>
              <a:rPr lang="en-GB" sz="2800" b="1" dirty="0"/>
              <a:t>The coy reserves policy!</a:t>
            </a:r>
          </a:p>
          <a:p>
            <a:pPr>
              <a:lnSpc>
                <a:spcPct val="90000"/>
              </a:lnSpc>
            </a:pPr>
            <a:r>
              <a:rPr lang="en-GB" sz="2800" dirty="0"/>
              <a:t>A level of charitable funds equivalent to two months Group expenditure is appropriate. It has been decided to exclude the pension fund deficit…At the end of 2009, the level of charitable funds fell short of its target by 20%.</a:t>
            </a:r>
          </a:p>
          <a:p>
            <a:pPr>
              <a:lnSpc>
                <a:spcPct val="90000"/>
              </a:lnSpc>
            </a:pPr>
            <a:r>
              <a:rPr lang="en-GB" sz="2800" dirty="0"/>
              <a:t>£38.567M x2/12 x 80% = £5.142million!!!</a:t>
            </a:r>
          </a:p>
          <a:p>
            <a:pPr>
              <a:lnSpc>
                <a:spcPct val="90000"/>
              </a:lnSpc>
            </a:pPr>
            <a:r>
              <a:rPr lang="en-GB" sz="2800" dirty="0"/>
              <a:t>I think?!</a:t>
            </a:r>
          </a:p>
        </p:txBody>
      </p:sp>
    </p:spTree>
    <p:extLst>
      <p:ext uri="{BB962C8B-B14F-4D97-AF65-F5344CB8AC3E}">
        <p14:creationId xmlns:p14="http://schemas.microsoft.com/office/powerpoint/2010/main" val="1046815739"/>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smtClean="0"/>
              <a:t>Feb 2014</a:t>
            </a:r>
            <a:endParaRPr lang="en-GB" dirty="0"/>
          </a:p>
        </p:txBody>
      </p:sp>
      <p:sp>
        <p:nvSpPr>
          <p:cNvPr id="675842" name="Rectangle 2"/>
          <p:cNvSpPr>
            <a:spLocks noGrp="1" noChangeArrowheads="1"/>
          </p:cNvSpPr>
          <p:nvPr>
            <p:ph type="title"/>
          </p:nvPr>
        </p:nvSpPr>
        <p:spPr/>
        <p:txBody>
          <a:bodyPr>
            <a:normAutofit/>
          </a:bodyPr>
          <a:lstStyle/>
          <a:p>
            <a:r>
              <a:rPr lang="en-GB" sz="4000" dirty="0"/>
              <a:t>Real examples from</a:t>
            </a:r>
            <a:br>
              <a:rPr lang="en-GB" sz="4000" dirty="0"/>
            </a:br>
            <a:r>
              <a:rPr lang="en-GB" sz="4000" dirty="0"/>
              <a:t>               audited charities </a:t>
            </a:r>
          </a:p>
        </p:txBody>
      </p:sp>
      <p:sp>
        <p:nvSpPr>
          <p:cNvPr id="675843" name="Rectangle 3"/>
          <p:cNvSpPr>
            <a:spLocks noGrp="1" noChangeArrowheads="1"/>
          </p:cNvSpPr>
          <p:nvPr>
            <p:ph type="body" idx="1"/>
          </p:nvPr>
        </p:nvSpPr>
        <p:spPr/>
        <p:txBody>
          <a:bodyPr/>
          <a:lstStyle/>
          <a:p>
            <a:pPr>
              <a:lnSpc>
                <a:spcPct val="90000"/>
              </a:lnSpc>
            </a:pPr>
            <a:r>
              <a:rPr lang="en-GB" b="1" dirty="0"/>
              <a:t>The opaque (but revealing) policy</a:t>
            </a:r>
          </a:p>
          <a:p>
            <a:pPr>
              <a:lnSpc>
                <a:spcPct val="90000"/>
              </a:lnSpc>
            </a:pPr>
            <a:endParaRPr lang="en-GB" b="1" dirty="0"/>
          </a:p>
          <a:p>
            <a:pPr>
              <a:lnSpc>
                <a:spcPct val="90000"/>
              </a:lnSpc>
            </a:pPr>
            <a:r>
              <a:rPr lang="en-GB" dirty="0"/>
              <a:t>The Foundation sets a charitable expenditure budget each year, after taking account of its aim to generate a sustainable level of income equivalent to 4% of the 3-year rolling average market value of investments</a:t>
            </a:r>
          </a:p>
        </p:txBody>
      </p:sp>
    </p:spTree>
    <p:extLst>
      <p:ext uri="{BB962C8B-B14F-4D97-AF65-F5344CB8AC3E}">
        <p14:creationId xmlns:p14="http://schemas.microsoft.com/office/powerpoint/2010/main" val="4093712584"/>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GB" dirty="0" smtClean="0"/>
              <a:t>Feb 2014</a:t>
            </a:r>
            <a:endParaRPr lang="en-GB" dirty="0"/>
          </a:p>
        </p:txBody>
      </p:sp>
      <p:sp>
        <p:nvSpPr>
          <p:cNvPr id="669698" name="Rectangle 2"/>
          <p:cNvSpPr>
            <a:spLocks noGrp="1" noChangeArrowheads="1"/>
          </p:cNvSpPr>
          <p:nvPr>
            <p:ph type="title"/>
          </p:nvPr>
        </p:nvSpPr>
        <p:spPr/>
        <p:txBody>
          <a:bodyPr/>
          <a:lstStyle/>
          <a:p>
            <a:r>
              <a:rPr lang="en-GB" dirty="0" smtClean="0">
                <a:solidFill>
                  <a:srgbClr val="00AB4E"/>
                </a:solidFill>
              </a:rPr>
              <a:t>Reserves </a:t>
            </a:r>
            <a:r>
              <a:rPr lang="en-GB" dirty="0">
                <a:solidFill>
                  <a:srgbClr val="00AB4E"/>
                </a:solidFill>
              </a:rPr>
              <a:t>Policy </a:t>
            </a:r>
          </a:p>
        </p:txBody>
      </p:sp>
      <p:sp>
        <p:nvSpPr>
          <p:cNvPr id="669699" name="Rectangle 3"/>
          <p:cNvSpPr>
            <a:spLocks noGrp="1" noChangeArrowheads="1"/>
          </p:cNvSpPr>
          <p:nvPr>
            <p:ph type="body" sz="half" idx="1"/>
          </p:nvPr>
        </p:nvSpPr>
        <p:spPr>
          <a:xfrm>
            <a:off x="536575" y="1844675"/>
            <a:ext cx="5330825" cy="4479925"/>
          </a:xfrm>
        </p:spPr>
        <p:txBody>
          <a:bodyPr/>
          <a:lstStyle/>
          <a:p>
            <a:pPr>
              <a:lnSpc>
                <a:spcPct val="80000"/>
              </a:lnSpc>
            </a:pPr>
            <a:r>
              <a:rPr lang="en-GB" sz="1900" dirty="0"/>
              <a:t>The directors are currently formulating a policy whereby the free reserves held by the organisation should be approx 3 months of non-discretionary resources expended, which equates to £205,000. </a:t>
            </a:r>
          </a:p>
          <a:p>
            <a:pPr>
              <a:lnSpc>
                <a:spcPct val="80000"/>
              </a:lnSpc>
            </a:pPr>
            <a:endParaRPr lang="en-GB" sz="1900" dirty="0"/>
          </a:p>
          <a:p>
            <a:pPr>
              <a:lnSpc>
                <a:spcPct val="80000"/>
              </a:lnSpc>
            </a:pPr>
            <a:r>
              <a:rPr lang="en-GB" sz="1900" dirty="0"/>
              <a:t>This would enable current activities to continue in the short term should funding drop significantly. </a:t>
            </a:r>
          </a:p>
          <a:p>
            <a:pPr>
              <a:lnSpc>
                <a:spcPct val="80000"/>
              </a:lnSpc>
            </a:pPr>
            <a:endParaRPr lang="en-GB" sz="1900" dirty="0"/>
          </a:p>
          <a:p>
            <a:pPr>
              <a:lnSpc>
                <a:spcPct val="80000"/>
              </a:lnSpc>
            </a:pPr>
            <a:r>
              <a:rPr lang="en-GB" sz="1900" dirty="0"/>
              <a:t>At present the free reserves, at £57,575 do not reach this target level and the directors are considering ways in which additional funds should be raised. </a:t>
            </a:r>
          </a:p>
          <a:p>
            <a:pPr>
              <a:lnSpc>
                <a:spcPct val="80000"/>
              </a:lnSpc>
            </a:pPr>
            <a:endParaRPr lang="en-GB" sz="1900" dirty="0"/>
          </a:p>
          <a:p>
            <a:pPr>
              <a:lnSpc>
                <a:spcPct val="80000"/>
              </a:lnSpc>
            </a:pPr>
            <a:r>
              <a:rPr lang="en-GB" sz="1900" dirty="0"/>
              <a:t>Both the policy and its implementation are under regular scrutiny.</a:t>
            </a:r>
            <a:endParaRPr lang="en-GB" sz="1800" b="1" dirty="0">
              <a:solidFill>
                <a:srgbClr val="66FF33"/>
              </a:solidFill>
              <a:sym typeface="Symbol" pitchFamily="18" charset="2"/>
            </a:endParaRPr>
          </a:p>
        </p:txBody>
      </p:sp>
      <p:sp>
        <p:nvSpPr>
          <p:cNvPr id="669700" name="Litebulb"/>
          <p:cNvSpPr>
            <a:spLocks noEditPoints="1" noChangeArrowheads="1"/>
          </p:cNvSpPr>
          <p:nvPr/>
        </p:nvSpPr>
        <p:spPr bwMode="auto">
          <a:xfrm>
            <a:off x="6300788" y="2420938"/>
            <a:ext cx="1943100" cy="3384550"/>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a:lstStyle/>
          <a:p>
            <a:endParaRPr lang="en-GB" dirty="0"/>
          </a:p>
        </p:txBody>
      </p:sp>
    </p:spTree>
    <p:extLst>
      <p:ext uri="{BB962C8B-B14F-4D97-AF65-F5344CB8AC3E}">
        <p14:creationId xmlns:p14="http://schemas.microsoft.com/office/powerpoint/2010/main" val="2260809007"/>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 name="Footer Placeholder 4"/>
          <p:cNvSpPr>
            <a:spLocks noGrp="1"/>
          </p:cNvSpPr>
          <p:nvPr>
            <p:ph type="ftr" sz="quarter" idx="11"/>
          </p:nvPr>
        </p:nvSpPr>
        <p:spPr/>
        <p:txBody>
          <a:bodyPr/>
          <a:lstStyle/>
          <a:p>
            <a:r>
              <a:rPr lang="en-GB" dirty="0" smtClean="0"/>
              <a:t>Feb 2014</a:t>
            </a:r>
            <a:endParaRPr lang="en-GB" dirty="0"/>
          </a:p>
        </p:txBody>
      </p:sp>
      <p:sp>
        <p:nvSpPr>
          <p:cNvPr id="677890" name="Rectangle 2"/>
          <p:cNvSpPr>
            <a:spLocks noGrp="1" noChangeArrowheads="1"/>
          </p:cNvSpPr>
          <p:nvPr>
            <p:ph type="title"/>
          </p:nvPr>
        </p:nvSpPr>
        <p:spPr>
          <a:xfrm>
            <a:off x="1150938" y="549275"/>
            <a:ext cx="7793037" cy="503238"/>
          </a:xfrm>
        </p:spPr>
        <p:txBody>
          <a:bodyPr>
            <a:noAutofit/>
          </a:bodyPr>
          <a:lstStyle/>
          <a:p>
            <a:r>
              <a:rPr lang="en-GB" sz="4000" dirty="0" smtClean="0">
                <a:solidFill>
                  <a:srgbClr val="00AB4E"/>
                </a:solidFill>
              </a:rPr>
              <a:t>Trustees</a:t>
            </a:r>
            <a:r>
              <a:rPr lang="en-GB" sz="4000" dirty="0">
                <a:solidFill>
                  <a:srgbClr val="00AB4E"/>
                </a:solidFill>
              </a:rPr>
              <a:t>’ Annual </a:t>
            </a:r>
            <a:r>
              <a:rPr lang="en-GB" sz="4000" dirty="0" smtClean="0">
                <a:solidFill>
                  <a:srgbClr val="00AB4E"/>
                </a:solidFill>
              </a:rPr>
              <a:t>Report</a:t>
            </a:r>
            <a:endParaRPr lang="en-GB" sz="4000" dirty="0">
              <a:solidFill>
                <a:srgbClr val="00AB4E"/>
              </a:solidFill>
            </a:endParaRPr>
          </a:p>
        </p:txBody>
      </p:sp>
      <p:graphicFrame>
        <p:nvGraphicFramePr>
          <p:cNvPr id="677891" name="Group 3"/>
          <p:cNvGraphicFramePr>
            <a:graphicFrameLocks noGrp="1"/>
          </p:cNvGraphicFramePr>
          <p:nvPr>
            <p:ph type="tbl" idx="1"/>
            <p:extLst>
              <p:ext uri="{D42A27DB-BD31-4B8C-83A1-F6EECF244321}">
                <p14:modId xmlns:p14="http://schemas.microsoft.com/office/powerpoint/2010/main" val="1345692699"/>
              </p:ext>
            </p:extLst>
          </p:nvPr>
        </p:nvGraphicFramePr>
        <p:xfrm>
          <a:off x="538163" y="2420938"/>
          <a:ext cx="7993062" cy="3788729"/>
        </p:xfrm>
        <a:graphic>
          <a:graphicData uri="http://schemas.openxmlformats.org/drawingml/2006/table">
            <a:tbl>
              <a:tblPr/>
              <a:tblGrid>
                <a:gridCol w="2952750"/>
                <a:gridCol w="5040312"/>
              </a:tblGrid>
              <a:tr h="465138">
                <a:tc row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000" b="0" i="0" u="none" strike="noStrike" cap="none" normalizeH="0" baseline="0" dirty="0" smtClean="0">
                          <a:ln>
                            <a:noFill/>
                          </a:ln>
                          <a:solidFill>
                            <a:schemeClr val="tx1"/>
                          </a:solidFill>
                          <a:effectLst/>
                          <a:latin typeface="Tahoma" pitchFamily="34" charset="0"/>
                          <a:cs typeface="Arial" charset="0"/>
                        </a:rPr>
                        <a:t>Definition normally </a:t>
                      </a:r>
                      <a:r>
                        <a:rPr kumimoji="0" lang="en-GB" sz="2000" b="0" i="0" u="none" strike="noStrike" cap="none" normalizeH="0" baseline="0" dirty="0" smtClean="0">
                          <a:ln>
                            <a:noFill/>
                          </a:ln>
                          <a:solidFill>
                            <a:srgbClr val="0AA745"/>
                          </a:solidFill>
                          <a:effectLst/>
                          <a:latin typeface="Tahoma" pitchFamily="34" charset="0"/>
                          <a:cs typeface="Arial" charset="0"/>
                        </a:rPr>
                        <a:t>excludes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000" b="1" i="0" u="none" strike="noStrike" cap="none" normalizeH="0" baseline="0" dirty="0" smtClean="0">
                          <a:ln>
                            <a:noFill/>
                          </a:ln>
                          <a:solidFill>
                            <a:schemeClr val="tx1"/>
                          </a:solidFill>
                          <a:effectLst/>
                          <a:latin typeface="Tahoma" pitchFamily="34" charset="0"/>
                          <a:cs typeface="Arial" charset="0"/>
                        </a:rPr>
                        <a:t>Permanent endowment funds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vMerge="1">
                  <a:txBody>
                    <a:bodyPr/>
                    <a:lstStyle/>
                    <a:p>
                      <a:endParaRPr lang="en-GB"/>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000" b="1" i="0" u="none" strike="noStrike" cap="none" normalizeH="0" baseline="0" dirty="0" smtClean="0">
                          <a:ln>
                            <a:noFill/>
                          </a:ln>
                          <a:solidFill>
                            <a:schemeClr val="tx1"/>
                          </a:solidFill>
                          <a:effectLst/>
                          <a:latin typeface="Tahoma" pitchFamily="34" charset="0"/>
                          <a:cs typeface="Arial" charset="0"/>
                        </a:rPr>
                        <a:t>Expendable endowment funds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vMerge="1">
                  <a:txBody>
                    <a:bodyPr/>
                    <a:lstStyle/>
                    <a:p>
                      <a:endParaRPr lang="en-GB"/>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000" b="1" i="0" u="none" strike="noStrike" cap="none" normalizeH="0" baseline="0" dirty="0" smtClean="0">
                          <a:ln>
                            <a:noFill/>
                          </a:ln>
                          <a:solidFill>
                            <a:schemeClr val="tx1"/>
                          </a:solidFill>
                          <a:effectLst/>
                          <a:latin typeface="Tahoma" pitchFamily="34" charset="0"/>
                          <a:cs typeface="Arial" charset="0"/>
                        </a:rPr>
                        <a:t>Restricted funds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25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000" b="1" i="0" u="none" strike="noStrike" cap="none" normalizeH="0" baseline="0" dirty="0" smtClean="0">
                          <a:ln>
                            <a:noFill/>
                          </a:ln>
                          <a:solidFill>
                            <a:schemeClr val="tx1"/>
                          </a:solidFill>
                          <a:effectLst/>
                          <a:latin typeface="Tahoma" pitchFamily="34" charset="0"/>
                          <a:cs typeface="Arial" charset="0"/>
                        </a:rPr>
                        <a:t>And </a:t>
                      </a:r>
                      <a:r>
                        <a:rPr kumimoji="0" lang="en-GB" sz="2000" b="0" i="0" u="none" strike="noStrike" cap="none" normalizeH="0" baseline="0" dirty="0" smtClean="0">
                          <a:ln>
                            <a:noFill/>
                          </a:ln>
                          <a:solidFill>
                            <a:schemeClr val="tx1"/>
                          </a:solidFill>
                          <a:effectLst/>
                          <a:latin typeface="Tahoma" pitchFamily="34" charset="0"/>
                          <a:cs typeface="Arial" charset="0"/>
                        </a:rPr>
                        <a:t>unrestricted funds not readily available for spending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000" b="0" i="0" u="none" strike="noStrike" cap="none" normalizeH="0" baseline="0" dirty="0" smtClean="0">
                          <a:ln>
                            <a:noFill/>
                          </a:ln>
                          <a:solidFill>
                            <a:schemeClr val="tx1"/>
                          </a:solidFill>
                          <a:effectLst/>
                          <a:latin typeface="Tahoma" pitchFamily="34" charset="0"/>
                          <a:cs typeface="Arial" charset="0"/>
                        </a:rPr>
                        <a:t>Funds only available by disposing of:</a:t>
                      </a:r>
                    </a:p>
                    <a:p>
                      <a:pPr marL="174625" marR="0" lvl="0" indent="-174625" algn="l" defTabSz="914400" rtl="0" eaLnBrk="1" fontAlgn="base" latinLnBrk="0" hangingPunct="1">
                        <a:lnSpc>
                          <a:spcPct val="90000"/>
                        </a:lnSpc>
                        <a:spcBef>
                          <a:spcPct val="20000"/>
                        </a:spcBef>
                        <a:spcAft>
                          <a:spcPct val="0"/>
                        </a:spcAft>
                        <a:buClr>
                          <a:schemeClr val="folHlink"/>
                        </a:buClr>
                        <a:buSzPct val="60000"/>
                        <a:buFont typeface="Wingdings" pitchFamily="2" charset="2"/>
                        <a:buChar char="n"/>
                        <a:tabLst/>
                      </a:pPr>
                      <a:r>
                        <a:rPr kumimoji="0" lang="en-GB" sz="2000" b="1" i="0" u="none" strike="noStrike" cap="none" normalizeH="0" baseline="0" dirty="0" smtClean="0">
                          <a:ln>
                            <a:noFill/>
                          </a:ln>
                          <a:solidFill>
                            <a:schemeClr val="tx1"/>
                          </a:solidFill>
                          <a:effectLst/>
                          <a:latin typeface="Tahoma" pitchFamily="34" charset="0"/>
                          <a:cs typeface="Arial" charset="0"/>
                        </a:rPr>
                        <a:t>Fixed assets for charity use</a:t>
                      </a:r>
                      <a:r>
                        <a:rPr kumimoji="0" lang="en-GB" sz="2000" b="0" i="0" u="none" strike="noStrike" cap="none" normalizeH="0" baseline="0" dirty="0" smtClean="0">
                          <a:ln>
                            <a:noFill/>
                          </a:ln>
                          <a:solidFill>
                            <a:schemeClr val="tx1"/>
                          </a:solidFill>
                          <a:effectLst/>
                          <a:latin typeface="Tahoma" pitchFamily="34" charset="0"/>
                          <a:cs typeface="Arial" charset="0"/>
                        </a:rPr>
                        <a:t> </a:t>
                      </a:r>
                    </a:p>
                    <a:p>
                      <a:pPr marL="174625" marR="0" lvl="0" indent="-174625" algn="l" defTabSz="914400" rtl="0" eaLnBrk="1" fontAlgn="base" latinLnBrk="0" hangingPunct="1">
                        <a:lnSpc>
                          <a:spcPct val="90000"/>
                        </a:lnSpc>
                        <a:spcBef>
                          <a:spcPct val="20000"/>
                        </a:spcBef>
                        <a:spcAft>
                          <a:spcPct val="0"/>
                        </a:spcAft>
                        <a:buClr>
                          <a:schemeClr val="folHlink"/>
                        </a:buClr>
                        <a:buSzPct val="60000"/>
                        <a:buFont typeface="Wingdings" pitchFamily="2" charset="2"/>
                        <a:buChar char="n"/>
                        <a:tabLst/>
                      </a:pPr>
                      <a:r>
                        <a:rPr kumimoji="0" lang="en-GB" sz="2000" b="1" i="0" u="none" strike="noStrike" cap="none" normalizeH="0" baseline="0" dirty="0" smtClean="0">
                          <a:ln>
                            <a:noFill/>
                          </a:ln>
                          <a:solidFill>
                            <a:schemeClr val="tx1"/>
                          </a:solidFill>
                          <a:effectLst/>
                          <a:latin typeface="Tahoma" pitchFamily="34" charset="0"/>
                          <a:cs typeface="Arial" charset="0"/>
                        </a:rPr>
                        <a:t>Programme related investments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925">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000" b="1" i="0" u="none" strike="noStrike" cap="none" normalizeH="0" baseline="0" dirty="0" smtClean="0">
                          <a:ln>
                            <a:noFill/>
                          </a:ln>
                          <a:solidFill>
                            <a:srgbClr val="0AA745"/>
                          </a:solidFill>
                          <a:effectLst/>
                          <a:latin typeface="Tahoma" pitchFamily="34" charset="0"/>
                          <a:cs typeface="Arial" charset="0"/>
                        </a:rPr>
                        <a:t>But</a:t>
                      </a:r>
                      <a:r>
                        <a:rPr kumimoji="0" lang="en-GB" sz="2000" b="0" i="0" u="none" strike="noStrike" cap="none" normalizeH="0" baseline="0" dirty="0" smtClean="0">
                          <a:ln>
                            <a:noFill/>
                          </a:ln>
                          <a:solidFill>
                            <a:schemeClr val="tx1"/>
                          </a:solidFill>
                          <a:effectLst/>
                          <a:latin typeface="Tahoma" pitchFamily="34" charset="0"/>
                          <a:cs typeface="Arial" charset="0"/>
                        </a:rPr>
                        <a:t> charities may have more or less reserves available e.g..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000" b="1" i="0" u="none" strike="noStrike" cap="none" normalizeH="0" baseline="0" dirty="0" smtClean="0">
                          <a:ln>
                            <a:noFill/>
                          </a:ln>
                          <a:solidFill>
                            <a:schemeClr val="tx1"/>
                          </a:solidFill>
                          <a:effectLst/>
                          <a:latin typeface="Tahoma" pitchFamily="34" charset="0"/>
                          <a:cs typeface="Arial" charset="0"/>
                        </a:rPr>
                        <a:t>Expendable endowments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925">
                <a:tc vMerge="1">
                  <a:txBody>
                    <a:bodyPr/>
                    <a:lstStyle/>
                    <a:p>
                      <a:endParaRPr lang="en-GB"/>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000" b="1" i="0" u="none" strike="noStrike" cap="none" normalizeH="0" baseline="0" dirty="0" smtClean="0">
                          <a:ln>
                            <a:noFill/>
                          </a:ln>
                          <a:solidFill>
                            <a:schemeClr val="tx1"/>
                          </a:solidFill>
                          <a:effectLst/>
                          <a:latin typeface="Tahoma" pitchFamily="34" charset="0"/>
                          <a:cs typeface="Arial" charset="0"/>
                        </a:rPr>
                        <a:t>Unrestricted funds earmarked or designated for essential spending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77915" name="Text Box 27"/>
          <p:cNvSpPr txBox="1">
            <a:spLocks noChangeArrowheads="1"/>
          </p:cNvSpPr>
          <p:nvPr/>
        </p:nvSpPr>
        <p:spPr bwMode="auto">
          <a:xfrm>
            <a:off x="468313" y="1773238"/>
            <a:ext cx="82804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20000"/>
              </a:spcBef>
            </a:pPr>
            <a:r>
              <a:rPr lang="en-GB" sz="2600" dirty="0">
                <a:latin typeface="Arial" charset="0"/>
              </a:rPr>
              <a:t>Reserves are charity’s </a:t>
            </a:r>
            <a:r>
              <a:rPr lang="en-GB" sz="2600" b="1" dirty="0">
                <a:solidFill>
                  <a:srgbClr val="0AA745"/>
                </a:solidFill>
                <a:latin typeface="Arial" charset="0"/>
              </a:rPr>
              <a:t>freely available income funds</a:t>
            </a:r>
          </a:p>
        </p:txBody>
      </p:sp>
      <p:sp>
        <p:nvSpPr>
          <p:cNvPr id="677916" name="Text Box 28"/>
          <p:cNvSpPr txBox="1">
            <a:spLocks noChangeArrowheads="1"/>
          </p:cNvSpPr>
          <p:nvPr/>
        </p:nvSpPr>
        <p:spPr bwMode="auto">
          <a:xfrm>
            <a:off x="8677275" y="6019800"/>
            <a:ext cx="387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spcBef>
                <a:spcPts val="300"/>
              </a:spcBef>
            </a:pPr>
            <a:r>
              <a:rPr lang="en-GB" sz="1600" dirty="0">
                <a:solidFill>
                  <a:srgbClr val="00CC99"/>
                </a:solidFill>
                <a:latin typeface="Arial Unicode MS" pitchFamily="34" charset="-128"/>
              </a:rPr>
              <a:t>T8</a:t>
            </a:r>
            <a:endParaRPr lang="en-GB" sz="3200" dirty="0">
              <a:latin typeface="Arial Unicode MS" pitchFamily="34" charset="-128"/>
            </a:endParaRPr>
          </a:p>
        </p:txBody>
      </p:sp>
    </p:spTree>
    <p:extLst>
      <p:ext uri="{BB962C8B-B14F-4D97-AF65-F5344CB8AC3E}">
        <p14:creationId xmlns:p14="http://schemas.microsoft.com/office/powerpoint/2010/main" val="1005928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7915"/>
                                        </p:tgtEl>
                                        <p:attrNameLst>
                                          <p:attrName>style.visibility</p:attrName>
                                        </p:attrNameLst>
                                      </p:cBhvr>
                                      <p:to>
                                        <p:strVal val="visible"/>
                                      </p:to>
                                    </p:set>
                                  </p:childTnLst>
                                  <p:subTnLst>
                                    <p:animClr clrSpc="rgb" dir="cw">
                                      <p:cBhvr override="childStyle">
                                        <p:cTn dur="1" fill="hold" display="0" masterRel="nextClick" afterEffect="1"/>
                                        <p:tgtEl>
                                          <p:spTgt spid="677915"/>
                                        </p:tgtEl>
                                        <p:attrNameLst>
                                          <p:attrName>ppt_c</p:attrName>
                                        </p:attrNameLst>
                                      </p:cBhvr>
                                      <p:to>
                                        <a:srgbClr val="0082A1"/>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6778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7915"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ooter Placeholder 4"/>
          <p:cNvSpPr>
            <a:spLocks noGrp="1"/>
          </p:cNvSpPr>
          <p:nvPr>
            <p:ph type="ftr" sz="quarter" idx="11"/>
          </p:nvPr>
        </p:nvSpPr>
        <p:spPr/>
        <p:txBody>
          <a:bodyPr/>
          <a:lstStyle/>
          <a:p>
            <a:r>
              <a:rPr lang="en-GB" dirty="0" smtClean="0"/>
              <a:t>Feb 2014</a:t>
            </a:r>
            <a:endParaRPr lang="en-GB" dirty="0"/>
          </a:p>
        </p:txBody>
      </p:sp>
      <p:sp>
        <p:nvSpPr>
          <p:cNvPr id="167938" name="Rectangle 2"/>
          <p:cNvSpPr>
            <a:spLocks noGrp="1" noChangeArrowheads="1"/>
          </p:cNvSpPr>
          <p:nvPr>
            <p:ph type="title"/>
          </p:nvPr>
        </p:nvSpPr>
        <p:spPr/>
        <p:txBody>
          <a:bodyPr/>
          <a:lstStyle/>
          <a:p>
            <a:r>
              <a:rPr lang="en-GB" sz="4000" dirty="0"/>
              <a:t> </a:t>
            </a:r>
            <a:r>
              <a:rPr lang="en-GB" sz="4000" dirty="0" smtClean="0">
                <a:solidFill>
                  <a:srgbClr val="00AB4E"/>
                </a:solidFill>
              </a:rPr>
              <a:t>Identifying the Free Reserves?</a:t>
            </a:r>
            <a:endParaRPr lang="en-GB" sz="4000" dirty="0">
              <a:solidFill>
                <a:srgbClr val="00AB4E"/>
              </a:solidFill>
            </a:endParaRPr>
          </a:p>
        </p:txBody>
      </p:sp>
      <p:graphicFrame>
        <p:nvGraphicFramePr>
          <p:cNvPr id="167939" name="Group 3"/>
          <p:cNvGraphicFramePr>
            <a:graphicFrameLocks noGrp="1"/>
          </p:cNvGraphicFramePr>
          <p:nvPr>
            <p:ph idx="1"/>
            <p:extLst>
              <p:ext uri="{D42A27DB-BD31-4B8C-83A1-F6EECF244321}">
                <p14:modId xmlns:p14="http://schemas.microsoft.com/office/powerpoint/2010/main" val="145272418"/>
              </p:ext>
            </p:extLst>
          </p:nvPr>
        </p:nvGraphicFramePr>
        <p:xfrm>
          <a:off x="1187449" y="2107994"/>
          <a:ext cx="7575552" cy="2224639"/>
        </p:xfrm>
        <a:graphic>
          <a:graphicData uri="http://schemas.openxmlformats.org/drawingml/2006/table">
            <a:tbl>
              <a:tblPr/>
              <a:tblGrid>
                <a:gridCol w="1498988"/>
                <a:gridCol w="1351725"/>
                <a:gridCol w="1350176"/>
                <a:gridCol w="1275768"/>
                <a:gridCol w="1125405"/>
                <a:gridCol w="973490"/>
              </a:tblGrid>
              <a:tr h="26926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Unrestricted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Designated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Restricted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Endowed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Total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483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Fixed assets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175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325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3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Investments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900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47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GB" sz="1600" b="0" i="0" u="none" strike="noStrike" cap="none" normalizeH="0" baseline="0" dirty="0" smtClean="0">
                          <a:ln>
                            <a:noFill/>
                          </a:ln>
                          <a:solidFill>
                            <a:schemeClr val="tx1"/>
                          </a:solidFill>
                          <a:effectLst/>
                          <a:latin typeface="Tahoma" pitchFamily="34" charset="0"/>
                        </a:rPr>
                        <a:t>NCAs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GB" sz="1600" b="0" i="0" u="none" strike="noStrike" cap="none" normalizeH="0" baseline="0" dirty="0" smtClean="0">
                          <a:ln>
                            <a:noFill/>
                          </a:ln>
                          <a:solidFill>
                            <a:schemeClr val="tx1"/>
                          </a:solidFill>
                          <a:effectLst/>
                          <a:latin typeface="Tahoma" pitchFamily="34"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GB" sz="1600" b="0" i="0" u="none" strike="noStrike" cap="none" normalizeH="0" baseline="0" dirty="0" smtClean="0">
                          <a:ln>
                            <a:noFill/>
                          </a:ln>
                          <a:solidFill>
                            <a:schemeClr val="tx1"/>
                          </a:solidFill>
                          <a:effectLst/>
                          <a:latin typeface="Tahoma" pitchFamily="34" charset="0"/>
                        </a:rPr>
                        <a:t>160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GB" sz="1600" b="0" i="0" u="none" strike="noStrike" cap="none" normalizeH="0" baseline="0" dirty="0" smtClean="0">
                          <a:ln>
                            <a:noFill/>
                          </a:ln>
                          <a:solidFill>
                            <a:schemeClr val="tx1"/>
                          </a:solidFill>
                          <a:effectLst/>
                          <a:latin typeface="Tahoma" pitchFamily="34" charset="0"/>
                        </a:rPr>
                        <a:t>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LT Loans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GB" sz="16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023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365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310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1,325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7983" name="Rectangle 47"/>
          <p:cNvSpPr>
            <a:spLocks noChangeArrowheads="1"/>
          </p:cNvSpPr>
          <p:nvPr/>
        </p:nvSpPr>
        <p:spPr bwMode="auto">
          <a:xfrm>
            <a:off x="1187450" y="4953000"/>
            <a:ext cx="536575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2000" b="1" dirty="0">
                <a:latin typeface="Arial Unicode MS" pitchFamily="34" charset="-128"/>
              </a:rPr>
              <a:t>Designated funds comprise:</a:t>
            </a:r>
            <a:endParaRPr lang="en-GB" sz="2000" dirty="0">
              <a:latin typeface="Arial Unicode MS" pitchFamily="34" charset="-128"/>
            </a:endParaRPr>
          </a:p>
          <a:p>
            <a:pPr>
              <a:spcBef>
                <a:spcPct val="50000"/>
              </a:spcBef>
            </a:pPr>
            <a:r>
              <a:rPr lang="en-GB" sz="2000" dirty="0">
                <a:latin typeface="Arial Unicode MS" pitchFamily="34" charset="-128"/>
              </a:rPr>
              <a:t> </a:t>
            </a:r>
            <a:r>
              <a:rPr lang="en-GB" sz="2000" dirty="0" smtClean="0">
                <a:latin typeface="Arial Unicode MS" pitchFamily="34" charset="-128"/>
              </a:rPr>
              <a:t>   Continuity </a:t>
            </a:r>
            <a:r>
              <a:rPr lang="en-GB" sz="2000" dirty="0">
                <a:latin typeface="Arial Unicode MS" pitchFamily="34" charset="-128"/>
              </a:rPr>
              <a:t>reserve    </a:t>
            </a:r>
            <a:r>
              <a:rPr lang="en-GB" sz="2000" dirty="0" smtClean="0">
                <a:latin typeface="Arial Unicode MS" pitchFamily="34" charset="-128"/>
              </a:rPr>
              <a:t>        50</a:t>
            </a:r>
            <a:r>
              <a:rPr lang="en-GB" sz="2000" dirty="0">
                <a:latin typeface="Arial Unicode MS" pitchFamily="34" charset="-128"/>
              </a:rPr>
              <a:t/>
            </a:r>
            <a:br>
              <a:rPr lang="en-GB" sz="2000" dirty="0">
                <a:latin typeface="Arial Unicode MS" pitchFamily="34" charset="-128"/>
              </a:rPr>
            </a:br>
            <a:r>
              <a:rPr lang="en-GB" sz="2000" dirty="0">
                <a:latin typeface="Arial Unicode MS" pitchFamily="34" charset="-128"/>
              </a:rPr>
              <a:t>    Leasehold sinking fund   </a:t>
            </a:r>
            <a:r>
              <a:rPr lang="en-GB" sz="2000" dirty="0" smtClean="0">
                <a:latin typeface="Arial Unicode MS" pitchFamily="34" charset="-128"/>
              </a:rPr>
              <a:t>100</a:t>
            </a:r>
            <a:endParaRPr lang="en-GB" sz="2000" dirty="0">
              <a:latin typeface="Arial Unicode MS" pitchFamily="34" charset="-128"/>
            </a:endParaRPr>
          </a:p>
        </p:txBody>
      </p:sp>
    </p:spTree>
    <p:extLst>
      <p:ext uri="{BB962C8B-B14F-4D97-AF65-F5344CB8AC3E}">
        <p14:creationId xmlns:p14="http://schemas.microsoft.com/office/powerpoint/2010/main" val="434072601"/>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ooter Placeholder 4"/>
          <p:cNvSpPr>
            <a:spLocks noGrp="1"/>
          </p:cNvSpPr>
          <p:nvPr>
            <p:ph type="ftr" sz="quarter" idx="11"/>
          </p:nvPr>
        </p:nvSpPr>
        <p:spPr/>
        <p:txBody>
          <a:bodyPr/>
          <a:lstStyle/>
          <a:p>
            <a:r>
              <a:rPr lang="en-GB" dirty="0" smtClean="0"/>
              <a:t>Feb 2014</a:t>
            </a:r>
            <a:endParaRPr lang="en-GB" dirty="0"/>
          </a:p>
        </p:txBody>
      </p:sp>
      <p:sp>
        <p:nvSpPr>
          <p:cNvPr id="167938" name="Rectangle 2"/>
          <p:cNvSpPr>
            <a:spLocks noGrp="1" noChangeArrowheads="1"/>
          </p:cNvSpPr>
          <p:nvPr>
            <p:ph type="title"/>
          </p:nvPr>
        </p:nvSpPr>
        <p:spPr/>
        <p:txBody>
          <a:bodyPr/>
          <a:lstStyle/>
          <a:p>
            <a:r>
              <a:rPr lang="en-GB" sz="4000" dirty="0"/>
              <a:t> </a:t>
            </a:r>
            <a:r>
              <a:rPr lang="en-GB" sz="4000" dirty="0" smtClean="0">
                <a:solidFill>
                  <a:srgbClr val="00AB4E"/>
                </a:solidFill>
              </a:rPr>
              <a:t>Identifying the Free Reserves?</a:t>
            </a:r>
            <a:endParaRPr lang="en-GB" sz="4000" dirty="0">
              <a:solidFill>
                <a:srgbClr val="00AB4E"/>
              </a:solidFill>
            </a:endParaRPr>
          </a:p>
        </p:txBody>
      </p:sp>
      <p:graphicFrame>
        <p:nvGraphicFramePr>
          <p:cNvPr id="167939" name="Group 3"/>
          <p:cNvGraphicFramePr>
            <a:graphicFrameLocks noGrp="1"/>
          </p:cNvGraphicFramePr>
          <p:nvPr>
            <p:ph idx="1"/>
            <p:extLst>
              <p:ext uri="{D42A27DB-BD31-4B8C-83A1-F6EECF244321}">
                <p14:modId xmlns:p14="http://schemas.microsoft.com/office/powerpoint/2010/main" val="567163511"/>
              </p:ext>
            </p:extLst>
          </p:nvPr>
        </p:nvGraphicFramePr>
        <p:xfrm>
          <a:off x="1187449" y="2107994"/>
          <a:ext cx="7575552" cy="2224639"/>
        </p:xfrm>
        <a:graphic>
          <a:graphicData uri="http://schemas.openxmlformats.org/drawingml/2006/table">
            <a:tbl>
              <a:tblPr/>
              <a:tblGrid>
                <a:gridCol w="1498988"/>
                <a:gridCol w="1351725"/>
                <a:gridCol w="1350176"/>
                <a:gridCol w="1275768"/>
                <a:gridCol w="1108294"/>
                <a:gridCol w="990601"/>
              </a:tblGrid>
              <a:tr h="26926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Unrestricted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Designated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Restricted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AB4E"/>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Endowed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dotDmnd">
                      <a:fgClr>
                        <a:srgbClr val="00AB4E"/>
                      </a:fgClr>
                      <a:bgClr>
                        <a:schemeClr val="bg1"/>
                      </a:bgClr>
                    </a:patt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Total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483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Fixed assets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AB4E"/>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175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AB4E"/>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AB4E"/>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AB4E"/>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dotDmnd">
                      <a:fgClr>
                        <a:srgbClr val="00AB4E"/>
                      </a:fgClr>
                      <a:bgClr>
                        <a:schemeClr val="bg1"/>
                      </a:bgClr>
                    </a:patt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AB4E"/>
                    </a:solidFill>
                  </a:tcPr>
                </a:tc>
              </a:tr>
              <a:tr h="3613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Investments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0" u="none" strike="noStrike" kern="1200" cap="none" normalizeH="0" baseline="0" dirty="0" smtClean="0">
                          <a:ln>
                            <a:noFill/>
                          </a:ln>
                          <a:solidFill>
                            <a:schemeClr val="tx1"/>
                          </a:solidFill>
                          <a:effectLst/>
                          <a:latin typeface="Tahoma" pitchFamily="34" charset="0"/>
                          <a:ea typeface="+mn-ea"/>
                          <a:cs typeface="+mn-cs"/>
                        </a:rPr>
                        <a:t>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0" u="none" strike="noStrike" kern="1200" cap="none" normalizeH="0" baseline="0" dirty="0" smtClean="0">
                          <a:ln>
                            <a:noFill/>
                          </a:ln>
                          <a:solidFill>
                            <a:schemeClr val="tx1"/>
                          </a:solidFill>
                          <a:effectLst/>
                          <a:latin typeface="Tahoma" pitchFamily="34" charset="0"/>
                          <a:ea typeface="+mn-ea"/>
                          <a:cs typeface="+mn-cs"/>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dotDmnd">
                      <a:fgClr>
                        <a:srgbClr val="0AA745"/>
                      </a:fgClr>
                      <a:bgClr>
                        <a:schemeClr val="bg1"/>
                      </a:bgClr>
                    </a:patt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AB4E"/>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dotDmnd">
                      <a:fgClr>
                        <a:srgbClr val="00AB4E"/>
                      </a:fgClr>
                      <a:bgClr>
                        <a:schemeClr val="bg1"/>
                      </a:bgClr>
                    </a:patt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250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dotDmnd">
                      <a:fgClr>
                        <a:srgbClr val="0AA745"/>
                      </a:fgClr>
                      <a:bgClr>
                        <a:schemeClr val="bg1"/>
                      </a:bgClr>
                    </a:pattFill>
                  </a:tcPr>
                </a:tc>
              </a:tr>
              <a:tr h="44147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GB" sz="1600" b="0" i="0" u="none" strike="noStrike" cap="none" normalizeH="0" baseline="0" dirty="0" smtClean="0">
                          <a:ln>
                            <a:noFill/>
                          </a:ln>
                          <a:solidFill>
                            <a:schemeClr val="tx1"/>
                          </a:solidFill>
                          <a:effectLst/>
                          <a:latin typeface="Tahoma" pitchFamily="34" charset="0"/>
                        </a:rPr>
                        <a:t>NCAs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GB" sz="1600" b="0" i="0" u="none" strike="noStrike" kern="1200" cap="none" normalizeH="0" baseline="0" dirty="0" smtClean="0">
                          <a:ln>
                            <a:noFill/>
                          </a:ln>
                          <a:solidFill>
                            <a:schemeClr val="tx1"/>
                          </a:solidFill>
                          <a:effectLst/>
                          <a:latin typeface="Tahoma" pitchFamily="34" charset="0"/>
                          <a:ea typeface="+mn-ea"/>
                          <a:cs typeface="+mn-cs"/>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GB" sz="1600" b="0" i="0" u="none" strike="noStrike" cap="none" normalizeH="0" baseline="0" dirty="0" smtClean="0">
                          <a:ln>
                            <a:noFill/>
                          </a:ln>
                          <a:solidFill>
                            <a:schemeClr val="tx1"/>
                          </a:solidFill>
                          <a:effectLst/>
                          <a:latin typeface="Tahoma" pitchFamily="34" charset="0"/>
                        </a:rPr>
                        <a:t>160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AB4E"/>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dotDmnd">
                      <a:fgClr>
                        <a:srgbClr val="00AB4E"/>
                      </a:fgClr>
                      <a:bgClr>
                        <a:schemeClr val="bg1"/>
                      </a:bgClr>
                    </a:patt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GB" sz="1600" b="0" i="0" u="none" strike="noStrike" cap="none" normalizeH="0" baseline="0" dirty="0" smtClean="0">
                          <a:ln>
                            <a:noFill/>
                          </a:ln>
                          <a:solidFill>
                            <a:schemeClr val="tx1"/>
                          </a:solidFill>
                          <a:effectLst/>
                          <a:latin typeface="Tahoma" pitchFamily="34" charset="0"/>
                        </a:rPr>
                        <a:t> 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LT Loans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AB4E"/>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GB" sz="16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AB4E"/>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dotDmnd">
                      <a:fgClr>
                        <a:srgbClr val="00AB4E"/>
                      </a:fgClr>
                      <a:bgClr>
                        <a:schemeClr val="bg1"/>
                      </a:bgClr>
                    </a:patt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AB4E"/>
                    </a:solidFill>
                  </a:tcPr>
                </a:tc>
              </a:tr>
              <a:tr h="37023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365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310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AB4E"/>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pattFill prst="dotDmnd">
                      <a:fgClr>
                        <a:srgbClr val="00AB4E"/>
                      </a:fgClr>
                      <a:bgClr>
                        <a:schemeClr val="bg1"/>
                      </a:bgClr>
                    </a:patt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1,325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758403336"/>
              </p:ext>
            </p:extLst>
          </p:nvPr>
        </p:nvGraphicFramePr>
        <p:xfrm>
          <a:off x="1676400" y="4572000"/>
          <a:ext cx="4114800" cy="1488362"/>
        </p:xfrm>
        <a:graphic>
          <a:graphicData uri="http://schemas.openxmlformats.org/drawingml/2006/table">
            <a:tbl>
              <a:tblPr firstRow="1" bandRow="1">
                <a:tableStyleId>{5C22544A-7EE6-4342-B048-85BDC9FD1C3A}</a:tableStyleId>
              </a:tblPr>
              <a:tblGrid>
                <a:gridCol w="2895600"/>
                <a:gridCol w="1219200"/>
              </a:tblGrid>
              <a:tr h="325198">
                <a:tc>
                  <a:txBody>
                    <a:bodyPr/>
                    <a:lstStyle/>
                    <a:p>
                      <a:r>
                        <a:rPr lang="en-GB" baseline="0" dirty="0" smtClean="0">
                          <a:solidFill>
                            <a:schemeClr val="tx1"/>
                          </a:solidFill>
                        </a:rPr>
                        <a:t>Designated funds :</a:t>
                      </a:r>
                      <a:endParaRPr lang="en-GB" baseline="0" dirty="0">
                        <a:solidFill>
                          <a:schemeClr val="tx1"/>
                        </a:solidFill>
                      </a:endParaRPr>
                    </a:p>
                  </a:txBody>
                  <a:tcPr>
                    <a:noFill/>
                  </a:tcPr>
                </a:tc>
                <a:tc>
                  <a:txBody>
                    <a:bodyPr/>
                    <a:lstStyle/>
                    <a:p>
                      <a:endParaRPr lang="en-GB" baseline="0" dirty="0">
                        <a:solidFill>
                          <a:schemeClr val="tx1"/>
                        </a:solidFill>
                      </a:endParaRPr>
                    </a:p>
                  </a:txBody>
                  <a:tcPr>
                    <a:noFill/>
                  </a:tcPr>
                </a:tc>
              </a:tr>
              <a:tr h="561301">
                <a:tc>
                  <a:txBody>
                    <a:bodyPr/>
                    <a:lstStyle/>
                    <a:p>
                      <a:r>
                        <a:rPr lang="en-GB" baseline="0" dirty="0" smtClean="0">
                          <a:solidFill>
                            <a:schemeClr val="tx1"/>
                          </a:solidFill>
                        </a:rPr>
                        <a:t>Contingency reserve</a:t>
                      </a:r>
                      <a:endParaRPr lang="en-GB" baseline="0" dirty="0">
                        <a:solidFill>
                          <a:schemeClr val="tx1"/>
                        </a:solidFill>
                      </a:endParaRPr>
                    </a:p>
                  </a:txBody>
                  <a:tcPr>
                    <a:noFill/>
                  </a:tcPr>
                </a:tc>
                <a:tc>
                  <a:txBody>
                    <a:bodyPr/>
                    <a:lstStyle/>
                    <a:p>
                      <a:r>
                        <a:rPr lang="en-GB" baseline="0" dirty="0" smtClean="0">
                          <a:solidFill>
                            <a:schemeClr val="tx1"/>
                          </a:solidFill>
                        </a:rPr>
                        <a:t>50</a:t>
                      </a:r>
                      <a:endParaRPr lang="en-GB" baseline="0" dirty="0">
                        <a:solidFill>
                          <a:schemeClr val="tx1"/>
                        </a:solidFill>
                      </a:endParaRPr>
                    </a:p>
                  </a:txBody>
                  <a:tcPr>
                    <a:pattFill prst="dotDmnd">
                      <a:fgClr>
                        <a:srgbClr val="0AA745"/>
                      </a:fgClr>
                      <a:bgClr>
                        <a:schemeClr val="bg1"/>
                      </a:bgClr>
                    </a:pattFill>
                  </a:tcPr>
                </a:tc>
              </a:tr>
              <a:tr h="561301">
                <a:tc>
                  <a:txBody>
                    <a:bodyPr/>
                    <a:lstStyle/>
                    <a:p>
                      <a:r>
                        <a:rPr lang="en-GB" baseline="0" dirty="0" smtClean="0">
                          <a:solidFill>
                            <a:schemeClr val="tx1"/>
                          </a:solidFill>
                        </a:rPr>
                        <a:t>Leasehold sinking fund</a:t>
                      </a:r>
                      <a:endParaRPr lang="en-GB" baseline="0" dirty="0">
                        <a:solidFill>
                          <a:schemeClr val="tx1"/>
                        </a:solidFill>
                      </a:endParaRPr>
                    </a:p>
                  </a:txBody>
                  <a:tcPr>
                    <a:noFill/>
                  </a:tcPr>
                </a:tc>
                <a:tc>
                  <a:txBody>
                    <a:bodyPr/>
                    <a:lstStyle/>
                    <a:p>
                      <a:r>
                        <a:rPr lang="en-GB" baseline="0" dirty="0" smtClean="0">
                          <a:solidFill>
                            <a:schemeClr val="tx1"/>
                          </a:solidFill>
                        </a:rPr>
                        <a:t>100</a:t>
                      </a:r>
                      <a:endParaRPr lang="en-GB" baseline="0" dirty="0">
                        <a:solidFill>
                          <a:schemeClr val="tx1"/>
                        </a:solidFill>
                      </a:endParaRPr>
                    </a:p>
                  </a:txBody>
                  <a:tcPr>
                    <a:solidFill>
                      <a:srgbClr val="0AA745"/>
                    </a:solidFill>
                  </a:tcPr>
                </a:tc>
              </a:tr>
            </a:tbl>
          </a:graphicData>
        </a:graphic>
      </p:graphicFrame>
    </p:spTree>
    <p:extLst>
      <p:ext uri="{BB962C8B-B14F-4D97-AF65-F5344CB8AC3E}">
        <p14:creationId xmlns:p14="http://schemas.microsoft.com/office/powerpoint/2010/main" val="3869909473"/>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SoRP 2005 vs Consultation</a:t>
            </a:r>
            <a:endParaRPr lang="en-GB" dirty="0"/>
          </a:p>
        </p:txBody>
      </p:sp>
      <p:sp>
        <p:nvSpPr>
          <p:cNvPr id="3" name="Content Placeholder 2"/>
          <p:cNvSpPr>
            <a:spLocks noGrp="1"/>
          </p:cNvSpPr>
          <p:nvPr>
            <p:ph idx="1"/>
          </p:nvPr>
        </p:nvSpPr>
        <p:spPr/>
        <p:txBody>
          <a:bodyPr>
            <a:normAutofit/>
          </a:bodyPr>
          <a:lstStyle/>
          <a:p>
            <a:endParaRPr lang="en-GB" b="1" dirty="0" smtClean="0"/>
          </a:p>
          <a:p>
            <a:r>
              <a:rPr lang="en-GB" b="1" dirty="0" smtClean="0"/>
              <a:t>3</a:t>
            </a:r>
            <a:r>
              <a:rPr lang="en-GB" b="1" dirty="0"/>
              <a:t>) The statement of cash flows</a:t>
            </a:r>
            <a:endParaRPr lang="en-GB" dirty="0"/>
          </a:p>
          <a:p>
            <a:pPr lvl="1"/>
            <a:r>
              <a:rPr lang="en-GB" dirty="0"/>
              <a:t>The statement of cash flows must be provided by any charity preparing its accounts under FRS </a:t>
            </a:r>
            <a:r>
              <a:rPr lang="en-GB" dirty="0" smtClean="0"/>
              <a:t>102.</a:t>
            </a:r>
            <a:endParaRPr lang="en-GB" dirty="0"/>
          </a:p>
          <a:p>
            <a:endParaRPr lang="en-GB" dirty="0"/>
          </a:p>
        </p:txBody>
      </p:sp>
      <p:sp>
        <p:nvSpPr>
          <p:cNvPr id="4" name="Footer Placeholder 3"/>
          <p:cNvSpPr>
            <a:spLocks noGrp="1"/>
          </p:cNvSpPr>
          <p:nvPr>
            <p:ph type="ftr" sz="quarter" idx="11"/>
          </p:nvPr>
        </p:nvSpPr>
        <p:spPr/>
        <p:txBody>
          <a:bodyPr/>
          <a:lstStyle/>
          <a:p>
            <a:r>
              <a:rPr lang="en-GB" dirty="0" smtClean="0"/>
              <a:t>Feb 2014</a:t>
            </a:r>
            <a:endParaRPr lang="en-GB" dirty="0"/>
          </a:p>
        </p:txBody>
      </p:sp>
    </p:spTree>
    <p:extLst>
      <p:ext uri="{BB962C8B-B14F-4D97-AF65-F5344CB8AC3E}">
        <p14:creationId xmlns:p14="http://schemas.microsoft.com/office/powerpoint/2010/main" val="351993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23925460"/>
              </p:ext>
            </p:extLst>
          </p:nvPr>
        </p:nvGraphicFramePr>
        <p:xfrm>
          <a:off x="797390" y="1913467"/>
          <a:ext cx="7838610" cy="4035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GB" dirty="0" smtClean="0"/>
              <a:t>Possible adjustments on transition</a:t>
            </a:r>
            <a:endParaRPr lang="en-GB" dirty="0"/>
          </a:p>
        </p:txBody>
      </p:sp>
    </p:spTree>
    <p:extLst>
      <p:ext uri="{BB962C8B-B14F-4D97-AF65-F5344CB8AC3E}">
        <p14:creationId xmlns:p14="http://schemas.microsoft.com/office/powerpoint/2010/main" val="2705575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524972" cy="1143000"/>
          </a:xfrm>
          <a:ln>
            <a:solidFill>
              <a:srgbClr val="00AB4E"/>
            </a:solidFill>
          </a:ln>
        </p:spPr>
        <p:txBody>
          <a:bodyPr>
            <a:normAutofit fontScale="90000"/>
          </a:bodyPr>
          <a:lstStyle/>
          <a:p>
            <a:r>
              <a:rPr lang="en-GB" dirty="0" smtClean="0">
                <a:solidFill>
                  <a:srgbClr val="0AA745"/>
                </a:solidFill>
              </a:rPr>
              <a:t>FRS 102 is based on IFRS for SMEs </a:t>
            </a:r>
            <a:endParaRPr lang="en-GB" dirty="0">
              <a:solidFill>
                <a:srgbClr val="0AA745"/>
              </a:solidFill>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811321402"/>
              </p:ext>
            </p:extLst>
          </p:nvPr>
        </p:nvGraphicFramePr>
        <p:xfrm>
          <a:off x="685800" y="1412776"/>
          <a:ext cx="4894312" cy="4911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bwMode="auto">
          <a:xfrm>
            <a:off x="5683874" y="2204864"/>
            <a:ext cx="3491880"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798549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98141426"/>
              </p:ext>
            </p:extLst>
          </p:nvPr>
        </p:nvGraphicFramePr>
        <p:xfrm>
          <a:off x="685800" y="533400"/>
          <a:ext cx="6324601" cy="6138003"/>
        </p:xfrm>
        <a:graphic>
          <a:graphicData uri="http://schemas.openxmlformats.org/drawingml/2006/table">
            <a:tbl>
              <a:tblPr firstRow="1" firstCol="1" bandRow="1">
                <a:tableStyleId>{5C22544A-7EE6-4342-B048-85BDC9FD1C3A}</a:tableStyleId>
              </a:tblPr>
              <a:tblGrid>
                <a:gridCol w="226775"/>
                <a:gridCol w="3548695"/>
                <a:gridCol w="659499"/>
                <a:gridCol w="754447"/>
                <a:gridCol w="1135185"/>
              </a:tblGrid>
              <a:tr h="445560">
                <a:tc>
                  <a:txBody>
                    <a:bodyPr/>
                    <a:lstStyle/>
                    <a:p>
                      <a:pPr>
                        <a:lnSpc>
                          <a:spcPct val="115000"/>
                        </a:lnSpc>
                        <a:spcAft>
                          <a:spcPts val="0"/>
                        </a:spcAft>
                      </a:pPr>
                      <a:r>
                        <a:rPr lang="en-GB" sz="800" dirty="0">
                          <a:effectLst/>
                        </a:rPr>
                        <a:t> </a:t>
                      </a:r>
                      <a:endParaRPr lang="en-GB" sz="900" dirty="0">
                        <a:effectLst/>
                        <a:latin typeface="Calibri"/>
                        <a:ea typeface="Calibri"/>
                        <a:cs typeface="Times New Roman"/>
                      </a:endParaRPr>
                    </a:p>
                  </a:txBody>
                  <a:tcPr marL="53022" marR="53022" marT="0" marB="0">
                    <a:solidFill>
                      <a:srgbClr val="0AA745"/>
                    </a:solidFill>
                  </a:tcPr>
                </a:tc>
                <a:tc>
                  <a:txBody>
                    <a:bodyPr/>
                    <a:lstStyle/>
                    <a:p>
                      <a:pPr>
                        <a:lnSpc>
                          <a:spcPct val="115000"/>
                        </a:lnSpc>
                        <a:spcAft>
                          <a:spcPts val="0"/>
                        </a:spcAft>
                      </a:pPr>
                      <a:r>
                        <a:rPr lang="en-GB" sz="800" dirty="0">
                          <a:effectLst/>
                        </a:rPr>
                        <a:t> </a:t>
                      </a:r>
                      <a:r>
                        <a:rPr lang="en-GB" sz="2000" dirty="0" smtClean="0">
                          <a:effectLst/>
                        </a:rPr>
                        <a:t>Table 8 </a:t>
                      </a:r>
                      <a:r>
                        <a:rPr lang="en-GB" sz="2000" baseline="0" dirty="0" smtClean="0">
                          <a:effectLst/>
                        </a:rPr>
                        <a:t>Statement of Cash Flows</a:t>
                      </a:r>
                      <a:endParaRPr lang="en-GB" sz="2000" dirty="0">
                        <a:effectLst/>
                        <a:latin typeface="Calibri"/>
                        <a:ea typeface="Calibri"/>
                        <a:cs typeface="Times New Roman"/>
                      </a:endParaRPr>
                    </a:p>
                  </a:txBody>
                  <a:tcPr marL="53022" marR="53022" marT="0" marB="0">
                    <a:solidFill>
                      <a:srgbClr val="0AA745"/>
                    </a:solidFill>
                  </a:tcPr>
                </a:tc>
                <a:tc>
                  <a:txBody>
                    <a:bodyPr/>
                    <a:lstStyle/>
                    <a:p>
                      <a:pPr algn="ctr">
                        <a:lnSpc>
                          <a:spcPct val="115000"/>
                        </a:lnSpc>
                        <a:spcAft>
                          <a:spcPts val="0"/>
                        </a:spcAft>
                      </a:pPr>
                      <a:r>
                        <a:rPr lang="en-GB" sz="800" dirty="0">
                          <a:effectLst/>
                        </a:rPr>
                        <a:t>Total funds</a:t>
                      </a:r>
                      <a:endParaRPr lang="en-GB" sz="900" dirty="0">
                        <a:effectLst/>
                        <a:latin typeface="Calibri"/>
                        <a:ea typeface="Calibri"/>
                        <a:cs typeface="Times New Roman"/>
                      </a:endParaRPr>
                    </a:p>
                  </a:txBody>
                  <a:tcPr marL="53022" marR="53022" marT="0" marB="0">
                    <a:solidFill>
                      <a:srgbClr val="0AA745"/>
                    </a:solidFill>
                  </a:tcPr>
                </a:tc>
                <a:tc>
                  <a:txBody>
                    <a:bodyPr/>
                    <a:lstStyle/>
                    <a:p>
                      <a:pPr algn="ctr">
                        <a:lnSpc>
                          <a:spcPct val="115000"/>
                        </a:lnSpc>
                        <a:spcAft>
                          <a:spcPts val="0"/>
                        </a:spcAft>
                      </a:pPr>
                      <a:r>
                        <a:rPr lang="en-GB" sz="800" dirty="0">
                          <a:effectLst/>
                        </a:rPr>
                        <a:t>Prior Year funds</a:t>
                      </a:r>
                      <a:endParaRPr lang="en-GB" sz="900" dirty="0">
                        <a:effectLst/>
                        <a:latin typeface="Calibri"/>
                        <a:ea typeface="Calibri"/>
                        <a:cs typeface="Times New Roman"/>
                      </a:endParaRPr>
                    </a:p>
                  </a:txBody>
                  <a:tcPr marL="53022" marR="53022" marT="0" marB="0">
                    <a:solidFill>
                      <a:srgbClr val="00AB4E"/>
                    </a:solidFill>
                  </a:tcPr>
                </a:tc>
                <a:tc>
                  <a:txBody>
                    <a:bodyPr/>
                    <a:lstStyle/>
                    <a:p>
                      <a:pPr algn="ctr">
                        <a:lnSpc>
                          <a:spcPct val="115000"/>
                        </a:lnSpc>
                        <a:spcAft>
                          <a:spcPts val="0"/>
                        </a:spcAft>
                      </a:pPr>
                      <a:r>
                        <a:rPr lang="en-GB" sz="800" dirty="0">
                          <a:effectLst/>
                        </a:rPr>
                        <a:t>Note</a:t>
                      </a:r>
                      <a:endParaRPr lang="en-GB" sz="900" dirty="0">
                        <a:effectLst/>
                        <a:latin typeface="Calibri"/>
                        <a:ea typeface="Calibri"/>
                        <a:cs typeface="Times New Roman"/>
                      </a:endParaRPr>
                    </a:p>
                  </a:txBody>
                  <a:tcPr marL="53022" marR="53022" marT="0" marB="0">
                    <a:solidFill>
                      <a:srgbClr val="00AB4E"/>
                    </a:solidFill>
                  </a:tcPr>
                </a:tc>
              </a:tr>
              <a:tr h="164040">
                <a:tc>
                  <a:txBody>
                    <a:bodyPr/>
                    <a:lstStyle/>
                    <a:p>
                      <a:pPr>
                        <a:lnSpc>
                          <a:spcPct val="115000"/>
                        </a:lnSpc>
                        <a:spcAft>
                          <a:spcPts val="0"/>
                        </a:spcAft>
                      </a:pPr>
                      <a:r>
                        <a:rPr lang="en-GB" sz="800" dirty="0">
                          <a:effectLst/>
                        </a:rPr>
                        <a:t> </a:t>
                      </a:r>
                      <a:endParaRPr lang="en-GB" sz="900" dirty="0">
                        <a:effectLst/>
                        <a:latin typeface="Calibri"/>
                        <a:ea typeface="Calibri"/>
                        <a:cs typeface="Times New Roman"/>
                      </a:endParaRPr>
                    </a:p>
                  </a:txBody>
                  <a:tcPr marL="53022" marR="53022" marT="0" marB="0">
                    <a:solidFill>
                      <a:srgbClr val="00AB4E"/>
                    </a:solidFill>
                  </a:tcPr>
                </a:tc>
                <a:tc>
                  <a:txBody>
                    <a:bodyPr/>
                    <a:lstStyle/>
                    <a:p>
                      <a:pPr>
                        <a:lnSpc>
                          <a:spcPct val="115000"/>
                        </a:lnSpc>
                        <a:spcAft>
                          <a:spcPts val="0"/>
                        </a:spcAft>
                      </a:pPr>
                      <a:r>
                        <a:rPr lang="en-GB" sz="800" dirty="0">
                          <a:effectLst/>
                        </a:rPr>
                        <a:t> </a:t>
                      </a:r>
                      <a:endParaRPr lang="en-GB" sz="90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a:t>
                      </a:r>
                      <a:endParaRPr lang="en-GB" sz="90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a:t>
                      </a:r>
                      <a:endParaRPr lang="en-GB" sz="90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 </a:t>
                      </a:r>
                      <a:endParaRPr lang="en-GB" sz="900" dirty="0">
                        <a:effectLst/>
                        <a:latin typeface="Calibri"/>
                        <a:ea typeface="Calibri"/>
                        <a:cs typeface="Times New Roman"/>
                      </a:endParaRPr>
                    </a:p>
                  </a:txBody>
                  <a:tcPr marL="53022" marR="53022" marT="0" marB="0"/>
                </a:tc>
              </a:tr>
              <a:tr h="331473">
                <a:tc>
                  <a:txBody>
                    <a:bodyPr/>
                    <a:lstStyle/>
                    <a:p>
                      <a:pPr>
                        <a:lnSpc>
                          <a:spcPct val="115000"/>
                        </a:lnSpc>
                        <a:spcAft>
                          <a:spcPts val="0"/>
                        </a:spcAft>
                      </a:pPr>
                      <a:r>
                        <a:rPr lang="en-GB" sz="800" dirty="0">
                          <a:effectLst/>
                        </a:rPr>
                        <a:t> </a:t>
                      </a:r>
                      <a:endParaRPr lang="en-GB" sz="900" dirty="0">
                        <a:effectLst/>
                        <a:latin typeface="Calibri"/>
                        <a:ea typeface="Calibri"/>
                        <a:cs typeface="Times New Roman"/>
                      </a:endParaRPr>
                    </a:p>
                  </a:txBody>
                  <a:tcPr marL="53022" marR="53022" marT="0" marB="0">
                    <a:solidFill>
                      <a:srgbClr val="0AA745"/>
                    </a:solidFill>
                  </a:tcPr>
                </a:tc>
                <a:tc>
                  <a:txBody>
                    <a:bodyPr/>
                    <a:lstStyle/>
                    <a:p>
                      <a:pPr>
                        <a:lnSpc>
                          <a:spcPct val="115000"/>
                        </a:lnSpc>
                        <a:spcAft>
                          <a:spcPts val="0"/>
                        </a:spcAft>
                      </a:pPr>
                      <a:r>
                        <a:rPr lang="en-GB" sz="1200" baseline="0" dirty="0">
                          <a:effectLst/>
                        </a:rPr>
                        <a:t>Cash flows from operating activities:</a:t>
                      </a:r>
                    </a:p>
                    <a:p>
                      <a:pPr>
                        <a:lnSpc>
                          <a:spcPct val="115000"/>
                        </a:lnSpc>
                        <a:spcAft>
                          <a:spcPts val="0"/>
                        </a:spcAft>
                      </a:pPr>
                      <a:r>
                        <a:rPr lang="en-GB" sz="1200" baseline="0" dirty="0">
                          <a:effectLst/>
                        </a:rPr>
                        <a:t> </a:t>
                      </a:r>
                      <a:endParaRPr lang="en-GB" sz="1200" baseline="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 </a:t>
                      </a:r>
                      <a:endParaRPr lang="en-GB" sz="90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 </a:t>
                      </a:r>
                      <a:endParaRPr lang="en-GB" sz="90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 </a:t>
                      </a:r>
                      <a:endParaRPr lang="en-GB" sz="900" dirty="0">
                        <a:effectLst/>
                        <a:latin typeface="Calibri"/>
                        <a:ea typeface="Calibri"/>
                        <a:cs typeface="Times New Roman"/>
                      </a:endParaRPr>
                    </a:p>
                  </a:txBody>
                  <a:tcPr marL="53022" marR="53022" marT="0" marB="0"/>
                </a:tc>
              </a:tr>
              <a:tr h="160750">
                <a:tc>
                  <a:txBody>
                    <a:bodyPr/>
                    <a:lstStyle/>
                    <a:p>
                      <a:pPr>
                        <a:lnSpc>
                          <a:spcPct val="115000"/>
                        </a:lnSpc>
                        <a:spcAft>
                          <a:spcPts val="0"/>
                        </a:spcAft>
                      </a:pPr>
                      <a:r>
                        <a:rPr lang="en-GB" sz="800" dirty="0">
                          <a:effectLst/>
                        </a:rPr>
                        <a:t> </a:t>
                      </a:r>
                      <a:endParaRPr lang="en-GB" sz="900" dirty="0">
                        <a:effectLst/>
                        <a:latin typeface="Calibri"/>
                        <a:ea typeface="Calibri"/>
                        <a:cs typeface="Times New Roman"/>
                      </a:endParaRPr>
                    </a:p>
                  </a:txBody>
                  <a:tcPr marL="53022" marR="53022" marT="0" marB="0">
                    <a:solidFill>
                      <a:srgbClr val="00AB4E"/>
                    </a:solidFill>
                  </a:tcPr>
                </a:tc>
                <a:tc>
                  <a:txBody>
                    <a:bodyPr/>
                    <a:lstStyle/>
                    <a:p>
                      <a:pPr>
                        <a:lnSpc>
                          <a:spcPct val="115000"/>
                        </a:lnSpc>
                        <a:spcAft>
                          <a:spcPts val="0"/>
                        </a:spcAft>
                      </a:pPr>
                      <a:r>
                        <a:rPr lang="en-GB" sz="1200" baseline="0" dirty="0">
                          <a:effectLst/>
                        </a:rPr>
                        <a:t>Net cash provided by (used in) operating activities</a:t>
                      </a:r>
                      <a:endParaRPr lang="en-GB" sz="1200" baseline="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X</a:t>
                      </a:r>
                      <a:endParaRPr lang="en-GB" sz="90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(X)</a:t>
                      </a:r>
                      <a:endParaRPr lang="en-GB" sz="90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(Table 9)</a:t>
                      </a:r>
                      <a:endParaRPr lang="en-GB" sz="900" dirty="0">
                        <a:effectLst/>
                        <a:latin typeface="Calibri"/>
                        <a:ea typeface="Calibri"/>
                        <a:cs typeface="Times New Roman"/>
                      </a:endParaRPr>
                    </a:p>
                  </a:txBody>
                  <a:tcPr marL="53022" marR="53022" marT="0" marB="0"/>
                </a:tc>
              </a:tr>
              <a:tr h="331473">
                <a:tc>
                  <a:txBody>
                    <a:bodyPr/>
                    <a:lstStyle/>
                    <a:p>
                      <a:pPr>
                        <a:lnSpc>
                          <a:spcPct val="115000"/>
                        </a:lnSpc>
                        <a:spcAft>
                          <a:spcPts val="0"/>
                        </a:spcAft>
                      </a:pPr>
                      <a:r>
                        <a:rPr lang="en-GB" sz="800" dirty="0">
                          <a:effectLst/>
                        </a:rPr>
                        <a:t> </a:t>
                      </a:r>
                      <a:endParaRPr lang="en-GB" sz="900" dirty="0">
                        <a:effectLst/>
                        <a:latin typeface="Calibri"/>
                        <a:ea typeface="Calibri"/>
                        <a:cs typeface="Times New Roman"/>
                      </a:endParaRPr>
                    </a:p>
                  </a:txBody>
                  <a:tcPr marL="53022" marR="53022" marT="0" marB="0">
                    <a:solidFill>
                      <a:srgbClr val="0AA745"/>
                    </a:solidFill>
                  </a:tcPr>
                </a:tc>
                <a:tc>
                  <a:txBody>
                    <a:bodyPr/>
                    <a:lstStyle/>
                    <a:p>
                      <a:pPr>
                        <a:lnSpc>
                          <a:spcPct val="115000"/>
                        </a:lnSpc>
                        <a:spcAft>
                          <a:spcPts val="0"/>
                        </a:spcAft>
                      </a:pPr>
                      <a:r>
                        <a:rPr lang="en-GB" sz="1200" baseline="0" dirty="0">
                          <a:effectLst/>
                        </a:rPr>
                        <a:t>Cash flows from investing activities:</a:t>
                      </a:r>
                    </a:p>
                    <a:p>
                      <a:pPr>
                        <a:lnSpc>
                          <a:spcPct val="115000"/>
                        </a:lnSpc>
                        <a:spcAft>
                          <a:spcPts val="0"/>
                        </a:spcAft>
                      </a:pPr>
                      <a:r>
                        <a:rPr lang="en-GB" sz="1200" baseline="0" dirty="0">
                          <a:effectLst/>
                        </a:rPr>
                        <a:t> </a:t>
                      </a:r>
                      <a:endParaRPr lang="en-GB" sz="1200" baseline="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 </a:t>
                      </a:r>
                      <a:endParaRPr lang="en-GB" sz="90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 </a:t>
                      </a:r>
                      <a:endParaRPr lang="en-GB" sz="90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 </a:t>
                      </a:r>
                      <a:endParaRPr lang="en-GB" sz="900" dirty="0">
                        <a:effectLst/>
                        <a:latin typeface="Calibri"/>
                        <a:ea typeface="Calibri"/>
                        <a:cs typeface="Times New Roman"/>
                      </a:endParaRPr>
                    </a:p>
                  </a:txBody>
                  <a:tcPr marL="53022" marR="53022" marT="0" marB="0"/>
                </a:tc>
              </a:tr>
              <a:tr h="160750">
                <a:tc>
                  <a:txBody>
                    <a:bodyPr/>
                    <a:lstStyle/>
                    <a:p>
                      <a:pPr>
                        <a:lnSpc>
                          <a:spcPct val="115000"/>
                        </a:lnSpc>
                        <a:spcAft>
                          <a:spcPts val="0"/>
                        </a:spcAft>
                      </a:pPr>
                      <a:r>
                        <a:rPr lang="en-GB" sz="800" dirty="0">
                          <a:effectLst/>
                        </a:rPr>
                        <a:t> </a:t>
                      </a:r>
                      <a:endParaRPr lang="en-GB" sz="900" dirty="0">
                        <a:effectLst/>
                        <a:latin typeface="Calibri"/>
                        <a:ea typeface="Calibri"/>
                        <a:cs typeface="Times New Roman"/>
                      </a:endParaRPr>
                    </a:p>
                  </a:txBody>
                  <a:tcPr marL="53022" marR="53022" marT="0" marB="0">
                    <a:solidFill>
                      <a:srgbClr val="00AB4E"/>
                    </a:solidFill>
                  </a:tcPr>
                </a:tc>
                <a:tc>
                  <a:txBody>
                    <a:bodyPr/>
                    <a:lstStyle/>
                    <a:p>
                      <a:pPr>
                        <a:lnSpc>
                          <a:spcPct val="115000"/>
                        </a:lnSpc>
                        <a:spcAft>
                          <a:spcPts val="0"/>
                        </a:spcAft>
                      </a:pPr>
                      <a:r>
                        <a:rPr lang="en-GB" sz="1200" baseline="0" dirty="0">
                          <a:effectLst/>
                        </a:rPr>
                        <a:t>Dividends, interest and rents from investments</a:t>
                      </a:r>
                      <a:endParaRPr lang="en-GB" sz="1200" baseline="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X</a:t>
                      </a:r>
                      <a:endParaRPr lang="en-GB" sz="90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X</a:t>
                      </a:r>
                      <a:endParaRPr lang="en-GB" sz="90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 </a:t>
                      </a:r>
                      <a:endParaRPr lang="en-GB" sz="900" dirty="0">
                        <a:effectLst/>
                        <a:latin typeface="Calibri"/>
                        <a:ea typeface="Calibri"/>
                        <a:cs typeface="Times New Roman"/>
                      </a:endParaRPr>
                    </a:p>
                  </a:txBody>
                  <a:tcPr marL="53022" marR="53022" marT="0" marB="0"/>
                </a:tc>
              </a:tr>
              <a:tr h="319001">
                <a:tc>
                  <a:txBody>
                    <a:bodyPr/>
                    <a:lstStyle/>
                    <a:p>
                      <a:pPr>
                        <a:lnSpc>
                          <a:spcPct val="115000"/>
                        </a:lnSpc>
                        <a:spcAft>
                          <a:spcPts val="0"/>
                        </a:spcAft>
                      </a:pPr>
                      <a:r>
                        <a:rPr lang="en-GB" sz="800" dirty="0">
                          <a:effectLst/>
                        </a:rPr>
                        <a:t> </a:t>
                      </a:r>
                      <a:endParaRPr lang="en-GB" sz="900" dirty="0">
                        <a:effectLst/>
                        <a:latin typeface="Calibri"/>
                        <a:ea typeface="Calibri"/>
                        <a:cs typeface="Times New Roman"/>
                      </a:endParaRPr>
                    </a:p>
                  </a:txBody>
                  <a:tcPr marL="53022" marR="53022" marT="0" marB="0">
                    <a:solidFill>
                      <a:srgbClr val="0AA745"/>
                    </a:solidFill>
                  </a:tcPr>
                </a:tc>
                <a:tc>
                  <a:txBody>
                    <a:bodyPr/>
                    <a:lstStyle/>
                    <a:p>
                      <a:pPr>
                        <a:lnSpc>
                          <a:spcPct val="115000"/>
                        </a:lnSpc>
                        <a:spcAft>
                          <a:spcPts val="0"/>
                        </a:spcAft>
                      </a:pPr>
                      <a:r>
                        <a:rPr lang="en-GB" sz="1200" baseline="0" dirty="0">
                          <a:effectLst/>
                        </a:rPr>
                        <a:t>Proceeds from the sale of property, plant and equipment</a:t>
                      </a:r>
                      <a:endParaRPr lang="en-GB" sz="1200" baseline="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X</a:t>
                      </a:r>
                      <a:endParaRPr lang="en-GB" sz="90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X</a:t>
                      </a:r>
                      <a:endParaRPr lang="en-GB" sz="90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 </a:t>
                      </a:r>
                      <a:endParaRPr lang="en-GB" sz="900" dirty="0">
                        <a:effectLst/>
                        <a:latin typeface="Calibri"/>
                        <a:ea typeface="Calibri"/>
                        <a:cs typeface="Times New Roman"/>
                      </a:endParaRPr>
                    </a:p>
                  </a:txBody>
                  <a:tcPr marL="53022" marR="53022" marT="0" marB="0"/>
                </a:tc>
              </a:tr>
              <a:tr h="160750">
                <a:tc>
                  <a:txBody>
                    <a:bodyPr/>
                    <a:lstStyle/>
                    <a:p>
                      <a:pPr>
                        <a:lnSpc>
                          <a:spcPct val="115000"/>
                        </a:lnSpc>
                        <a:spcAft>
                          <a:spcPts val="0"/>
                        </a:spcAft>
                      </a:pPr>
                      <a:r>
                        <a:rPr lang="en-GB" sz="800" dirty="0">
                          <a:effectLst/>
                        </a:rPr>
                        <a:t> </a:t>
                      </a:r>
                      <a:endParaRPr lang="en-GB" sz="900" dirty="0">
                        <a:effectLst/>
                        <a:latin typeface="Calibri"/>
                        <a:ea typeface="Calibri"/>
                        <a:cs typeface="Times New Roman"/>
                      </a:endParaRPr>
                    </a:p>
                  </a:txBody>
                  <a:tcPr marL="53022" marR="53022" marT="0" marB="0">
                    <a:solidFill>
                      <a:srgbClr val="00AB4E"/>
                    </a:solidFill>
                  </a:tcPr>
                </a:tc>
                <a:tc>
                  <a:txBody>
                    <a:bodyPr/>
                    <a:lstStyle/>
                    <a:p>
                      <a:pPr>
                        <a:lnSpc>
                          <a:spcPct val="115000"/>
                        </a:lnSpc>
                        <a:spcAft>
                          <a:spcPts val="0"/>
                        </a:spcAft>
                      </a:pPr>
                      <a:r>
                        <a:rPr lang="en-GB" sz="1200" baseline="0" dirty="0">
                          <a:effectLst/>
                        </a:rPr>
                        <a:t>Purchase of property, plant and equipment</a:t>
                      </a:r>
                      <a:endParaRPr lang="en-GB" sz="1200" baseline="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(X)</a:t>
                      </a:r>
                      <a:endParaRPr lang="en-GB" sz="90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(X)</a:t>
                      </a:r>
                      <a:endParaRPr lang="en-GB" sz="90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 </a:t>
                      </a:r>
                      <a:endParaRPr lang="en-GB" sz="900" dirty="0">
                        <a:effectLst/>
                        <a:latin typeface="Calibri"/>
                        <a:ea typeface="Calibri"/>
                        <a:cs typeface="Times New Roman"/>
                      </a:endParaRPr>
                    </a:p>
                  </a:txBody>
                  <a:tcPr marL="53022" marR="53022" marT="0" marB="0"/>
                </a:tc>
              </a:tr>
              <a:tr h="160750">
                <a:tc>
                  <a:txBody>
                    <a:bodyPr/>
                    <a:lstStyle/>
                    <a:p>
                      <a:pPr>
                        <a:lnSpc>
                          <a:spcPct val="115000"/>
                        </a:lnSpc>
                        <a:spcAft>
                          <a:spcPts val="0"/>
                        </a:spcAft>
                      </a:pPr>
                      <a:r>
                        <a:rPr lang="en-GB" sz="800" dirty="0">
                          <a:effectLst/>
                        </a:rPr>
                        <a:t> </a:t>
                      </a:r>
                      <a:endParaRPr lang="en-GB" sz="900" dirty="0">
                        <a:effectLst/>
                        <a:latin typeface="Calibri"/>
                        <a:ea typeface="Calibri"/>
                        <a:cs typeface="Times New Roman"/>
                      </a:endParaRPr>
                    </a:p>
                  </a:txBody>
                  <a:tcPr marL="53022" marR="53022" marT="0" marB="0">
                    <a:solidFill>
                      <a:srgbClr val="0AA745"/>
                    </a:solidFill>
                  </a:tcPr>
                </a:tc>
                <a:tc>
                  <a:txBody>
                    <a:bodyPr/>
                    <a:lstStyle/>
                    <a:p>
                      <a:pPr>
                        <a:lnSpc>
                          <a:spcPct val="115000"/>
                        </a:lnSpc>
                        <a:spcAft>
                          <a:spcPts val="0"/>
                        </a:spcAft>
                      </a:pPr>
                      <a:r>
                        <a:rPr lang="en-GB" sz="1200" baseline="0" dirty="0">
                          <a:effectLst/>
                        </a:rPr>
                        <a:t>Proceeds from sale of investments</a:t>
                      </a:r>
                      <a:endParaRPr lang="en-GB" sz="1200" baseline="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X</a:t>
                      </a:r>
                      <a:endParaRPr lang="en-GB" sz="90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a:t>
                      </a:r>
                      <a:endParaRPr lang="en-GB" sz="90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 </a:t>
                      </a:r>
                      <a:endParaRPr lang="en-GB" sz="900" dirty="0">
                        <a:effectLst/>
                        <a:latin typeface="Calibri"/>
                        <a:ea typeface="Calibri"/>
                        <a:cs typeface="Times New Roman"/>
                      </a:endParaRPr>
                    </a:p>
                  </a:txBody>
                  <a:tcPr marL="53022" marR="53022" marT="0" marB="0"/>
                </a:tc>
              </a:tr>
              <a:tr h="160750">
                <a:tc>
                  <a:txBody>
                    <a:bodyPr/>
                    <a:lstStyle/>
                    <a:p>
                      <a:pPr>
                        <a:lnSpc>
                          <a:spcPct val="115000"/>
                        </a:lnSpc>
                        <a:spcAft>
                          <a:spcPts val="0"/>
                        </a:spcAft>
                      </a:pPr>
                      <a:r>
                        <a:rPr lang="en-GB" sz="800" dirty="0">
                          <a:effectLst/>
                        </a:rPr>
                        <a:t> </a:t>
                      </a:r>
                      <a:endParaRPr lang="en-GB" sz="900" dirty="0">
                        <a:effectLst/>
                        <a:latin typeface="Calibri"/>
                        <a:ea typeface="Calibri"/>
                        <a:cs typeface="Times New Roman"/>
                      </a:endParaRPr>
                    </a:p>
                  </a:txBody>
                  <a:tcPr marL="53022" marR="53022" marT="0" marB="0">
                    <a:solidFill>
                      <a:srgbClr val="00AB4E"/>
                    </a:solidFill>
                  </a:tcPr>
                </a:tc>
                <a:tc>
                  <a:txBody>
                    <a:bodyPr/>
                    <a:lstStyle/>
                    <a:p>
                      <a:pPr>
                        <a:lnSpc>
                          <a:spcPct val="115000"/>
                        </a:lnSpc>
                        <a:spcAft>
                          <a:spcPts val="0"/>
                        </a:spcAft>
                      </a:pPr>
                      <a:r>
                        <a:rPr lang="en-GB" sz="1200" baseline="0" dirty="0">
                          <a:effectLst/>
                        </a:rPr>
                        <a:t>Purchase of investments</a:t>
                      </a:r>
                      <a:endParaRPr lang="en-GB" sz="1200" baseline="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a:t>
                      </a:r>
                      <a:endParaRPr lang="en-GB" sz="90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(X)</a:t>
                      </a:r>
                      <a:endParaRPr lang="en-GB" sz="90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 </a:t>
                      </a:r>
                      <a:endParaRPr lang="en-GB" sz="900" dirty="0">
                        <a:effectLst/>
                        <a:latin typeface="Calibri"/>
                        <a:ea typeface="Calibri"/>
                        <a:cs typeface="Times New Roman"/>
                      </a:endParaRPr>
                    </a:p>
                  </a:txBody>
                  <a:tcPr marL="53022" marR="53022" marT="0" marB="0"/>
                </a:tc>
              </a:tr>
              <a:tr h="160750">
                <a:tc>
                  <a:txBody>
                    <a:bodyPr/>
                    <a:lstStyle/>
                    <a:p>
                      <a:pPr>
                        <a:lnSpc>
                          <a:spcPct val="115000"/>
                        </a:lnSpc>
                        <a:spcAft>
                          <a:spcPts val="0"/>
                        </a:spcAft>
                      </a:pPr>
                      <a:r>
                        <a:rPr lang="en-GB" sz="800" dirty="0">
                          <a:effectLst/>
                        </a:rPr>
                        <a:t> </a:t>
                      </a:r>
                      <a:endParaRPr lang="en-GB" sz="900" dirty="0">
                        <a:effectLst/>
                        <a:latin typeface="Calibri"/>
                        <a:ea typeface="Calibri"/>
                        <a:cs typeface="Times New Roman"/>
                      </a:endParaRPr>
                    </a:p>
                  </a:txBody>
                  <a:tcPr marL="53022" marR="53022" marT="0" marB="0">
                    <a:solidFill>
                      <a:srgbClr val="0AA745"/>
                    </a:solidFill>
                  </a:tcPr>
                </a:tc>
                <a:tc>
                  <a:txBody>
                    <a:bodyPr/>
                    <a:lstStyle/>
                    <a:p>
                      <a:pPr>
                        <a:lnSpc>
                          <a:spcPct val="115000"/>
                        </a:lnSpc>
                        <a:spcAft>
                          <a:spcPts val="0"/>
                        </a:spcAft>
                      </a:pPr>
                      <a:r>
                        <a:rPr lang="en-GB" sz="1200" baseline="0" dirty="0">
                          <a:effectLst/>
                        </a:rPr>
                        <a:t>Net cash provided by (used in) investing activities</a:t>
                      </a:r>
                      <a:endParaRPr lang="en-GB" sz="1200" baseline="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X</a:t>
                      </a:r>
                      <a:endParaRPr lang="en-GB" sz="90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X</a:t>
                      </a:r>
                      <a:endParaRPr lang="en-GB" sz="90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 </a:t>
                      </a:r>
                      <a:endParaRPr lang="en-GB" sz="900" dirty="0">
                        <a:effectLst/>
                        <a:latin typeface="Calibri"/>
                        <a:ea typeface="Calibri"/>
                        <a:cs typeface="Times New Roman"/>
                      </a:endParaRPr>
                    </a:p>
                  </a:txBody>
                  <a:tcPr marL="53022" marR="53022" marT="0" marB="0"/>
                </a:tc>
              </a:tr>
              <a:tr h="160750">
                <a:tc>
                  <a:txBody>
                    <a:bodyPr/>
                    <a:lstStyle/>
                    <a:p>
                      <a:pPr>
                        <a:lnSpc>
                          <a:spcPct val="115000"/>
                        </a:lnSpc>
                        <a:spcAft>
                          <a:spcPts val="0"/>
                        </a:spcAft>
                      </a:pPr>
                      <a:r>
                        <a:rPr lang="en-GB" sz="800" dirty="0">
                          <a:effectLst/>
                        </a:rPr>
                        <a:t> </a:t>
                      </a:r>
                      <a:endParaRPr lang="en-GB" sz="900" dirty="0">
                        <a:effectLst/>
                        <a:latin typeface="Calibri"/>
                        <a:ea typeface="Calibri"/>
                        <a:cs typeface="Times New Roman"/>
                      </a:endParaRPr>
                    </a:p>
                  </a:txBody>
                  <a:tcPr marL="53022" marR="53022" marT="0" marB="0">
                    <a:solidFill>
                      <a:srgbClr val="00AB4E"/>
                    </a:solidFill>
                  </a:tcPr>
                </a:tc>
                <a:tc>
                  <a:txBody>
                    <a:bodyPr/>
                    <a:lstStyle/>
                    <a:p>
                      <a:pPr>
                        <a:lnSpc>
                          <a:spcPct val="115000"/>
                        </a:lnSpc>
                        <a:spcAft>
                          <a:spcPts val="0"/>
                        </a:spcAft>
                      </a:pPr>
                      <a:r>
                        <a:rPr lang="en-GB" sz="1200" baseline="0" dirty="0">
                          <a:effectLst/>
                        </a:rPr>
                        <a:t>Cash flows from financing activities:</a:t>
                      </a:r>
                      <a:endParaRPr lang="en-GB" sz="1200" baseline="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 </a:t>
                      </a:r>
                      <a:endParaRPr lang="en-GB" sz="90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 </a:t>
                      </a:r>
                      <a:endParaRPr lang="en-GB" sz="90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 </a:t>
                      </a:r>
                      <a:endParaRPr lang="en-GB" sz="900" dirty="0">
                        <a:effectLst/>
                        <a:latin typeface="Calibri"/>
                        <a:ea typeface="Calibri"/>
                        <a:cs typeface="Times New Roman"/>
                      </a:endParaRPr>
                    </a:p>
                  </a:txBody>
                  <a:tcPr marL="53022" marR="53022" marT="0" marB="0"/>
                </a:tc>
              </a:tr>
              <a:tr h="160750">
                <a:tc>
                  <a:txBody>
                    <a:bodyPr/>
                    <a:lstStyle/>
                    <a:p>
                      <a:pPr>
                        <a:lnSpc>
                          <a:spcPct val="115000"/>
                        </a:lnSpc>
                        <a:spcAft>
                          <a:spcPts val="0"/>
                        </a:spcAft>
                      </a:pPr>
                      <a:r>
                        <a:rPr lang="en-GB" sz="800" dirty="0">
                          <a:effectLst/>
                        </a:rPr>
                        <a:t> </a:t>
                      </a:r>
                      <a:endParaRPr lang="en-GB" sz="900" dirty="0">
                        <a:effectLst/>
                        <a:latin typeface="Calibri"/>
                        <a:ea typeface="Calibri"/>
                        <a:cs typeface="Times New Roman"/>
                      </a:endParaRPr>
                    </a:p>
                  </a:txBody>
                  <a:tcPr marL="53022" marR="53022" marT="0" marB="0">
                    <a:solidFill>
                      <a:srgbClr val="0AA745"/>
                    </a:solidFill>
                  </a:tcPr>
                </a:tc>
                <a:tc>
                  <a:txBody>
                    <a:bodyPr/>
                    <a:lstStyle/>
                    <a:p>
                      <a:pPr>
                        <a:lnSpc>
                          <a:spcPct val="115000"/>
                        </a:lnSpc>
                        <a:spcAft>
                          <a:spcPts val="0"/>
                        </a:spcAft>
                      </a:pPr>
                      <a:r>
                        <a:rPr lang="en-GB" sz="1200" baseline="0" dirty="0">
                          <a:effectLst/>
                        </a:rPr>
                        <a:t>Repayments of borrowing</a:t>
                      </a:r>
                      <a:endParaRPr lang="en-GB" sz="1200" baseline="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(X)</a:t>
                      </a:r>
                      <a:endParaRPr lang="en-GB" sz="90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(X)</a:t>
                      </a:r>
                      <a:endParaRPr lang="en-GB" sz="90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 </a:t>
                      </a:r>
                      <a:endParaRPr lang="en-GB" sz="900" dirty="0">
                        <a:effectLst/>
                        <a:latin typeface="Calibri"/>
                        <a:ea typeface="Calibri"/>
                        <a:cs typeface="Times New Roman"/>
                      </a:endParaRPr>
                    </a:p>
                  </a:txBody>
                  <a:tcPr marL="53022" marR="53022" marT="0" marB="0"/>
                </a:tc>
              </a:tr>
              <a:tr h="160750">
                <a:tc>
                  <a:txBody>
                    <a:bodyPr/>
                    <a:lstStyle/>
                    <a:p>
                      <a:pPr>
                        <a:lnSpc>
                          <a:spcPct val="115000"/>
                        </a:lnSpc>
                        <a:spcAft>
                          <a:spcPts val="0"/>
                        </a:spcAft>
                      </a:pPr>
                      <a:r>
                        <a:rPr lang="en-GB" sz="800" dirty="0">
                          <a:effectLst/>
                        </a:rPr>
                        <a:t> </a:t>
                      </a:r>
                      <a:endParaRPr lang="en-GB" sz="900" dirty="0">
                        <a:effectLst/>
                        <a:latin typeface="Calibri"/>
                        <a:ea typeface="Calibri"/>
                        <a:cs typeface="Times New Roman"/>
                      </a:endParaRPr>
                    </a:p>
                  </a:txBody>
                  <a:tcPr marL="53022" marR="53022" marT="0" marB="0">
                    <a:solidFill>
                      <a:srgbClr val="00AB4E"/>
                    </a:solidFill>
                  </a:tcPr>
                </a:tc>
                <a:tc>
                  <a:txBody>
                    <a:bodyPr/>
                    <a:lstStyle/>
                    <a:p>
                      <a:pPr>
                        <a:lnSpc>
                          <a:spcPct val="115000"/>
                        </a:lnSpc>
                        <a:spcAft>
                          <a:spcPts val="0"/>
                        </a:spcAft>
                      </a:pPr>
                      <a:r>
                        <a:rPr lang="en-GB" sz="1200" baseline="0" dirty="0">
                          <a:effectLst/>
                        </a:rPr>
                        <a:t>Cash inflows from new borrowing</a:t>
                      </a:r>
                      <a:endParaRPr lang="en-GB" sz="1200" baseline="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X</a:t>
                      </a:r>
                      <a:endParaRPr lang="en-GB" sz="90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a:t>
                      </a:r>
                      <a:endParaRPr lang="en-GB" sz="90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 </a:t>
                      </a:r>
                      <a:endParaRPr lang="en-GB" sz="900" dirty="0">
                        <a:effectLst/>
                        <a:latin typeface="Calibri"/>
                        <a:ea typeface="Calibri"/>
                        <a:cs typeface="Times New Roman"/>
                      </a:endParaRPr>
                    </a:p>
                  </a:txBody>
                  <a:tcPr marL="53022" marR="53022" marT="0" marB="0"/>
                </a:tc>
              </a:tr>
              <a:tr h="270603">
                <a:tc>
                  <a:txBody>
                    <a:bodyPr/>
                    <a:lstStyle/>
                    <a:p>
                      <a:pPr>
                        <a:lnSpc>
                          <a:spcPct val="115000"/>
                        </a:lnSpc>
                        <a:spcAft>
                          <a:spcPts val="0"/>
                        </a:spcAft>
                      </a:pPr>
                      <a:r>
                        <a:rPr lang="en-GB" sz="800" dirty="0">
                          <a:effectLst/>
                        </a:rPr>
                        <a:t> </a:t>
                      </a:r>
                      <a:endParaRPr lang="en-GB" sz="900" dirty="0">
                        <a:effectLst/>
                        <a:latin typeface="Calibri"/>
                        <a:ea typeface="Calibri"/>
                        <a:cs typeface="Times New Roman"/>
                      </a:endParaRPr>
                    </a:p>
                  </a:txBody>
                  <a:tcPr marL="53022" marR="53022" marT="0" marB="0">
                    <a:solidFill>
                      <a:srgbClr val="0AA745"/>
                    </a:solidFill>
                  </a:tcPr>
                </a:tc>
                <a:tc>
                  <a:txBody>
                    <a:bodyPr/>
                    <a:lstStyle/>
                    <a:p>
                      <a:pPr>
                        <a:lnSpc>
                          <a:spcPct val="115000"/>
                        </a:lnSpc>
                        <a:spcAft>
                          <a:spcPts val="0"/>
                        </a:spcAft>
                      </a:pPr>
                      <a:r>
                        <a:rPr lang="en-GB" sz="1200" baseline="0" dirty="0">
                          <a:effectLst/>
                        </a:rPr>
                        <a:t>Receipt of endowment</a:t>
                      </a:r>
                      <a:endParaRPr lang="en-GB" sz="1200" baseline="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X</a:t>
                      </a:r>
                      <a:endParaRPr lang="en-GB" sz="90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X</a:t>
                      </a:r>
                      <a:endParaRPr lang="en-GB" sz="90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 </a:t>
                      </a:r>
                      <a:endParaRPr lang="en-GB" sz="900" dirty="0">
                        <a:effectLst/>
                        <a:latin typeface="Calibri"/>
                        <a:ea typeface="Calibri"/>
                        <a:cs typeface="Times New Roman"/>
                      </a:endParaRPr>
                    </a:p>
                  </a:txBody>
                  <a:tcPr marL="53022" marR="53022" marT="0" marB="0"/>
                </a:tc>
              </a:tr>
              <a:tr h="160750">
                <a:tc>
                  <a:txBody>
                    <a:bodyPr/>
                    <a:lstStyle/>
                    <a:p>
                      <a:pPr>
                        <a:lnSpc>
                          <a:spcPct val="115000"/>
                        </a:lnSpc>
                        <a:spcAft>
                          <a:spcPts val="0"/>
                        </a:spcAft>
                      </a:pPr>
                      <a:r>
                        <a:rPr lang="en-GB" sz="800" dirty="0">
                          <a:effectLst/>
                        </a:rPr>
                        <a:t> </a:t>
                      </a:r>
                      <a:endParaRPr lang="en-GB" sz="900" dirty="0">
                        <a:effectLst/>
                        <a:latin typeface="Calibri"/>
                        <a:ea typeface="Calibri"/>
                        <a:cs typeface="Times New Roman"/>
                      </a:endParaRPr>
                    </a:p>
                  </a:txBody>
                  <a:tcPr marL="53022" marR="53022" marT="0" marB="0">
                    <a:solidFill>
                      <a:srgbClr val="00AB4E"/>
                    </a:solidFill>
                  </a:tcPr>
                </a:tc>
                <a:tc>
                  <a:txBody>
                    <a:bodyPr/>
                    <a:lstStyle/>
                    <a:p>
                      <a:pPr>
                        <a:lnSpc>
                          <a:spcPct val="115000"/>
                        </a:lnSpc>
                        <a:spcAft>
                          <a:spcPts val="0"/>
                        </a:spcAft>
                      </a:pPr>
                      <a:r>
                        <a:rPr lang="en-GB" sz="1200" baseline="0" dirty="0">
                          <a:effectLst/>
                        </a:rPr>
                        <a:t>Net cash provided by (used in) financing activities</a:t>
                      </a:r>
                      <a:endParaRPr lang="en-GB" sz="1200" baseline="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X</a:t>
                      </a:r>
                      <a:endParaRPr lang="en-GB" sz="90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X</a:t>
                      </a:r>
                      <a:endParaRPr lang="en-GB" sz="90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 </a:t>
                      </a:r>
                      <a:endParaRPr lang="en-GB" sz="900" dirty="0">
                        <a:effectLst/>
                        <a:latin typeface="Calibri"/>
                        <a:ea typeface="Calibri"/>
                        <a:cs typeface="Times New Roman"/>
                      </a:endParaRPr>
                    </a:p>
                  </a:txBody>
                  <a:tcPr marL="53022" marR="53022" marT="0" marB="0"/>
                </a:tc>
              </a:tr>
              <a:tr h="160750">
                <a:tc>
                  <a:txBody>
                    <a:bodyPr/>
                    <a:lstStyle/>
                    <a:p>
                      <a:pPr>
                        <a:lnSpc>
                          <a:spcPct val="115000"/>
                        </a:lnSpc>
                        <a:spcAft>
                          <a:spcPts val="0"/>
                        </a:spcAft>
                      </a:pPr>
                      <a:r>
                        <a:rPr lang="en-GB" sz="800" dirty="0">
                          <a:effectLst/>
                        </a:rPr>
                        <a:t> </a:t>
                      </a:r>
                      <a:endParaRPr lang="en-GB" sz="900" dirty="0">
                        <a:effectLst/>
                        <a:latin typeface="Calibri"/>
                        <a:ea typeface="Calibri"/>
                        <a:cs typeface="Times New Roman"/>
                      </a:endParaRPr>
                    </a:p>
                  </a:txBody>
                  <a:tcPr marL="53022" marR="53022" marT="0" marB="0">
                    <a:solidFill>
                      <a:srgbClr val="0AA745"/>
                    </a:solidFill>
                  </a:tcPr>
                </a:tc>
                <a:tc>
                  <a:txBody>
                    <a:bodyPr/>
                    <a:lstStyle/>
                    <a:p>
                      <a:pPr>
                        <a:lnSpc>
                          <a:spcPct val="115000"/>
                        </a:lnSpc>
                        <a:spcAft>
                          <a:spcPts val="0"/>
                        </a:spcAft>
                      </a:pPr>
                      <a:r>
                        <a:rPr lang="en-GB" sz="1200" baseline="0" dirty="0">
                          <a:effectLst/>
                        </a:rPr>
                        <a:t> </a:t>
                      </a:r>
                      <a:endParaRPr lang="en-GB" sz="1200" baseline="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 </a:t>
                      </a:r>
                      <a:endParaRPr lang="en-GB" sz="90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 </a:t>
                      </a:r>
                      <a:endParaRPr lang="en-GB" sz="90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 </a:t>
                      </a:r>
                      <a:endParaRPr lang="en-GB" sz="900" dirty="0">
                        <a:effectLst/>
                        <a:latin typeface="Calibri"/>
                        <a:ea typeface="Calibri"/>
                        <a:cs typeface="Times New Roman"/>
                      </a:endParaRPr>
                    </a:p>
                  </a:txBody>
                  <a:tcPr marL="53022" marR="53022" marT="0" marB="0"/>
                </a:tc>
              </a:tr>
              <a:tr h="331473">
                <a:tc>
                  <a:txBody>
                    <a:bodyPr/>
                    <a:lstStyle/>
                    <a:p>
                      <a:pPr>
                        <a:lnSpc>
                          <a:spcPct val="115000"/>
                        </a:lnSpc>
                        <a:spcAft>
                          <a:spcPts val="0"/>
                        </a:spcAft>
                      </a:pPr>
                      <a:r>
                        <a:rPr lang="en-GB" sz="800" dirty="0">
                          <a:effectLst/>
                        </a:rPr>
                        <a:t> </a:t>
                      </a:r>
                      <a:endParaRPr lang="en-GB" sz="900" dirty="0">
                        <a:effectLst/>
                        <a:latin typeface="Calibri"/>
                        <a:ea typeface="Calibri"/>
                        <a:cs typeface="Times New Roman"/>
                      </a:endParaRPr>
                    </a:p>
                  </a:txBody>
                  <a:tcPr marL="53022" marR="53022" marT="0" marB="0">
                    <a:solidFill>
                      <a:srgbClr val="00AB4E"/>
                    </a:solidFill>
                  </a:tcPr>
                </a:tc>
                <a:tc>
                  <a:txBody>
                    <a:bodyPr/>
                    <a:lstStyle/>
                    <a:p>
                      <a:pPr>
                        <a:lnSpc>
                          <a:spcPct val="115000"/>
                        </a:lnSpc>
                        <a:spcAft>
                          <a:spcPts val="0"/>
                        </a:spcAft>
                      </a:pPr>
                      <a:r>
                        <a:rPr lang="en-GB" sz="1200" baseline="0" dirty="0">
                          <a:effectLst/>
                        </a:rPr>
                        <a:t>Change in cash and cash equivalents in the</a:t>
                      </a:r>
                    </a:p>
                    <a:p>
                      <a:pPr>
                        <a:lnSpc>
                          <a:spcPct val="115000"/>
                        </a:lnSpc>
                        <a:spcAft>
                          <a:spcPts val="0"/>
                        </a:spcAft>
                      </a:pPr>
                      <a:r>
                        <a:rPr lang="en-GB" sz="1200" baseline="0" dirty="0">
                          <a:effectLst/>
                        </a:rPr>
                        <a:t>reporting period</a:t>
                      </a:r>
                      <a:endParaRPr lang="en-GB" sz="1200" baseline="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X</a:t>
                      </a:r>
                      <a:endParaRPr lang="en-GB" sz="90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X</a:t>
                      </a:r>
                      <a:endParaRPr lang="en-GB" sz="90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(Table 10)</a:t>
                      </a:r>
                      <a:endParaRPr lang="en-GB" sz="900" dirty="0">
                        <a:effectLst/>
                        <a:latin typeface="Calibri"/>
                        <a:ea typeface="Calibri"/>
                        <a:cs typeface="Times New Roman"/>
                      </a:endParaRPr>
                    </a:p>
                  </a:txBody>
                  <a:tcPr marL="53022" marR="53022" marT="0" marB="0"/>
                </a:tc>
              </a:tr>
              <a:tr h="331473">
                <a:tc>
                  <a:txBody>
                    <a:bodyPr/>
                    <a:lstStyle/>
                    <a:p>
                      <a:pPr>
                        <a:lnSpc>
                          <a:spcPct val="115000"/>
                        </a:lnSpc>
                        <a:spcAft>
                          <a:spcPts val="0"/>
                        </a:spcAft>
                      </a:pPr>
                      <a:r>
                        <a:rPr lang="en-GB" sz="800" dirty="0">
                          <a:effectLst/>
                        </a:rPr>
                        <a:t> </a:t>
                      </a:r>
                      <a:endParaRPr lang="en-GB" sz="900" dirty="0">
                        <a:effectLst/>
                        <a:latin typeface="Calibri"/>
                        <a:ea typeface="Calibri"/>
                        <a:cs typeface="Times New Roman"/>
                      </a:endParaRPr>
                    </a:p>
                  </a:txBody>
                  <a:tcPr marL="53022" marR="53022" marT="0" marB="0">
                    <a:solidFill>
                      <a:srgbClr val="0AA745"/>
                    </a:solidFill>
                  </a:tcPr>
                </a:tc>
                <a:tc>
                  <a:txBody>
                    <a:bodyPr/>
                    <a:lstStyle/>
                    <a:p>
                      <a:pPr>
                        <a:lnSpc>
                          <a:spcPct val="115000"/>
                        </a:lnSpc>
                        <a:spcAft>
                          <a:spcPts val="0"/>
                        </a:spcAft>
                      </a:pPr>
                      <a:r>
                        <a:rPr lang="en-GB" sz="1200" baseline="0" dirty="0">
                          <a:effectLst/>
                        </a:rPr>
                        <a:t>Cash and cash equivalents at the beginning of the reporting period</a:t>
                      </a:r>
                      <a:endParaRPr lang="en-GB" sz="1200" baseline="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X</a:t>
                      </a:r>
                      <a:endParaRPr lang="en-GB" sz="90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X</a:t>
                      </a:r>
                      <a:endParaRPr lang="en-GB" sz="90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 </a:t>
                      </a:r>
                      <a:endParaRPr lang="en-GB" sz="900" dirty="0">
                        <a:effectLst/>
                        <a:latin typeface="Calibri"/>
                        <a:ea typeface="Calibri"/>
                        <a:cs typeface="Times New Roman"/>
                      </a:endParaRPr>
                    </a:p>
                  </a:txBody>
                  <a:tcPr marL="53022" marR="53022" marT="0" marB="0"/>
                </a:tc>
              </a:tr>
              <a:tr h="331473">
                <a:tc>
                  <a:txBody>
                    <a:bodyPr/>
                    <a:lstStyle/>
                    <a:p>
                      <a:pPr>
                        <a:lnSpc>
                          <a:spcPct val="115000"/>
                        </a:lnSpc>
                        <a:spcAft>
                          <a:spcPts val="0"/>
                        </a:spcAft>
                      </a:pPr>
                      <a:r>
                        <a:rPr lang="en-GB" sz="800" dirty="0">
                          <a:effectLst/>
                        </a:rPr>
                        <a:t> </a:t>
                      </a:r>
                      <a:endParaRPr lang="en-GB" sz="900" dirty="0">
                        <a:effectLst/>
                        <a:latin typeface="Calibri"/>
                        <a:ea typeface="Calibri"/>
                        <a:cs typeface="Times New Roman"/>
                      </a:endParaRPr>
                    </a:p>
                  </a:txBody>
                  <a:tcPr marL="53022" marR="53022" marT="0" marB="0">
                    <a:solidFill>
                      <a:srgbClr val="00AB4E"/>
                    </a:solidFill>
                  </a:tcPr>
                </a:tc>
                <a:tc>
                  <a:txBody>
                    <a:bodyPr/>
                    <a:lstStyle/>
                    <a:p>
                      <a:pPr>
                        <a:lnSpc>
                          <a:spcPct val="115000"/>
                        </a:lnSpc>
                        <a:spcAft>
                          <a:spcPts val="0"/>
                        </a:spcAft>
                      </a:pPr>
                      <a:r>
                        <a:rPr lang="en-GB" sz="1200" baseline="0" dirty="0">
                          <a:effectLst/>
                        </a:rPr>
                        <a:t>Change in cash and cash equivalents due to</a:t>
                      </a:r>
                    </a:p>
                    <a:p>
                      <a:pPr>
                        <a:lnSpc>
                          <a:spcPct val="115000"/>
                        </a:lnSpc>
                        <a:spcAft>
                          <a:spcPts val="0"/>
                        </a:spcAft>
                      </a:pPr>
                      <a:r>
                        <a:rPr lang="en-GB" sz="1200" baseline="0" dirty="0">
                          <a:effectLst/>
                        </a:rPr>
                        <a:t>exchange rate movements</a:t>
                      </a:r>
                      <a:endParaRPr lang="en-GB" sz="1200" baseline="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X</a:t>
                      </a:r>
                      <a:endParaRPr lang="en-GB" sz="90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(X)</a:t>
                      </a:r>
                      <a:endParaRPr lang="en-GB" sz="90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 </a:t>
                      </a:r>
                      <a:endParaRPr lang="en-GB" sz="900" dirty="0">
                        <a:effectLst/>
                        <a:latin typeface="Calibri"/>
                        <a:ea typeface="Calibri"/>
                        <a:cs typeface="Times New Roman"/>
                      </a:endParaRPr>
                    </a:p>
                  </a:txBody>
                  <a:tcPr marL="53022" marR="53022" marT="0" marB="0"/>
                </a:tc>
              </a:tr>
              <a:tr h="331473">
                <a:tc>
                  <a:txBody>
                    <a:bodyPr/>
                    <a:lstStyle/>
                    <a:p>
                      <a:pPr>
                        <a:lnSpc>
                          <a:spcPct val="115000"/>
                        </a:lnSpc>
                        <a:spcAft>
                          <a:spcPts val="0"/>
                        </a:spcAft>
                      </a:pPr>
                      <a:r>
                        <a:rPr lang="en-GB" sz="800" dirty="0">
                          <a:effectLst/>
                        </a:rPr>
                        <a:t> </a:t>
                      </a:r>
                      <a:endParaRPr lang="en-GB" sz="900" dirty="0">
                        <a:effectLst/>
                        <a:latin typeface="Calibri"/>
                        <a:ea typeface="Calibri"/>
                        <a:cs typeface="Times New Roman"/>
                      </a:endParaRPr>
                    </a:p>
                  </a:txBody>
                  <a:tcPr marL="53022" marR="53022" marT="0" marB="0">
                    <a:solidFill>
                      <a:srgbClr val="0AA745"/>
                    </a:solidFill>
                  </a:tcPr>
                </a:tc>
                <a:tc>
                  <a:txBody>
                    <a:bodyPr/>
                    <a:lstStyle/>
                    <a:p>
                      <a:pPr>
                        <a:lnSpc>
                          <a:spcPct val="115000"/>
                        </a:lnSpc>
                        <a:spcAft>
                          <a:spcPts val="0"/>
                        </a:spcAft>
                      </a:pPr>
                      <a:r>
                        <a:rPr lang="en-GB" sz="1200" baseline="0" dirty="0">
                          <a:effectLst/>
                        </a:rPr>
                        <a:t>Cash and cash equivalents at the end of the</a:t>
                      </a:r>
                    </a:p>
                    <a:p>
                      <a:pPr>
                        <a:lnSpc>
                          <a:spcPct val="115000"/>
                        </a:lnSpc>
                        <a:spcAft>
                          <a:spcPts val="0"/>
                        </a:spcAft>
                      </a:pPr>
                      <a:r>
                        <a:rPr lang="en-GB" sz="1200" baseline="0" dirty="0">
                          <a:effectLst/>
                        </a:rPr>
                        <a:t>reporting period</a:t>
                      </a:r>
                      <a:endParaRPr lang="en-GB" sz="1200" baseline="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X</a:t>
                      </a:r>
                      <a:endParaRPr lang="en-GB" sz="90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X</a:t>
                      </a:r>
                      <a:endParaRPr lang="en-GB" sz="900" dirty="0">
                        <a:effectLst/>
                        <a:latin typeface="Calibri"/>
                        <a:ea typeface="Calibri"/>
                        <a:cs typeface="Times New Roman"/>
                      </a:endParaRPr>
                    </a:p>
                  </a:txBody>
                  <a:tcPr marL="53022" marR="53022" marT="0" marB="0"/>
                </a:tc>
                <a:tc>
                  <a:txBody>
                    <a:bodyPr/>
                    <a:lstStyle/>
                    <a:p>
                      <a:pPr algn="ctr">
                        <a:lnSpc>
                          <a:spcPct val="115000"/>
                        </a:lnSpc>
                        <a:spcAft>
                          <a:spcPts val="0"/>
                        </a:spcAft>
                      </a:pPr>
                      <a:r>
                        <a:rPr lang="en-GB" sz="800" dirty="0">
                          <a:effectLst/>
                        </a:rPr>
                        <a:t>(Table 10)</a:t>
                      </a:r>
                      <a:endParaRPr lang="en-GB" sz="900" dirty="0">
                        <a:effectLst/>
                        <a:latin typeface="Calibri"/>
                        <a:ea typeface="Calibri"/>
                        <a:cs typeface="Times New Roman"/>
                      </a:endParaRPr>
                    </a:p>
                  </a:txBody>
                  <a:tcPr marL="53022" marR="53022" marT="0" marB="0"/>
                </a:tc>
              </a:tr>
            </a:tbl>
          </a:graphicData>
        </a:graphic>
      </p:graphicFrame>
      <p:sp>
        <p:nvSpPr>
          <p:cNvPr id="5" name="Rectangle 1"/>
          <p:cNvSpPr>
            <a:spLocks noChangeArrowheads="1"/>
          </p:cNvSpPr>
          <p:nvPr/>
        </p:nvSpPr>
        <p:spPr bwMode="auto">
          <a:xfrm>
            <a:off x="2446338" y="166159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9988761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317820343"/>
              </p:ext>
            </p:extLst>
          </p:nvPr>
        </p:nvGraphicFramePr>
        <p:xfrm>
          <a:off x="533400" y="1752600"/>
          <a:ext cx="7620001" cy="4267203"/>
        </p:xfrm>
        <a:graphic>
          <a:graphicData uri="http://schemas.openxmlformats.org/drawingml/2006/table">
            <a:tbl>
              <a:tblPr firstRow="1" firstCol="1" bandRow="1">
                <a:tableStyleId>{5C22544A-7EE6-4342-B048-85BDC9FD1C3A}</a:tableStyleId>
              </a:tblPr>
              <a:tblGrid>
                <a:gridCol w="556897"/>
                <a:gridCol w="4327295"/>
                <a:gridCol w="1398430"/>
                <a:gridCol w="1337379"/>
              </a:tblGrid>
              <a:tr h="335514">
                <a:tc>
                  <a:txBody>
                    <a:bodyPr/>
                    <a:lstStyle/>
                    <a:p>
                      <a:pPr>
                        <a:lnSpc>
                          <a:spcPct val="115000"/>
                        </a:lnSpc>
                        <a:spcAft>
                          <a:spcPts val="0"/>
                        </a:spcAft>
                      </a:pPr>
                      <a:r>
                        <a:rPr lang="en-GB" sz="1200" dirty="0">
                          <a:effectLst/>
                        </a:rPr>
                        <a:t> </a:t>
                      </a:r>
                      <a:endParaRPr lang="en-GB" sz="1100" dirty="0">
                        <a:effectLst/>
                        <a:latin typeface="Calibri"/>
                        <a:ea typeface="Calibri"/>
                        <a:cs typeface="Times New Roman"/>
                      </a:endParaRPr>
                    </a:p>
                  </a:txBody>
                  <a:tcPr marL="68580" marR="68580" marT="0" marB="0">
                    <a:solidFill>
                      <a:srgbClr val="00AB4E"/>
                    </a:solidFill>
                  </a:tcPr>
                </a:tc>
                <a:tc>
                  <a:txBody>
                    <a:bodyPr/>
                    <a:lstStyle/>
                    <a:p>
                      <a:pPr>
                        <a:lnSpc>
                          <a:spcPct val="115000"/>
                        </a:lnSpc>
                        <a:spcAft>
                          <a:spcPts val="0"/>
                        </a:spcAft>
                      </a:pPr>
                      <a:r>
                        <a:rPr lang="en-GB" sz="1200" dirty="0">
                          <a:effectLst/>
                        </a:rPr>
                        <a:t> </a:t>
                      </a:r>
                      <a:endParaRPr lang="en-GB" sz="1100" dirty="0">
                        <a:effectLst/>
                        <a:latin typeface="Calibri"/>
                        <a:ea typeface="Calibri"/>
                        <a:cs typeface="Times New Roman"/>
                      </a:endParaRPr>
                    </a:p>
                  </a:txBody>
                  <a:tcPr marL="68580" marR="68580" marT="0" marB="0">
                    <a:solidFill>
                      <a:srgbClr val="00AB4E"/>
                    </a:solidFill>
                  </a:tcPr>
                </a:tc>
                <a:tc>
                  <a:txBody>
                    <a:bodyPr/>
                    <a:lstStyle/>
                    <a:p>
                      <a:pPr algn="ctr">
                        <a:lnSpc>
                          <a:spcPct val="115000"/>
                        </a:lnSpc>
                        <a:spcAft>
                          <a:spcPts val="0"/>
                        </a:spcAft>
                      </a:pPr>
                      <a:r>
                        <a:rPr lang="en-GB" sz="1000" dirty="0">
                          <a:effectLst/>
                        </a:rPr>
                        <a:t>Current year</a:t>
                      </a:r>
                      <a:endParaRPr lang="en-GB" sz="1100" dirty="0">
                        <a:effectLst/>
                        <a:latin typeface="Calibri"/>
                        <a:ea typeface="Calibri"/>
                        <a:cs typeface="Times New Roman"/>
                      </a:endParaRPr>
                    </a:p>
                  </a:txBody>
                  <a:tcPr marL="68580" marR="68580" marT="0" marB="0">
                    <a:solidFill>
                      <a:srgbClr val="00AB4E"/>
                    </a:solidFill>
                  </a:tcPr>
                </a:tc>
                <a:tc>
                  <a:txBody>
                    <a:bodyPr/>
                    <a:lstStyle/>
                    <a:p>
                      <a:pPr algn="ctr">
                        <a:lnSpc>
                          <a:spcPct val="115000"/>
                        </a:lnSpc>
                        <a:spcAft>
                          <a:spcPts val="0"/>
                        </a:spcAft>
                      </a:pPr>
                      <a:r>
                        <a:rPr lang="en-GB" sz="1000" dirty="0">
                          <a:effectLst/>
                        </a:rPr>
                        <a:t>Prior Year </a:t>
                      </a:r>
                      <a:endParaRPr lang="en-GB" sz="1100" dirty="0">
                        <a:effectLst/>
                        <a:latin typeface="Calibri"/>
                        <a:ea typeface="Calibri"/>
                        <a:cs typeface="Times New Roman"/>
                      </a:endParaRPr>
                    </a:p>
                  </a:txBody>
                  <a:tcPr marL="68580" marR="68580" marT="0" marB="0">
                    <a:solidFill>
                      <a:srgbClr val="00AB4E"/>
                    </a:solidFill>
                  </a:tcPr>
                </a:tc>
              </a:tr>
              <a:tr h="335514">
                <a:tc>
                  <a:txBody>
                    <a:bodyPr/>
                    <a:lstStyle/>
                    <a:p>
                      <a:pPr>
                        <a:lnSpc>
                          <a:spcPct val="115000"/>
                        </a:lnSpc>
                        <a:spcAft>
                          <a:spcPts val="0"/>
                        </a:spcAft>
                      </a:pPr>
                      <a:r>
                        <a:rPr lang="en-GB" sz="1200" dirty="0">
                          <a:effectLst/>
                        </a:rPr>
                        <a:t> </a:t>
                      </a:r>
                      <a:endParaRPr lang="en-GB" sz="1100" dirty="0">
                        <a:effectLst/>
                        <a:latin typeface="Calibri"/>
                        <a:ea typeface="Calibri"/>
                        <a:cs typeface="Times New Roman"/>
                      </a:endParaRPr>
                    </a:p>
                  </a:txBody>
                  <a:tcPr marL="68580" marR="68580" marT="0" marB="0">
                    <a:solidFill>
                      <a:srgbClr val="0AA745"/>
                    </a:solidFill>
                  </a:tcPr>
                </a:tc>
                <a:tc>
                  <a:txBody>
                    <a:bodyPr/>
                    <a:lstStyle/>
                    <a:p>
                      <a:pPr>
                        <a:lnSpc>
                          <a:spcPct val="115000"/>
                        </a:lnSpc>
                        <a:spcAft>
                          <a:spcPts val="0"/>
                        </a:spcAft>
                      </a:pPr>
                      <a:r>
                        <a:rPr lang="en-GB" sz="1200" dirty="0">
                          <a:effectLst/>
                        </a:rPr>
                        <a:t> </a:t>
                      </a:r>
                      <a:endParaRPr lang="en-GB"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dirty="0">
                          <a:effectLst/>
                        </a:rPr>
                        <a:t>£</a:t>
                      </a:r>
                      <a:endParaRPr lang="en-GB"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dirty="0">
                          <a:effectLst/>
                        </a:rPr>
                        <a:t>£</a:t>
                      </a:r>
                      <a:endParaRPr lang="en-GB" sz="1100" dirty="0">
                        <a:effectLst/>
                        <a:latin typeface="Calibri"/>
                        <a:ea typeface="Calibri"/>
                        <a:cs typeface="Times New Roman"/>
                      </a:endParaRPr>
                    </a:p>
                  </a:txBody>
                  <a:tcPr marL="68580" marR="68580" marT="0" marB="0"/>
                </a:tc>
              </a:tr>
              <a:tr h="576549">
                <a:tc>
                  <a:txBody>
                    <a:bodyPr/>
                    <a:lstStyle/>
                    <a:p>
                      <a:pPr>
                        <a:lnSpc>
                          <a:spcPct val="115000"/>
                        </a:lnSpc>
                        <a:spcAft>
                          <a:spcPts val="0"/>
                        </a:spcAft>
                      </a:pPr>
                      <a:r>
                        <a:rPr lang="en-GB" sz="1200" dirty="0">
                          <a:effectLst/>
                        </a:rPr>
                        <a:t> </a:t>
                      </a:r>
                      <a:endParaRPr lang="en-GB" sz="1100" dirty="0">
                        <a:effectLst/>
                        <a:latin typeface="Calibri"/>
                        <a:ea typeface="Calibri"/>
                        <a:cs typeface="Times New Roman"/>
                      </a:endParaRPr>
                    </a:p>
                  </a:txBody>
                  <a:tcPr marL="68580" marR="68580" marT="0" marB="0">
                    <a:solidFill>
                      <a:srgbClr val="0AA745"/>
                    </a:solidFill>
                  </a:tcPr>
                </a:tc>
                <a:tc>
                  <a:txBody>
                    <a:bodyPr/>
                    <a:lstStyle/>
                    <a:p>
                      <a:pPr>
                        <a:lnSpc>
                          <a:spcPct val="115000"/>
                        </a:lnSpc>
                        <a:spcAft>
                          <a:spcPts val="0"/>
                        </a:spcAft>
                      </a:pPr>
                      <a:r>
                        <a:rPr lang="en-GB" sz="1000" dirty="0">
                          <a:effectLst/>
                        </a:rPr>
                        <a:t>Net income/(expenditure) for the reporting period (as</a:t>
                      </a:r>
                      <a:endParaRPr lang="en-GB" sz="1100" dirty="0">
                        <a:effectLst/>
                      </a:endParaRPr>
                    </a:p>
                    <a:p>
                      <a:pPr>
                        <a:lnSpc>
                          <a:spcPct val="115000"/>
                        </a:lnSpc>
                        <a:spcAft>
                          <a:spcPts val="0"/>
                        </a:spcAft>
                      </a:pPr>
                      <a:r>
                        <a:rPr lang="en-GB" sz="1000" dirty="0">
                          <a:effectLst/>
                        </a:rPr>
                        <a:t>per the statement of financial activities)</a:t>
                      </a:r>
                      <a:endParaRPr lang="en-GB"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dirty="0">
                          <a:effectLst/>
                        </a:rPr>
                        <a:t>X</a:t>
                      </a:r>
                      <a:endParaRPr lang="en-GB"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dirty="0">
                          <a:effectLst/>
                        </a:rPr>
                        <a:t>X</a:t>
                      </a:r>
                      <a:endParaRPr lang="en-GB" sz="1100" dirty="0">
                        <a:effectLst/>
                        <a:latin typeface="Calibri"/>
                        <a:ea typeface="Calibri"/>
                        <a:cs typeface="Times New Roman"/>
                      </a:endParaRPr>
                    </a:p>
                  </a:txBody>
                  <a:tcPr marL="68580" marR="68580" marT="0" marB="0"/>
                </a:tc>
              </a:tr>
              <a:tr h="335514">
                <a:tc>
                  <a:txBody>
                    <a:bodyPr/>
                    <a:lstStyle/>
                    <a:p>
                      <a:pPr>
                        <a:lnSpc>
                          <a:spcPct val="115000"/>
                        </a:lnSpc>
                        <a:spcAft>
                          <a:spcPts val="0"/>
                        </a:spcAft>
                      </a:pPr>
                      <a:r>
                        <a:rPr lang="en-GB" sz="1200" dirty="0">
                          <a:effectLst/>
                        </a:rPr>
                        <a:t> </a:t>
                      </a:r>
                      <a:endParaRPr lang="en-GB" sz="1100" dirty="0">
                        <a:effectLst/>
                        <a:latin typeface="Calibri"/>
                        <a:ea typeface="Calibri"/>
                        <a:cs typeface="Times New Roman"/>
                      </a:endParaRPr>
                    </a:p>
                  </a:txBody>
                  <a:tcPr marL="68580" marR="68580" marT="0" marB="0">
                    <a:solidFill>
                      <a:srgbClr val="0AA745"/>
                    </a:solidFill>
                  </a:tcPr>
                </a:tc>
                <a:tc>
                  <a:txBody>
                    <a:bodyPr/>
                    <a:lstStyle/>
                    <a:p>
                      <a:pPr>
                        <a:lnSpc>
                          <a:spcPct val="115000"/>
                        </a:lnSpc>
                        <a:spcAft>
                          <a:spcPts val="0"/>
                        </a:spcAft>
                      </a:pPr>
                      <a:r>
                        <a:rPr lang="en-GB" sz="1000" dirty="0">
                          <a:effectLst/>
                        </a:rPr>
                        <a:t>Adjustments for:</a:t>
                      </a:r>
                      <a:endParaRPr lang="en-GB"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200" dirty="0">
                          <a:effectLst/>
                        </a:rPr>
                        <a:t> </a:t>
                      </a:r>
                      <a:endParaRPr lang="en-GB"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200" dirty="0">
                          <a:effectLst/>
                        </a:rPr>
                        <a:t> </a:t>
                      </a:r>
                      <a:endParaRPr lang="en-GB" sz="1100" dirty="0">
                        <a:effectLst/>
                        <a:latin typeface="Calibri"/>
                        <a:ea typeface="Calibri"/>
                        <a:cs typeface="Times New Roman"/>
                      </a:endParaRPr>
                    </a:p>
                  </a:txBody>
                  <a:tcPr marL="68580" marR="68580" marT="0" marB="0"/>
                </a:tc>
              </a:tr>
              <a:tr h="335514">
                <a:tc>
                  <a:txBody>
                    <a:bodyPr/>
                    <a:lstStyle/>
                    <a:p>
                      <a:pPr>
                        <a:lnSpc>
                          <a:spcPct val="115000"/>
                        </a:lnSpc>
                        <a:spcAft>
                          <a:spcPts val="0"/>
                        </a:spcAft>
                      </a:pPr>
                      <a:r>
                        <a:rPr lang="en-GB" sz="1200" dirty="0">
                          <a:effectLst/>
                        </a:rPr>
                        <a:t> </a:t>
                      </a:r>
                      <a:endParaRPr lang="en-GB" sz="1100" dirty="0">
                        <a:effectLst/>
                        <a:latin typeface="Calibri"/>
                        <a:ea typeface="Calibri"/>
                        <a:cs typeface="Times New Roman"/>
                      </a:endParaRPr>
                    </a:p>
                  </a:txBody>
                  <a:tcPr marL="68580" marR="68580" marT="0" marB="0">
                    <a:solidFill>
                      <a:srgbClr val="0AA745"/>
                    </a:solidFill>
                  </a:tcPr>
                </a:tc>
                <a:tc>
                  <a:txBody>
                    <a:bodyPr/>
                    <a:lstStyle/>
                    <a:p>
                      <a:pPr>
                        <a:lnSpc>
                          <a:spcPct val="115000"/>
                        </a:lnSpc>
                        <a:spcAft>
                          <a:spcPts val="0"/>
                        </a:spcAft>
                      </a:pPr>
                      <a:r>
                        <a:rPr lang="en-GB" sz="1000" dirty="0">
                          <a:effectLst/>
                        </a:rPr>
                        <a:t>Depreciation charges</a:t>
                      </a:r>
                      <a:endParaRPr lang="en-GB"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dirty="0">
                          <a:effectLst/>
                        </a:rPr>
                        <a:t>X</a:t>
                      </a:r>
                      <a:endParaRPr lang="en-GB"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dirty="0">
                          <a:effectLst/>
                        </a:rPr>
                        <a:t>X</a:t>
                      </a:r>
                      <a:endParaRPr lang="en-GB" sz="1100" dirty="0">
                        <a:effectLst/>
                        <a:latin typeface="Calibri"/>
                        <a:ea typeface="Calibri"/>
                        <a:cs typeface="Times New Roman"/>
                      </a:endParaRPr>
                    </a:p>
                  </a:txBody>
                  <a:tcPr marL="68580" marR="68580" marT="0" marB="0"/>
                </a:tc>
              </a:tr>
              <a:tr h="335514">
                <a:tc>
                  <a:txBody>
                    <a:bodyPr/>
                    <a:lstStyle/>
                    <a:p>
                      <a:pPr>
                        <a:lnSpc>
                          <a:spcPct val="115000"/>
                        </a:lnSpc>
                        <a:spcAft>
                          <a:spcPts val="0"/>
                        </a:spcAft>
                      </a:pPr>
                      <a:r>
                        <a:rPr lang="en-GB" sz="1200" dirty="0">
                          <a:effectLst/>
                        </a:rPr>
                        <a:t> </a:t>
                      </a:r>
                      <a:endParaRPr lang="en-GB" sz="1100" dirty="0">
                        <a:effectLst/>
                        <a:latin typeface="Calibri"/>
                        <a:ea typeface="Calibri"/>
                        <a:cs typeface="Times New Roman"/>
                      </a:endParaRPr>
                    </a:p>
                  </a:txBody>
                  <a:tcPr marL="68580" marR="68580" marT="0" marB="0">
                    <a:solidFill>
                      <a:srgbClr val="0AA745"/>
                    </a:solidFill>
                  </a:tcPr>
                </a:tc>
                <a:tc>
                  <a:txBody>
                    <a:bodyPr/>
                    <a:lstStyle/>
                    <a:p>
                      <a:pPr>
                        <a:lnSpc>
                          <a:spcPct val="115000"/>
                        </a:lnSpc>
                        <a:spcAft>
                          <a:spcPts val="0"/>
                        </a:spcAft>
                      </a:pPr>
                      <a:r>
                        <a:rPr lang="en-GB" sz="1000" dirty="0">
                          <a:effectLst/>
                        </a:rPr>
                        <a:t>(Gains)/losses on investments</a:t>
                      </a:r>
                      <a:endParaRPr lang="en-GB"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dirty="0">
                          <a:effectLst/>
                        </a:rPr>
                        <a:t>X</a:t>
                      </a:r>
                      <a:endParaRPr lang="en-GB"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dirty="0">
                          <a:effectLst/>
                        </a:rPr>
                        <a:t>X</a:t>
                      </a:r>
                      <a:endParaRPr lang="en-GB" sz="1100" dirty="0">
                        <a:effectLst/>
                        <a:latin typeface="Calibri"/>
                        <a:ea typeface="Calibri"/>
                        <a:cs typeface="Times New Roman"/>
                      </a:endParaRPr>
                    </a:p>
                  </a:txBody>
                  <a:tcPr marL="68580" marR="68580" marT="0" marB="0"/>
                </a:tc>
              </a:tr>
              <a:tr h="335514">
                <a:tc>
                  <a:txBody>
                    <a:bodyPr/>
                    <a:lstStyle/>
                    <a:p>
                      <a:pPr>
                        <a:lnSpc>
                          <a:spcPct val="115000"/>
                        </a:lnSpc>
                        <a:spcAft>
                          <a:spcPts val="0"/>
                        </a:spcAft>
                      </a:pPr>
                      <a:r>
                        <a:rPr lang="en-GB" sz="1200" dirty="0">
                          <a:effectLst/>
                        </a:rPr>
                        <a:t> </a:t>
                      </a:r>
                      <a:endParaRPr lang="en-GB" sz="1100" dirty="0">
                        <a:effectLst/>
                        <a:latin typeface="Calibri"/>
                        <a:ea typeface="Calibri"/>
                        <a:cs typeface="Times New Roman"/>
                      </a:endParaRPr>
                    </a:p>
                  </a:txBody>
                  <a:tcPr marL="68580" marR="68580" marT="0" marB="0">
                    <a:solidFill>
                      <a:srgbClr val="0AA745"/>
                    </a:solidFill>
                  </a:tcPr>
                </a:tc>
                <a:tc>
                  <a:txBody>
                    <a:bodyPr/>
                    <a:lstStyle/>
                    <a:p>
                      <a:pPr>
                        <a:lnSpc>
                          <a:spcPct val="115000"/>
                        </a:lnSpc>
                        <a:spcAft>
                          <a:spcPts val="0"/>
                        </a:spcAft>
                      </a:pPr>
                      <a:r>
                        <a:rPr lang="en-GB" sz="1000" dirty="0">
                          <a:effectLst/>
                        </a:rPr>
                        <a:t>Dividends, interest and rents from investments</a:t>
                      </a:r>
                      <a:endParaRPr lang="en-GB"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dirty="0">
                          <a:effectLst/>
                        </a:rPr>
                        <a:t>(X)</a:t>
                      </a:r>
                      <a:endParaRPr lang="en-GB"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dirty="0">
                          <a:effectLst/>
                        </a:rPr>
                        <a:t>(X)</a:t>
                      </a:r>
                      <a:endParaRPr lang="en-GB" sz="1100" dirty="0">
                        <a:effectLst/>
                        <a:latin typeface="Calibri"/>
                        <a:ea typeface="Calibri"/>
                        <a:cs typeface="Times New Roman"/>
                      </a:endParaRPr>
                    </a:p>
                  </a:txBody>
                  <a:tcPr marL="68580" marR="68580" marT="0" marB="0"/>
                </a:tc>
              </a:tr>
              <a:tr h="335514">
                <a:tc>
                  <a:txBody>
                    <a:bodyPr/>
                    <a:lstStyle/>
                    <a:p>
                      <a:pPr>
                        <a:lnSpc>
                          <a:spcPct val="115000"/>
                        </a:lnSpc>
                        <a:spcAft>
                          <a:spcPts val="0"/>
                        </a:spcAft>
                      </a:pPr>
                      <a:r>
                        <a:rPr lang="en-GB" sz="1200" dirty="0">
                          <a:effectLst/>
                        </a:rPr>
                        <a:t> </a:t>
                      </a:r>
                      <a:endParaRPr lang="en-GB" sz="1100" dirty="0">
                        <a:effectLst/>
                        <a:latin typeface="Calibri"/>
                        <a:ea typeface="Calibri"/>
                        <a:cs typeface="Times New Roman"/>
                      </a:endParaRPr>
                    </a:p>
                  </a:txBody>
                  <a:tcPr marL="68580" marR="68580" marT="0" marB="0">
                    <a:solidFill>
                      <a:srgbClr val="0AA745"/>
                    </a:solidFill>
                  </a:tcPr>
                </a:tc>
                <a:tc>
                  <a:txBody>
                    <a:bodyPr/>
                    <a:lstStyle/>
                    <a:p>
                      <a:pPr>
                        <a:lnSpc>
                          <a:spcPct val="115000"/>
                        </a:lnSpc>
                        <a:spcAft>
                          <a:spcPts val="0"/>
                        </a:spcAft>
                      </a:pPr>
                      <a:r>
                        <a:rPr lang="en-GB" sz="1000" dirty="0">
                          <a:effectLst/>
                        </a:rPr>
                        <a:t>Loss/(profit) on the sale of fixed assets</a:t>
                      </a:r>
                      <a:endParaRPr lang="en-GB"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dirty="0">
                          <a:effectLst/>
                        </a:rPr>
                        <a:t>X</a:t>
                      </a:r>
                      <a:endParaRPr lang="en-GB"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dirty="0">
                          <a:effectLst/>
                        </a:rPr>
                        <a:t>(X)</a:t>
                      </a:r>
                      <a:endParaRPr lang="en-GB" sz="1100" dirty="0">
                        <a:effectLst/>
                        <a:latin typeface="Calibri"/>
                        <a:ea typeface="Calibri"/>
                        <a:cs typeface="Times New Roman"/>
                      </a:endParaRPr>
                    </a:p>
                  </a:txBody>
                  <a:tcPr marL="68580" marR="68580" marT="0" marB="0"/>
                </a:tc>
              </a:tr>
              <a:tr h="335514">
                <a:tc>
                  <a:txBody>
                    <a:bodyPr/>
                    <a:lstStyle/>
                    <a:p>
                      <a:pPr>
                        <a:lnSpc>
                          <a:spcPct val="115000"/>
                        </a:lnSpc>
                        <a:spcAft>
                          <a:spcPts val="0"/>
                        </a:spcAft>
                      </a:pPr>
                      <a:r>
                        <a:rPr lang="en-GB" sz="1200" dirty="0">
                          <a:effectLst/>
                        </a:rPr>
                        <a:t> </a:t>
                      </a:r>
                      <a:endParaRPr lang="en-GB" sz="1100" dirty="0">
                        <a:effectLst/>
                        <a:latin typeface="Calibri"/>
                        <a:ea typeface="Calibri"/>
                        <a:cs typeface="Times New Roman"/>
                      </a:endParaRPr>
                    </a:p>
                  </a:txBody>
                  <a:tcPr marL="68580" marR="68580" marT="0" marB="0">
                    <a:solidFill>
                      <a:srgbClr val="0AA745"/>
                    </a:solidFill>
                  </a:tcPr>
                </a:tc>
                <a:tc>
                  <a:txBody>
                    <a:bodyPr/>
                    <a:lstStyle/>
                    <a:p>
                      <a:pPr>
                        <a:lnSpc>
                          <a:spcPct val="115000"/>
                        </a:lnSpc>
                        <a:spcAft>
                          <a:spcPts val="0"/>
                        </a:spcAft>
                      </a:pPr>
                      <a:r>
                        <a:rPr lang="en-GB" sz="1000" dirty="0">
                          <a:effectLst/>
                        </a:rPr>
                        <a:t>(Increase)/decrease in stocks</a:t>
                      </a:r>
                      <a:endParaRPr lang="en-GB"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dirty="0">
                          <a:effectLst/>
                        </a:rPr>
                        <a:t>(X)</a:t>
                      </a:r>
                      <a:endParaRPr lang="en-GB"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dirty="0">
                          <a:effectLst/>
                        </a:rPr>
                        <a:t>(X)</a:t>
                      </a:r>
                      <a:endParaRPr lang="en-GB" sz="1100" dirty="0">
                        <a:effectLst/>
                        <a:latin typeface="Calibri"/>
                        <a:ea typeface="Calibri"/>
                        <a:cs typeface="Times New Roman"/>
                      </a:endParaRPr>
                    </a:p>
                  </a:txBody>
                  <a:tcPr marL="68580" marR="68580" marT="0" marB="0"/>
                </a:tc>
              </a:tr>
              <a:tr h="335514">
                <a:tc>
                  <a:txBody>
                    <a:bodyPr/>
                    <a:lstStyle/>
                    <a:p>
                      <a:pPr>
                        <a:lnSpc>
                          <a:spcPct val="115000"/>
                        </a:lnSpc>
                        <a:spcAft>
                          <a:spcPts val="0"/>
                        </a:spcAft>
                      </a:pPr>
                      <a:r>
                        <a:rPr lang="en-GB" sz="1200" dirty="0">
                          <a:effectLst/>
                        </a:rPr>
                        <a:t> </a:t>
                      </a:r>
                      <a:endParaRPr lang="en-GB" sz="1100" dirty="0">
                        <a:effectLst/>
                        <a:latin typeface="Calibri"/>
                        <a:ea typeface="Calibri"/>
                        <a:cs typeface="Times New Roman"/>
                      </a:endParaRPr>
                    </a:p>
                  </a:txBody>
                  <a:tcPr marL="68580" marR="68580" marT="0" marB="0">
                    <a:solidFill>
                      <a:srgbClr val="0AA745"/>
                    </a:solidFill>
                  </a:tcPr>
                </a:tc>
                <a:tc>
                  <a:txBody>
                    <a:bodyPr/>
                    <a:lstStyle/>
                    <a:p>
                      <a:pPr>
                        <a:lnSpc>
                          <a:spcPct val="115000"/>
                        </a:lnSpc>
                        <a:spcAft>
                          <a:spcPts val="0"/>
                        </a:spcAft>
                      </a:pPr>
                      <a:r>
                        <a:rPr lang="en-GB" sz="1000" dirty="0">
                          <a:effectLst/>
                        </a:rPr>
                        <a:t>(Increase)/decrease in debtors</a:t>
                      </a:r>
                      <a:endParaRPr lang="en-GB"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dirty="0">
                          <a:effectLst/>
                        </a:rPr>
                        <a:t>(X)</a:t>
                      </a:r>
                      <a:endParaRPr lang="en-GB"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dirty="0">
                          <a:effectLst/>
                        </a:rPr>
                        <a:t>(X)</a:t>
                      </a:r>
                      <a:endParaRPr lang="en-GB" sz="1100" dirty="0">
                        <a:effectLst/>
                        <a:latin typeface="Calibri"/>
                        <a:ea typeface="Calibri"/>
                        <a:cs typeface="Times New Roman"/>
                      </a:endParaRPr>
                    </a:p>
                  </a:txBody>
                  <a:tcPr marL="68580" marR="68580" marT="0" marB="0"/>
                </a:tc>
              </a:tr>
              <a:tr h="335514">
                <a:tc>
                  <a:txBody>
                    <a:bodyPr/>
                    <a:lstStyle/>
                    <a:p>
                      <a:pPr>
                        <a:lnSpc>
                          <a:spcPct val="115000"/>
                        </a:lnSpc>
                        <a:spcAft>
                          <a:spcPts val="0"/>
                        </a:spcAft>
                      </a:pPr>
                      <a:r>
                        <a:rPr lang="en-GB" sz="1200" dirty="0">
                          <a:effectLst/>
                        </a:rPr>
                        <a:t> </a:t>
                      </a:r>
                      <a:endParaRPr lang="en-GB" sz="1100" dirty="0">
                        <a:effectLst/>
                        <a:latin typeface="Calibri"/>
                        <a:ea typeface="Calibri"/>
                        <a:cs typeface="Times New Roman"/>
                      </a:endParaRPr>
                    </a:p>
                  </a:txBody>
                  <a:tcPr marL="68580" marR="68580" marT="0" marB="0">
                    <a:solidFill>
                      <a:srgbClr val="0AA745"/>
                    </a:solidFill>
                  </a:tcPr>
                </a:tc>
                <a:tc>
                  <a:txBody>
                    <a:bodyPr/>
                    <a:lstStyle/>
                    <a:p>
                      <a:pPr>
                        <a:lnSpc>
                          <a:spcPct val="115000"/>
                        </a:lnSpc>
                        <a:spcAft>
                          <a:spcPts val="0"/>
                        </a:spcAft>
                      </a:pPr>
                      <a:r>
                        <a:rPr lang="en-GB" sz="1000" dirty="0">
                          <a:effectLst/>
                        </a:rPr>
                        <a:t>Increase/(decrease) in creditors</a:t>
                      </a:r>
                      <a:endParaRPr lang="en-GB"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dirty="0">
                          <a:effectLst/>
                        </a:rPr>
                        <a:t>X</a:t>
                      </a:r>
                      <a:endParaRPr lang="en-GB"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dirty="0">
                          <a:effectLst/>
                        </a:rPr>
                        <a:t>(X)</a:t>
                      </a:r>
                      <a:endParaRPr lang="en-GB" sz="1100" dirty="0">
                        <a:effectLst/>
                        <a:latin typeface="Calibri"/>
                        <a:ea typeface="Calibri"/>
                        <a:cs typeface="Times New Roman"/>
                      </a:endParaRPr>
                    </a:p>
                  </a:txBody>
                  <a:tcPr marL="68580" marR="68580" marT="0" marB="0"/>
                </a:tc>
              </a:tr>
              <a:tr h="335514">
                <a:tc>
                  <a:txBody>
                    <a:bodyPr/>
                    <a:lstStyle/>
                    <a:p>
                      <a:pPr>
                        <a:lnSpc>
                          <a:spcPct val="115000"/>
                        </a:lnSpc>
                        <a:spcAft>
                          <a:spcPts val="0"/>
                        </a:spcAft>
                      </a:pPr>
                      <a:r>
                        <a:rPr lang="en-GB" sz="1200" dirty="0">
                          <a:effectLst/>
                        </a:rPr>
                        <a:t> </a:t>
                      </a:r>
                      <a:endParaRPr lang="en-GB" sz="1100" dirty="0">
                        <a:effectLst/>
                        <a:latin typeface="Calibri"/>
                        <a:ea typeface="Calibri"/>
                        <a:cs typeface="Times New Roman"/>
                      </a:endParaRPr>
                    </a:p>
                  </a:txBody>
                  <a:tcPr marL="68580" marR="68580" marT="0" marB="0">
                    <a:solidFill>
                      <a:srgbClr val="0AA745"/>
                    </a:solidFill>
                  </a:tcPr>
                </a:tc>
                <a:tc>
                  <a:txBody>
                    <a:bodyPr/>
                    <a:lstStyle/>
                    <a:p>
                      <a:pPr>
                        <a:lnSpc>
                          <a:spcPct val="115000"/>
                        </a:lnSpc>
                        <a:spcAft>
                          <a:spcPts val="0"/>
                        </a:spcAft>
                      </a:pPr>
                      <a:r>
                        <a:rPr lang="en-GB" sz="1000" dirty="0">
                          <a:effectLst/>
                        </a:rPr>
                        <a:t>Net cash provided by (used in) operating activities</a:t>
                      </a:r>
                      <a:endParaRPr lang="en-GB"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dirty="0">
                          <a:effectLst/>
                        </a:rPr>
                        <a:t>X</a:t>
                      </a:r>
                      <a:endParaRPr lang="en-GB"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dirty="0">
                          <a:effectLst/>
                        </a:rPr>
                        <a:t>(X)</a:t>
                      </a:r>
                      <a:endParaRPr lang="en-GB" sz="1100" dirty="0">
                        <a:effectLst/>
                        <a:latin typeface="Calibri"/>
                        <a:ea typeface="Calibri"/>
                        <a:cs typeface="Times New Roman"/>
                      </a:endParaRPr>
                    </a:p>
                  </a:txBody>
                  <a:tcPr marL="68580" marR="68580" marT="0" marB="0"/>
                </a:tc>
              </a:tr>
            </a:tbl>
          </a:graphicData>
        </a:graphic>
      </p:graphicFrame>
      <p:sp>
        <p:nvSpPr>
          <p:cNvPr id="3" name="Title 2"/>
          <p:cNvSpPr>
            <a:spLocks noGrp="1"/>
          </p:cNvSpPr>
          <p:nvPr>
            <p:ph type="title"/>
          </p:nvPr>
        </p:nvSpPr>
        <p:spPr/>
        <p:txBody>
          <a:bodyPr>
            <a:normAutofit/>
          </a:bodyPr>
          <a:lstStyle/>
          <a:p>
            <a:r>
              <a:rPr lang="en-GB" sz="2800" dirty="0" smtClean="0"/>
              <a:t>Table 9:Reconciliation of net income (expenditure)to net cash flow from operating activities</a:t>
            </a:r>
            <a:endParaRPr lang="en-GB" sz="2800" dirty="0"/>
          </a:p>
        </p:txBody>
      </p:sp>
    </p:spTree>
    <p:extLst>
      <p:ext uri="{BB962C8B-B14F-4D97-AF65-F5344CB8AC3E}">
        <p14:creationId xmlns:p14="http://schemas.microsoft.com/office/powerpoint/2010/main" val="209892817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SoRP 2005 vs Consultation</a:t>
            </a:r>
          </a:p>
        </p:txBody>
      </p:sp>
      <p:sp>
        <p:nvSpPr>
          <p:cNvPr id="3" name="Content Placeholder 2"/>
          <p:cNvSpPr>
            <a:spLocks noGrp="1"/>
          </p:cNvSpPr>
          <p:nvPr>
            <p:ph idx="1"/>
          </p:nvPr>
        </p:nvSpPr>
        <p:spPr/>
        <p:txBody>
          <a:bodyPr>
            <a:normAutofit/>
          </a:bodyPr>
          <a:lstStyle/>
          <a:p>
            <a:r>
              <a:rPr lang="en-GB" b="1" dirty="0" smtClean="0"/>
              <a:t>4</a:t>
            </a:r>
            <a:r>
              <a:rPr lang="en-GB" b="1" dirty="0"/>
              <a:t>) Changes to definitions and accounting </a:t>
            </a:r>
            <a:r>
              <a:rPr lang="en-GB" b="1" dirty="0" smtClean="0"/>
              <a:t>policies</a:t>
            </a:r>
          </a:p>
          <a:p>
            <a:endParaRPr lang="en-GB" dirty="0"/>
          </a:p>
          <a:p>
            <a:pPr lvl="1"/>
            <a:r>
              <a:rPr lang="en-GB" dirty="0" smtClean="0"/>
              <a:t>Single-sided </a:t>
            </a:r>
            <a:r>
              <a:rPr lang="en-GB" dirty="0"/>
              <a:t>transfers are not permitted in the SOFA. </a:t>
            </a:r>
            <a:endParaRPr lang="en-GB" dirty="0" smtClean="0"/>
          </a:p>
          <a:p>
            <a:pPr lvl="1"/>
            <a:endParaRPr lang="en-GB" dirty="0"/>
          </a:p>
          <a:p>
            <a:pPr lvl="1"/>
            <a:r>
              <a:rPr lang="en-GB" dirty="0"/>
              <a:t>The basis of going concern must be considered. </a:t>
            </a:r>
            <a:endParaRPr lang="en-GB" dirty="0" smtClean="0"/>
          </a:p>
          <a:p>
            <a:pPr lvl="1"/>
            <a:endParaRPr lang="en-GB" dirty="0"/>
          </a:p>
          <a:p>
            <a:pPr lvl="1"/>
            <a:r>
              <a:rPr lang="en-GB" dirty="0"/>
              <a:t>Income is first recognised when its receipt is </a:t>
            </a:r>
            <a:r>
              <a:rPr lang="en-GB" dirty="0" smtClean="0"/>
              <a:t>“</a:t>
            </a:r>
            <a:r>
              <a:rPr lang="en-GB" dirty="0"/>
              <a:t>probable” (this point has been clarified). </a:t>
            </a:r>
          </a:p>
          <a:p>
            <a:endParaRPr lang="en-GB" dirty="0"/>
          </a:p>
        </p:txBody>
      </p:sp>
      <p:sp>
        <p:nvSpPr>
          <p:cNvPr id="4" name="Footer Placeholder 3"/>
          <p:cNvSpPr>
            <a:spLocks noGrp="1"/>
          </p:cNvSpPr>
          <p:nvPr>
            <p:ph type="ftr" sz="quarter" idx="11"/>
          </p:nvPr>
        </p:nvSpPr>
        <p:spPr/>
        <p:txBody>
          <a:bodyPr/>
          <a:lstStyle/>
          <a:p>
            <a:r>
              <a:rPr lang="en-GB" dirty="0" smtClean="0"/>
              <a:t>Feb 2014</a:t>
            </a:r>
            <a:endParaRPr lang="en-GB" dirty="0"/>
          </a:p>
        </p:txBody>
      </p:sp>
    </p:spTree>
    <p:extLst>
      <p:ext uri="{BB962C8B-B14F-4D97-AF65-F5344CB8AC3E}">
        <p14:creationId xmlns:p14="http://schemas.microsoft.com/office/powerpoint/2010/main" val="422694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SoRP 2005 vs </a:t>
            </a:r>
            <a:r>
              <a:rPr lang="en-GB" dirty="0" smtClean="0"/>
              <a:t>Consultation(cont.)</a:t>
            </a:r>
            <a:endParaRPr lang="en-GB" dirty="0"/>
          </a:p>
        </p:txBody>
      </p:sp>
      <p:sp>
        <p:nvSpPr>
          <p:cNvPr id="3" name="Content Placeholder 2"/>
          <p:cNvSpPr>
            <a:spLocks noGrp="1"/>
          </p:cNvSpPr>
          <p:nvPr>
            <p:ph idx="1"/>
          </p:nvPr>
        </p:nvSpPr>
        <p:spPr/>
        <p:txBody>
          <a:bodyPr>
            <a:normAutofit lnSpcReduction="10000"/>
          </a:bodyPr>
          <a:lstStyle/>
          <a:p>
            <a:r>
              <a:rPr lang="en-GB" b="1" dirty="0" smtClean="0"/>
              <a:t>4</a:t>
            </a:r>
            <a:r>
              <a:rPr lang="en-GB" b="1" dirty="0"/>
              <a:t>) Changes to definitions and accounting </a:t>
            </a:r>
            <a:r>
              <a:rPr lang="en-GB" b="1" dirty="0" smtClean="0"/>
              <a:t>policies</a:t>
            </a:r>
          </a:p>
          <a:p>
            <a:pPr marL="0" indent="0">
              <a:buNone/>
            </a:pPr>
            <a:endParaRPr lang="en-GB" dirty="0"/>
          </a:p>
          <a:p>
            <a:pPr lvl="1"/>
            <a:r>
              <a:rPr lang="en-GB" dirty="0" smtClean="0"/>
              <a:t>Where </a:t>
            </a:r>
            <a:r>
              <a:rPr lang="en-GB" dirty="0"/>
              <a:t>practicable, donated goods for sale are measured at fair value on receipt. </a:t>
            </a:r>
            <a:endParaRPr lang="en-GB" dirty="0" smtClean="0"/>
          </a:p>
          <a:p>
            <a:pPr lvl="1"/>
            <a:endParaRPr lang="en-GB" dirty="0"/>
          </a:p>
          <a:p>
            <a:pPr lvl="1"/>
            <a:r>
              <a:rPr lang="en-GB" dirty="0"/>
              <a:t>Where practicable, donated goods for distribution are recognised at the time of receipt at fair value. </a:t>
            </a:r>
            <a:endParaRPr lang="en-GB" dirty="0" smtClean="0"/>
          </a:p>
          <a:p>
            <a:pPr marL="457200" lvl="1" indent="0">
              <a:buNone/>
            </a:pPr>
            <a:endParaRPr lang="en-GB" dirty="0" smtClean="0"/>
          </a:p>
          <a:p>
            <a:pPr lvl="1"/>
            <a:r>
              <a:rPr lang="en-GB" dirty="0"/>
              <a:t>There is a more extensive requirement for discounting for the time value of money with respect to both income and expenditure where settlement is delayed by more than 12 months and the effect is material. </a:t>
            </a:r>
          </a:p>
          <a:p>
            <a:pPr lvl="1"/>
            <a:endParaRPr lang="en-GB" dirty="0"/>
          </a:p>
          <a:p>
            <a:endParaRPr lang="en-GB" dirty="0"/>
          </a:p>
        </p:txBody>
      </p:sp>
      <p:sp>
        <p:nvSpPr>
          <p:cNvPr id="4" name="Footer Placeholder 3"/>
          <p:cNvSpPr>
            <a:spLocks noGrp="1"/>
          </p:cNvSpPr>
          <p:nvPr>
            <p:ph type="ftr" sz="quarter" idx="11"/>
          </p:nvPr>
        </p:nvSpPr>
        <p:spPr/>
        <p:txBody>
          <a:bodyPr/>
          <a:lstStyle/>
          <a:p>
            <a:r>
              <a:rPr lang="en-GB" dirty="0" smtClean="0"/>
              <a:t>Feb 2014</a:t>
            </a:r>
            <a:endParaRPr lang="en-GB" dirty="0"/>
          </a:p>
        </p:txBody>
      </p:sp>
    </p:spTree>
    <p:extLst>
      <p:ext uri="{BB962C8B-B14F-4D97-AF65-F5344CB8AC3E}">
        <p14:creationId xmlns:p14="http://schemas.microsoft.com/office/powerpoint/2010/main" val="383505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Income Recognition</a:t>
            </a:r>
            <a:endParaRPr lang="en-GB" dirty="0"/>
          </a:p>
        </p:txBody>
      </p:sp>
      <p:sp>
        <p:nvSpPr>
          <p:cNvPr id="3" name="Content Placeholder 2"/>
          <p:cNvSpPr>
            <a:spLocks noGrp="1"/>
          </p:cNvSpPr>
          <p:nvPr>
            <p:ph idx="1"/>
          </p:nvPr>
        </p:nvSpPr>
        <p:spPr/>
        <p:txBody>
          <a:bodyPr>
            <a:normAutofit/>
          </a:bodyPr>
          <a:lstStyle/>
          <a:p>
            <a:endParaRPr lang="en-GB" dirty="0" smtClean="0"/>
          </a:p>
          <a:p>
            <a:r>
              <a:rPr lang="en-GB" dirty="0" smtClean="0"/>
              <a:t>Income </a:t>
            </a:r>
            <a:r>
              <a:rPr lang="en-GB" dirty="0"/>
              <a:t>is recognised in the </a:t>
            </a:r>
            <a:r>
              <a:rPr lang="en-GB" dirty="0" smtClean="0"/>
              <a:t>Statement </a:t>
            </a:r>
            <a:r>
              <a:rPr lang="en-GB" dirty="0"/>
              <a:t>of </a:t>
            </a:r>
            <a:r>
              <a:rPr lang="en-GB" dirty="0" smtClean="0"/>
              <a:t>Financial </a:t>
            </a:r>
            <a:r>
              <a:rPr lang="en-GB" dirty="0"/>
              <a:t>A</a:t>
            </a:r>
            <a:r>
              <a:rPr lang="en-GB" dirty="0" smtClean="0"/>
              <a:t>ctivities </a:t>
            </a:r>
            <a:r>
              <a:rPr lang="en-GB" dirty="0"/>
              <a:t>(SoFA) when a transaction or other event results in an increase in the charity’s assets or a reduction in its liabilities. </a:t>
            </a:r>
            <a:endParaRPr lang="en-GB" dirty="0" smtClean="0"/>
          </a:p>
        </p:txBody>
      </p:sp>
      <p:sp>
        <p:nvSpPr>
          <p:cNvPr id="4" name="Footer Placeholder 3"/>
          <p:cNvSpPr>
            <a:spLocks noGrp="1"/>
          </p:cNvSpPr>
          <p:nvPr>
            <p:ph type="ftr" sz="quarter" idx="11"/>
          </p:nvPr>
        </p:nvSpPr>
        <p:spPr/>
        <p:txBody>
          <a:bodyPr/>
          <a:lstStyle/>
          <a:p>
            <a:r>
              <a:rPr lang="en-GB" dirty="0" smtClean="0"/>
              <a:t>Feb 2014</a:t>
            </a:r>
            <a:endParaRPr lang="en-GB" dirty="0"/>
          </a:p>
        </p:txBody>
      </p:sp>
    </p:spTree>
    <p:extLst>
      <p:ext uri="{BB962C8B-B14F-4D97-AF65-F5344CB8AC3E}">
        <p14:creationId xmlns:p14="http://schemas.microsoft.com/office/powerpoint/2010/main" val="242511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Income Recognition</a:t>
            </a:r>
            <a:endParaRPr lang="en-GB" dirty="0"/>
          </a:p>
        </p:txBody>
      </p:sp>
      <p:sp>
        <p:nvSpPr>
          <p:cNvPr id="3" name="Content Placeholder 2"/>
          <p:cNvSpPr>
            <a:spLocks noGrp="1"/>
          </p:cNvSpPr>
          <p:nvPr>
            <p:ph idx="1"/>
          </p:nvPr>
        </p:nvSpPr>
        <p:spPr/>
        <p:txBody>
          <a:bodyPr>
            <a:normAutofit/>
          </a:bodyPr>
          <a:lstStyle/>
          <a:p>
            <a:r>
              <a:rPr lang="en-GB" dirty="0" smtClean="0"/>
              <a:t>Income </a:t>
            </a:r>
            <a:r>
              <a:rPr lang="en-GB" dirty="0"/>
              <a:t>must only be recognised in the accounts of a charity when all of the following criteria are met: </a:t>
            </a:r>
            <a:endParaRPr lang="en-GB" dirty="0" smtClean="0"/>
          </a:p>
          <a:p>
            <a:r>
              <a:rPr lang="en-GB" dirty="0" smtClean="0"/>
              <a:t>  </a:t>
            </a:r>
            <a:endParaRPr lang="en-GB" dirty="0"/>
          </a:p>
          <a:p>
            <a:pPr lvl="1"/>
            <a:r>
              <a:rPr lang="en-GB" dirty="0" smtClean="0">
                <a:solidFill>
                  <a:srgbClr val="0AA745"/>
                </a:solidFill>
              </a:rPr>
              <a:t>Entitlement</a:t>
            </a:r>
            <a:r>
              <a:rPr lang="en-GB" dirty="0" smtClean="0"/>
              <a:t> </a:t>
            </a:r>
            <a:r>
              <a:rPr lang="en-GB" dirty="0"/>
              <a:t>– control over the rights or other access to the economic benefit has passed to the charity. </a:t>
            </a:r>
            <a:endParaRPr lang="en-GB" dirty="0" smtClean="0"/>
          </a:p>
          <a:p>
            <a:pPr lvl="1"/>
            <a:endParaRPr lang="en-GB" dirty="0" smtClean="0"/>
          </a:p>
          <a:p>
            <a:pPr lvl="1"/>
            <a:r>
              <a:rPr lang="en-GB" dirty="0">
                <a:solidFill>
                  <a:srgbClr val="0AA745"/>
                </a:solidFill>
              </a:rPr>
              <a:t>Probable</a:t>
            </a:r>
            <a:r>
              <a:rPr lang="en-GB" dirty="0" smtClean="0"/>
              <a:t> </a:t>
            </a:r>
            <a:r>
              <a:rPr lang="en-GB" dirty="0"/>
              <a:t>– it is more likely than not that the economic benefits </a:t>
            </a:r>
            <a:r>
              <a:rPr lang="en-GB" dirty="0" smtClean="0"/>
              <a:t>will </a:t>
            </a:r>
            <a:r>
              <a:rPr lang="en-GB" dirty="0"/>
              <a:t>flow to the charity. </a:t>
            </a:r>
            <a:endParaRPr lang="en-GB" dirty="0" smtClean="0"/>
          </a:p>
          <a:p>
            <a:pPr lvl="1"/>
            <a:endParaRPr lang="en-GB" dirty="0" smtClean="0"/>
          </a:p>
          <a:p>
            <a:pPr lvl="1"/>
            <a:r>
              <a:rPr lang="en-GB" dirty="0">
                <a:solidFill>
                  <a:srgbClr val="0AA745"/>
                </a:solidFill>
              </a:rPr>
              <a:t>Measurement</a:t>
            </a:r>
            <a:r>
              <a:rPr lang="en-GB" dirty="0" smtClean="0"/>
              <a:t> </a:t>
            </a:r>
            <a:r>
              <a:rPr lang="en-GB" dirty="0"/>
              <a:t>– the monetary value or amount of the income </a:t>
            </a:r>
            <a:r>
              <a:rPr lang="en-GB" dirty="0" smtClean="0"/>
              <a:t>or costs can </a:t>
            </a:r>
            <a:r>
              <a:rPr lang="en-GB" dirty="0"/>
              <a:t>be measured </a:t>
            </a:r>
            <a:r>
              <a:rPr lang="en-GB" dirty="0" smtClean="0"/>
              <a:t>reliably</a:t>
            </a:r>
            <a:endParaRPr lang="en-GB" dirty="0"/>
          </a:p>
        </p:txBody>
      </p:sp>
      <p:sp>
        <p:nvSpPr>
          <p:cNvPr id="4" name="Footer Placeholder 3"/>
          <p:cNvSpPr>
            <a:spLocks noGrp="1"/>
          </p:cNvSpPr>
          <p:nvPr>
            <p:ph type="ftr" sz="quarter" idx="11"/>
          </p:nvPr>
        </p:nvSpPr>
        <p:spPr/>
        <p:txBody>
          <a:bodyPr/>
          <a:lstStyle/>
          <a:p>
            <a:r>
              <a:rPr lang="en-GB" dirty="0" smtClean="0"/>
              <a:t>Feb 2014</a:t>
            </a:r>
            <a:endParaRPr lang="en-GB" dirty="0"/>
          </a:p>
        </p:txBody>
      </p:sp>
    </p:spTree>
    <p:extLst>
      <p:ext uri="{BB962C8B-B14F-4D97-AF65-F5344CB8AC3E}">
        <p14:creationId xmlns:p14="http://schemas.microsoft.com/office/powerpoint/2010/main" val="99853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Grants or Contracts</a:t>
            </a:r>
            <a:endParaRPr lang="en-GB" dirty="0"/>
          </a:p>
        </p:txBody>
      </p:sp>
      <p:sp>
        <p:nvSpPr>
          <p:cNvPr id="3" name="Content Placeholder 2"/>
          <p:cNvSpPr>
            <a:spLocks noGrp="1"/>
          </p:cNvSpPr>
          <p:nvPr>
            <p:ph idx="1"/>
          </p:nvPr>
        </p:nvSpPr>
        <p:spPr/>
        <p:txBody>
          <a:bodyPr/>
          <a:lstStyle/>
          <a:p>
            <a:r>
              <a:rPr lang="en-GB" dirty="0" smtClean="0"/>
              <a:t>The central question is </a:t>
            </a:r>
          </a:p>
          <a:p>
            <a:r>
              <a:rPr lang="en-GB" dirty="0" smtClean="0"/>
              <a:t>WHEN do we recognise the Incoming Resource?</a:t>
            </a:r>
          </a:p>
          <a:p>
            <a:endParaRPr lang="en-GB" dirty="0" smtClean="0"/>
          </a:p>
          <a:p>
            <a:endParaRPr lang="en-GB" dirty="0"/>
          </a:p>
          <a:p>
            <a:r>
              <a:rPr lang="en-GB" dirty="0" smtClean="0"/>
              <a:t>The answer is</a:t>
            </a:r>
          </a:p>
          <a:p>
            <a:r>
              <a:rPr lang="en-GB" dirty="0" smtClean="0"/>
              <a:t>WHEN the ASSET is created.</a:t>
            </a:r>
          </a:p>
          <a:p>
            <a:endParaRPr lang="en-GB" dirty="0"/>
          </a:p>
          <a:p>
            <a:r>
              <a:rPr lang="en-GB" dirty="0" smtClean="0"/>
              <a:t>But how does it work in practice? ……….</a:t>
            </a:r>
            <a:endParaRPr lang="en-GB" dirty="0"/>
          </a:p>
        </p:txBody>
      </p:sp>
      <p:sp>
        <p:nvSpPr>
          <p:cNvPr id="4" name="Footer Placeholder 3"/>
          <p:cNvSpPr>
            <a:spLocks noGrp="1"/>
          </p:cNvSpPr>
          <p:nvPr>
            <p:ph type="ftr" sz="quarter" idx="11"/>
          </p:nvPr>
        </p:nvSpPr>
        <p:spPr/>
        <p:txBody>
          <a:bodyPr/>
          <a:lstStyle/>
          <a:p>
            <a:r>
              <a:rPr lang="en-GB" dirty="0" smtClean="0"/>
              <a:t>Feb 2014</a:t>
            </a:r>
            <a:endParaRPr lang="en-GB" dirty="0"/>
          </a:p>
        </p:txBody>
      </p:sp>
    </p:spTree>
    <p:extLst>
      <p:ext uri="{BB962C8B-B14F-4D97-AF65-F5344CB8AC3E}">
        <p14:creationId xmlns:p14="http://schemas.microsoft.com/office/powerpoint/2010/main" val="25771999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Grants or Contracts</a:t>
            </a:r>
            <a:endParaRPr lang="en-GB" dirty="0"/>
          </a:p>
        </p:txBody>
      </p:sp>
      <p:sp>
        <p:nvSpPr>
          <p:cNvPr id="3" name="Content Placeholder 2"/>
          <p:cNvSpPr>
            <a:spLocks noGrp="1"/>
          </p:cNvSpPr>
          <p:nvPr>
            <p:ph idx="1"/>
          </p:nvPr>
        </p:nvSpPr>
        <p:spPr/>
        <p:txBody>
          <a:bodyPr/>
          <a:lstStyle/>
          <a:p>
            <a:r>
              <a:rPr lang="en-GB" dirty="0" smtClean="0"/>
              <a:t>There are two types of incoming resource</a:t>
            </a:r>
          </a:p>
          <a:p>
            <a:r>
              <a:rPr lang="en-GB" dirty="0" smtClean="0"/>
              <a:t>CONTRACTS and GRANTS</a:t>
            </a:r>
          </a:p>
          <a:p>
            <a:endParaRPr lang="en-GB" dirty="0"/>
          </a:p>
          <a:p>
            <a:r>
              <a:rPr lang="en-GB" dirty="0" smtClean="0"/>
              <a:t>CONTRACTS exist where there is an Agreement that the charity will provide specific services (or goods) in exchange for a payment.</a:t>
            </a:r>
          </a:p>
          <a:p>
            <a:r>
              <a:rPr lang="en-GB" dirty="0" smtClean="0"/>
              <a:t>Payment is due when PERFORMANCE is completed.</a:t>
            </a:r>
          </a:p>
        </p:txBody>
      </p:sp>
      <p:sp>
        <p:nvSpPr>
          <p:cNvPr id="4" name="Footer Placeholder 3"/>
          <p:cNvSpPr>
            <a:spLocks noGrp="1"/>
          </p:cNvSpPr>
          <p:nvPr>
            <p:ph type="ftr" sz="quarter" idx="11"/>
          </p:nvPr>
        </p:nvSpPr>
        <p:spPr/>
        <p:txBody>
          <a:bodyPr/>
          <a:lstStyle/>
          <a:p>
            <a:r>
              <a:rPr lang="en-GB" dirty="0" smtClean="0"/>
              <a:t>Feb 2014</a:t>
            </a:r>
            <a:endParaRPr lang="en-GB" dirty="0"/>
          </a:p>
        </p:txBody>
      </p:sp>
    </p:spTree>
    <p:extLst>
      <p:ext uri="{BB962C8B-B14F-4D97-AF65-F5344CB8AC3E}">
        <p14:creationId xmlns:p14="http://schemas.microsoft.com/office/powerpoint/2010/main" val="262650996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Grants or Contracts</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CONTRACTS</a:t>
            </a:r>
          </a:p>
          <a:p>
            <a:r>
              <a:rPr lang="en-GB" dirty="0" smtClean="0"/>
              <a:t>When </a:t>
            </a:r>
            <a:r>
              <a:rPr lang="en-GB" dirty="0"/>
              <a:t>performance is complete the asset has been created and the resource is available </a:t>
            </a:r>
            <a:r>
              <a:rPr lang="en-GB" dirty="0" smtClean="0"/>
              <a:t>for the charity’s future use.</a:t>
            </a:r>
          </a:p>
          <a:p>
            <a:pPr marL="0" indent="0">
              <a:buNone/>
            </a:pPr>
            <a:endParaRPr lang="en-GB" dirty="0"/>
          </a:p>
          <a:p>
            <a:r>
              <a:rPr lang="en-GB" dirty="0" smtClean="0"/>
              <a:t>Recognise income only when the performance is completed.</a:t>
            </a:r>
          </a:p>
          <a:p>
            <a:pPr lvl="1"/>
            <a:r>
              <a:rPr lang="en-GB" dirty="0" smtClean="0"/>
              <a:t>On a long-term contract recognise income when there is certified part-performance</a:t>
            </a:r>
          </a:p>
          <a:p>
            <a:pPr lvl="1"/>
            <a:r>
              <a:rPr lang="en-GB" dirty="0" smtClean="0"/>
              <a:t>Payment received in advance is deferred until performance is satisfactorily completed</a:t>
            </a:r>
          </a:p>
          <a:p>
            <a:endParaRPr lang="en-GB" dirty="0"/>
          </a:p>
          <a:p>
            <a:r>
              <a:rPr lang="en-GB" dirty="0" smtClean="0"/>
              <a:t>Sometimes contracts are </a:t>
            </a:r>
            <a:r>
              <a:rPr lang="en-GB" u="sng" dirty="0" smtClean="0"/>
              <a:t>called</a:t>
            </a:r>
            <a:r>
              <a:rPr lang="en-GB" dirty="0" smtClean="0"/>
              <a:t> </a:t>
            </a:r>
          </a:p>
          <a:p>
            <a:pPr lvl="1"/>
            <a:r>
              <a:rPr lang="en-GB" dirty="0" smtClean="0"/>
              <a:t>“Grants with performance conditions”</a:t>
            </a:r>
            <a:endParaRPr lang="en-GB" dirty="0"/>
          </a:p>
        </p:txBody>
      </p:sp>
      <p:sp>
        <p:nvSpPr>
          <p:cNvPr id="4" name="Footer Placeholder 3"/>
          <p:cNvSpPr>
            <a:spLocks noGrp="1"/>
          </p:cNvSpPr>
          <p:nvPr>
            <p:ph type="ftr" sz="quarter" idx="11"/>
          </p:nvPr>
        </p:nvSpPr>
        <p:spPr/>
        <p:txBody>
          <a:bodyPr/>
          <a:lstStyle/>
          <a:p>
            <a:r>
              <a:rPr lang="en-GB" dirty="0" smtClean="0"/>
              <a:t>Feb 2014</a:t>
            </a:r>
            <a:endParaRPr lang="en-GB" dirty="0"/>
          </a:p>
        </p:txBody>
      </p:sp>
    </p:spTree>
    <p:extLst>
      <p:ext uri="{BB962C8B-B14F-4D97-AF65-F5344CB8AC3E}">
        <p14:creationId xmlns:p14="http://schemas.microsoft.com/office/powerpoint/2010/main" val="18921270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Grants or Contracts</a:t>
            </a:r>
            <a:endParaRPr lang="en-GB" dirty="0"/>
          </a:p>
        </p:txBody>
      </p:sp>
      <p:sp>
        <p:nvSpPr>
          <p:cNvPr id="3" name="Content Placeholder 2"/>
          <p:cNvSpPr>
            <a:spLocks noGrp="1"/>
          </p:cNvSpPr>
          <p:nvPr>
            <p:ph idx="1"/>
          </p:nvPr>
        </p:nvSpPr>
        <p:spPr/>
        <p:txBody>
          <a:bodyPr/>
          <a:lstStyle/>
          <a:p>
            <a:r>
              <a:rPr lang="en-GB" dirty="0" smtClean="0"/>
              <a:t>GRANTS</a:t>
            </a:r>
          </a:p>
          <a:p>
            <a:r>
              <a:rPr lang="en-GB" dirty="0" smtClean="0"/>
              <a:t>Grants are received when a charity is given resource to spend on the charity’s objects (UF/RF) but nothing is given back in exchange. No goods or services are provided in return.</a:t>
            </a:r>
          </a:p>
          <a:p>
            <a:endParaRPr lang="en-GB" dirty="0"/>
          </a:p>
          <a:p>
            <a:r>
              <a:rPr lang="en-GB" dirty="0" smtClean="0"/>
              <a:t>The accounting treatment depends on whether or not there are any CONDITIONS preventing the charity from spending the resource.</a:t>
            </a:r>
            <a:endParaRPr lang="en-GB" dirty="0"/>
          </a:p>
        </p:txBody>
      </p:sp>
      <p:sp>
        <p:nvSpPr>
          <p:cNvPr id="4" name="Footer Placeholder 3"/>
          <p:cNvSpPr>
            <a:spLocks noGrp="1"/>
          </p:cNvSpPr>
          <p:nvPr>
            <p:ph type="ftr" sz="quarter" idx="11"/>
          </p:nvPr>
        </p:nvSpPr>
        <p:spPr/>
        <p:txBody>
          <a:bodyPr/>
          <a:lstStyle/>
          <a:p>
            <a:r>
              <a:rPr lang="en-GB" dirty="0" smtClean="0"/>
              <a:t>Feb 2014</a:t>
            </a:r>
            <a:endParaRPr lang="en-GB" dirty="0"/>
          </a:p>
        </p:txBody>
      </p:sp>
    </p:spTree>
    <p:extLst>
      <p:ext uri="{BB962C8B-B14F-4D97-AF65-F5344CB8AC3E}">
        <p14:creationId xmlns:p14="http://schemas.microsoft.com/office/powerpoint/2010/main" val="1423786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5953472" cy="838200"/>
          </a:xfrm>
        </p:spPr>
        <p:txBody>
          <a:bodyPr>
            <a:normAutofit fontScale="90000"/>
          </a:bodyPr>
          <a:lstStyle/>
          <a:p>
            <a:r>
              <a:rPr lang="en-GB" dirty="0" smtClean="0"/>
              <a:t>Impact of consultation on FRS 102 …</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44338145"/>
              </p:ext>
            </p:extLst>
          </p:nvPr>
        </p:nvGraphicFramePr>
        <p:xfrm>
          <a:off x="179512" y="1412776"/>
          <a:ext cx="8856984"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865187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Grants or Contracts</a:t>
            </a:r>
            <a:endParaRPr lang="en-GB" dirty="0"/>
          </a:p>
        </p:txBody>
      </p:sp>
      <p:sp>
        <p:nvSpPr>
          <p:cNvPr id="3" name="Content Placeholder 2"/>
          <p:cNvSpPr>
            <a:spLocks noGrp="1"/>
          </p:cNvSpPr>
          <p:nvPr>
            <p:ph idx="1"/>
          </p:nvPr>
        </p:nvSpPr>
        <p:spPr/>
        <p:txBody>
          <a:bodyPr/>
          <a:lstStyle/>
          <a:p>
            <a:r>
              <a:rPr lang="en-GB" dirty="0" smtClean="0"/>
              <a:t>GRANT with NO CONDITIONS</a:t>
            </a:r>
          </a:p>
          <a:p>
            <a:pPr lvl="1"/>
            <a:r>
              <a:rPr lang="en-GB" dirty="0" smtClean="0"/>
              <a:t>Record the whole incoming resource in the SoFA when it is receivable. Recognise income immediately. The asset is created.</a:t>
            </a:r>
          </a:p>
          <a:p>
            <a:pPr lvl="1"/>
            <a:endParaRPr lang="en-GB" dirty="0"/>
          </a:p>
          <a:p>
            <a:r>
              <a:rPr lang="en-GB" dirty="0" smtClean="0"/>
              <a:t>GRANT with CONDITIONS</a:t>
            </a:r>
          </a:p>
          <a:p>
            <a:pPr lvl="1"/>
            <a:r>
              <a:rPr lang="en-GB" dirty="0" smtClean="0"/>
              <a:t>If the condition is within the charity’s control. </a:t>
            </a:r>
          </a:p>
          <a:p>
            <a:pPr marL="393192" lvl="1" indent="0">
              <a:buNone/>
            </a:pPr>
            <a:r>
              <a:rPr lang="en-GB" dirty="0" smtClean="0"/>
              <a:t>  (E.g. display accounts ) then recognise immediately.</a:t>
            </a:r>
          </a:p>
          <a:p>
            <a:pPr lvl="1"/>
            <a:r>
              <a:rPr lang="en-GB" dirty="0" smtClean="0"/>
              <a:t>Otherwise treat as a Contract…….</a:t>
            </a:r>
            <a:endParaRPr lang="en-GB" dirty="0"/>
          </a:p>
        </p:txBody>
      </p:sp>
      <p:sp>
        <p:nvSpPr>
          <p:cNvPr id="4" name="Footer Placeholder 3"/>
          <p:cNvSpPr>
            <a:spLocks noGrp="1"/>
          </p:cNvSpPr>
          <p:nvPr>
            <p:ph type="ftr" sz="quarter" idx="11"/>
          </p:nvPr>
        </p:nvSpPr>
        <p:spPr/>
        <p:txBody>
          <a:bodyPr/>
          <a:lstStyle/>
          <a:p>
            <a:r>
              <a:rPr lang="en-GB" dirty="0" smtClean="0"/>
              <a:t>Feb 2014</a:t>
            </a:r>
            <a:endParaRPr lang="en-GB" dirty="0"/>
          </a:p>
        </p:txBody>
      </p:sp>
    </p:spTree>
    <p:extLst>
      <p:ext uri="{BB962C8B-B14F-4D97-AF65-F5344CB8AC3E}">
        <p14:creationId xmlns:p14="http://schemas.microsoft.com/office/powerpoint/2010/main" val="176923057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SoRP Consultation – </a:t>
            </a:r>
            <a:r>
              <a:rPr lang="en-GB" sz="4000" dirty="0" smtClean="0"/>
              <a:t>“Grant” conditions</a:t>
            </a:r>
            <a:endParaRPr lang="en-GB" sz="4000" dirty="0"/>
          </a:p>
        </p:txBody>
      </p:sp>
      <p:sp>
        <p:nvSpPr>
          <p:cNvPr id="3" name="Content Placeholder 2"/>
          <p:cNvSpPr>
            <a:spLocks noGrp="1"/>
          </p:cNvSpPr>
          <p:nvPr>
            <p:ph idx="1"/>
          </p:nvPr>
        </p:nvSpPr>
        <p:spPr/>
        <p:txBody>
          <a:bodyPr/>
          <a:lstStyle/>
          <a:p>
            <a:endParaRPr lang="en-GB" dirty="0"/>
          </a:p>
          <a:p>
            <a:pPr lvl="1"/>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04998200"/>
              </p:ext>
            </p:extLst>
          </p:nvPr>
        </p:nvGraphicFramePr>
        <p:xfrm>
          <a:off x="1547664" y="3140968"/>
          <a:ext cx="6096000" cy="183388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GB" dirty="0" smtClean="0"/>
                        <a:t>Performance</a:t>
                      </a:r>
                      <a:endParaRPr lang="en-GB" dirty="0"/>
                    </a:p>
                  </a:txBody>
                  <a:tcPr>
                    <a:solidFill>
                      <a:srgbClr val="00AB4E"/>
                    </a:solidFill>
                  </a:tcPr>
                </a:tc>
                <a:tc>
                  <a:txBody>
                    <a:bodyPr/>
                    <a:lstStyle/>
                    <a:p>
                      <a:r>
                        <a:rPr lang="en-GB" dirty="0" smtClean="0"/>
                        <a:t>Non-performance</a:t>
                      </a:r>
                      <a:endParaRPr lang="en-GB" dirty="0"/>
                    </a:p>
                  </a:txBody>
                  <a:tcPr>
                    <a:solidFill>
                      <a:srgbClr val="00AB4E"/>
                    </a:solidFill>
                  </a:tcPr>
                </a:tc>
              </a:tr>
              <a:tr h="370840">
                <a:tc>
                  <a:txBody>
                    <a:bodyPr/>
                    <a:lstStyle/>
                    <a:p>
                      <a:r>
                        <a:rPr lang="en-GB" dirty="0" smtClean="0"/>
                        <a:t>Service Level required</a:t>
                      </a:r>
                    </a:p>
                    <a:p>
                      <a:endParaRPr lang="en-GB" dirty="0" smtClean="0"/>
                    </a:p>
                    <a:p>
                      <a:r>
                        <a:rPr lang="en-GB" dirty="0" smtClean="0"/>
                        <a:t>Units of output supplied</a:t>
                      </a:r>
                    </a:p>
                    <a:p>
                      <a:endParaRPr lang="en-GB" dirty="0"/>
                    </a:p>
                  </a:txBody>
                  <a:tcPr>
                    <a:solidFill>
                      <a:schemeClr val="bg1">
                        <a:lumMod val="95000"/>
                        <a:alpha val="90000"/>
                      </a:schemeClr>
                    </a:solidFill>
                  </a:tcPr>
                </a:tc>
                <a:tc>
                  <a:txBody>
                    <a:bodyPr/>
                    <a:lstStyle/>
                    <a:p>
                      <a:r>
                        <a:rPr lang="en-GB" dirty="0" smtClean="0"/>
                        <a:t>Obtain matched funding</a:t>
                      </a:r>
                    </a:p>
                    <a:p>
                      <a:r>
                        <a:rPr lang="en-GB" dirty="0" smtClean="0"/>
                        <a:t>Obtain planning permission etc.</a:t>
                      </a:r>
                    </a:p>
                    <a:p>
                      <a:r>
                        <a:rPr lang="en-GB" dirty="0" smtClean="0"/>
                        <a:t>Time conditions specified by donor</a:t>
                      </a:r>
                      <a:endParaRPr lang="en-GB" dirty="0"/>
                    </a:p>
                  </a:txBody>
                  <a:tcPr>
                    <a:solidFill>
                      <a:schemeClr val="bg1">
                        <a:lumMod val="95000"/>
                        <a:alpha val="90000"/>
                      </a:schemeClr>
                    </a:solidFill>
                  </a:tcPr>
                </a:tc>
              </a:tr>
            </a:tbl>
          </a:graphicData>
        </a:graphic>
      </p:graphicFrame>
      <p:sp>
        <p:nvSpPr>
          <p:cNvPr id="5" name="Footer Placeholder 4"/>
          <p:cNvSpPr>
            <a:spLocks noGrp="1"/>
          </p:cNvSpPr>
          <p:nvPr>
            <p:ph type="ftr" sz="quarter" idx="11"/>
          </p:nvPr>
        </p:nvSpPr>
        <p:spPr/>
        <p:txBody>
          <a:bodyPr/>
          <a:lstStyle/>
          <a:p>
            <a:r>
              <a:rPr lang="en-GB" dirty="0" smtClean="0"/>
              <a:t>Feb 2014</a:t>
            </a:r>
            <a:endParaRPr lang="en-GB" dirty="0"/>
          </a:p>
        </p:txBody>
      </p:sp>
    </p:spTree>
    <p:extLst>
      <p:ext uri="{BB962C8B-B14F-4D97-AF65-F5344CB8AC3E}">
        <p14:creationId xmlns:p14="http://schemas.microsoft.com/office/powerpoint/2010/main" val="394891341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Grants or Contracts</a:t>
            </a:r>
            <a:endParaRPr lang="en-GB" dirty="0"/>
          </a:p>
        </p:txBody>
      </p:sp>
      <p:sp>
        <p:nvSpPr>
          <p:cNvPr id="3" name="Content Placeholder 2"/>
          <p:cNvSpPr>
            <a:spLocks noGrp="1"/>
          </p:cNvSpPr>
          <p:nvPr>
            <p:ph idx="1"/>
          </p:nvPr>
        </p:nvSpPr>
        <p:spPr/>
        <p:txBody>
          <a:bodyPr/>
          <a:lstStyle/>
          <a:p>
            <a:r>
              <a:rPr lang="en-GB" dirty="0" smtClean="0"/>
              <a:t>ACCOUNTING TREATMENT OF CONTRACTS</a:t>
            </a:r>
          </a:p>
          <a:p>
            <a:endParaRPr lang="en-GB" dirty="0" smtClean="0"/>
          </a:p>
          <a:p>
            <a:pPr lvl="1"/>
            <a:r>
              <a:rPr lang="en-GB" dirty="0" smtClean="0"/>
              <a:t>Measure over </a:t>
            </a:r>
            <a:r>
              <a:rPr lang="en-GB" u="sng" dirty="0" smtClean="0"/>
              <a:t>time</a:t>
            </a:r>
            <a:r>
              <a:rPr lang="en-GB" dirty="0" smtClean="0"/>
              <a:t> of the contract</a:t>
            </a:r>
          </a:p>
          <a:p>
            <a:pPr lvl="1"/>
            <a:r>
              <a:rPr lang="en-GB" dirty="0" smtClean="0"/>
              <a:t>Keep track of costs and </a:t>
            </a:r>
            <a:r>
              <a:rPr lang="en-GB" u="sng" dirty="0" smtClean="0"/>
              <a:t>liabilities</a:t>
            </a:r>
          </a:p>
          <a:p>
            <a:pPr lvl="1"/>
            <a:r>
              <a:rPr lang="en-GB" u="sng" dirty="0" smtClean="0"/>
              <a:t>Match</a:t>
            </a:r>
            <a:r>
              <a:rPr lang="en-GB" dirty="0" smtClean="0"/>
              <a:t> costs to funds</a:t>
            </a:r>
          </a:p>
          <a:p>
            <a:pPr lvl="1"/>
            <a:r>
              <a:rPr lang="en-GB" dirty="0" smtClean="0"/>
              <a:t>Recognise income when performance is </a:t>
            </a:r>
            <a:r>
              <a:rPr lang="en-GB" u="sng" dirty="0" smtClean="0"/>
              <a:t>complete</a:t>
            </a:r>
          </a:p>
          <a:p>
            <a:pPr lvl="1"/>
            <a:r>
              <a:rPr lang="en-GB" dirty="0" smtClean="0"/>
              <a:t>Defer receipt from SoFA initially – reduces net Assets</a:t>
            </a:r>
          </a:p>
          <a:p>
            <a:pPr lvl="1"/>
            <a:r>
              <a:rPr lang="en-GB" dirty="0" smtClean="0"/>
              <a:t>Review ongoing performance at the year-end</a:t>
            </a:r>
            <a:endParaRPr lang="en-GB" dirty="0"/>
          </a:p>
        </p:txBody>
      </p:sp>
      <p:sp>
        <p:nvSpPr>
          <p:cNvPr id="4" name="Footer Placeholder 3"/>
          <p:cNvSpPr>
            <a:spLocks noGrp="1"/>
          </p:cNvSpPr>
          <p:nvPr>
            <p:ph type="ftr" sz="quarter" idx="11"/>
          </p:nvPr>
        </p:nvSpPr>
        <p:spPr/>
        <p:txBody>
          <a:bodyPr/>
          <a:lstStyle/>
          <a:p>
            <a:r>
              <a:rPr lang="en-GB" dirty="0" smtClean="0"/>
              <a:t>Feb 2014</a:t>
            </a:r>
            <a:endParaRPr lang="en-GB" dirty="0"/>
          </a:p>
        </p:txBody>
      </p:sp>
    </p:spTree>
    <p:extLst>
      <p:ext uri="{BB962C8B-B14F-4D97-AF65-F5344CB8AC3E}">
        <p14:creationId xmlns:p14="http://schemas.microsoft.com/office/powerpoint/2010/main" val="357496930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Grants or Contracts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29991422"/>
              </p:ext>
            </p:extLst>
          </p:nvPr>
        </p:nvGraphicFramePr>
        <p:xfrm>
          <a:off x="467544" y="3284984"/>
          <a:ext cx="8229600" cy="2016225"/>
        </p:xfrm>
        <a:graphic>
          <a:graphicData uri="http://schemas.openxmlformats.org/drawingml/2006/table">
            <a:tbl>
              <a:tblPr firstRow="1" bandRow="1">
                <a:tableStyleId>{5C22544A-7EE6-4342-B048-85BDC9FD1C3A}</a:tableStyleId>
              </a:tblPr>
              <a:tblGrid>
                <a:gridCol w="2743200"/>
                <a:gridCol w="2743200"/>
                <a:gridCol w="2743200"/>
              </a:tblGrid>
              <a:tr h="672075">
                <a:tc>
                  <a:txBody>
                    <a:bodyPr/>
                    <a:lstStyle/>
                    <a:p>
                      <a:pPr algn="ctr"/>
                      <a:r>
                        <a:rPr lang="en-GB" dirty="0" smtClean="0"/>
                        <a:t>Purpose/</a:t>
                      </a:r>
                    </a:p>
                    <a:p>
                      <a:pPr algn="ctr"/>
                      <a:r>
                        <a:rPr lang="en-GB" dirty="0" smtClean="0"/>
                        <a:t>Transaction</a:t>
                      </a:r>
                      <a:endParaRPr lang="en-GB" dirty="0"/>
                    </a:p>
                  </a:txBody>
                  <a:tcPr>
                    <a:solidFill>
                      <a:srgbClr val="0AA745"/>
                    </a:solidFill>
                  </a:tcPr>
                </a:tc>
                <a:tc>
                  <a:txBody>
                    <a:bodyPr/>
                    <a:lstStyle/>
                    <a:p>
                      <a:pPr algn="ctr"/>
                      <a:r>
                        <a:rPr lang="en-GB" dirty="0" smtClean="0"/>
                        <a:t>Unrestricted</a:t>
                      </a:r>
                      <a:endParaRPr lang="en-GB" dirty="0"/>
                    </a:p>
                  </a:txBody>
                  <a:tcPr>
                    <a:solidFill>
                      <a:srgbClr val="0AA745"/>
                    </a:solidFill>
                  </a:tcPr>
                </a:tc>
                <a:tc>
                  <a:txBody>
                    <a:bodyPr/>
                    <a:lstStyle/>
                    <a:p>
                      <a:pPr algn="ctr"/>
                      <a:r>
                        <a:rPr lang="en-GB" dirty="0" smtClean="0"/>
                        <a:t>Restricted</a:t>
                      </a:r>
                      <a:endParaRPr lang="en-GB" dirty="0"/>
                    </a:p>
                  </a:txBody>
                  <a:tcPr>
                    <a:solidFill>
                      <a:srgbClr val="0AA745"/>
                    </a:solidFill>
                  </a:tcPr>
                </a:tc>
              </a:tr>
              <a:tr h="672075">
                <a:tc>
                  <a:txBody>
                    <a:bodyPr/>
                    <a:lstStyle/>
                    <a:p>
                      <a:pPr algn="ctr"/>
                      <a:r>
                        <a:rPr lang="en-GB" dirty="0" smtClean="0"/>
                        <a:t>Grant</a:t>
                      </a:r>
                      <a:endParaRPr lang="en-GB" dirty="0"/>
                    </a:p>
                  </a:txBody>
                  <a:tcPr>
                    <a:solidFill>
                      <a:schemeClr val="bg1">
                        <a:lumMod val="65000"/>
                        <a:alpha val="50000"/>
                      </a:schemeClr>
                    </a:solidFill>
                  </a:tcPr>
                </a:tc>
                <a:tc>
                  <a:txBody>
                    <a:bodyPr/>
                    <a:lstStyle/>
                    <a:p>
                      <a:pPr algn="ctr"/>
                      <a:r>
                        <a:rPr lang="en-GB" dirty="0" smtClean="0"/>
                        <a:t>Yes</a:t>
                      </a:r>
                      <a:endParaRPr lang="en-GB" dirty="0"/>
                    </a:p>
                  </a:txBody>
                  <a:tcPr>
                    <a:solidFill>
                      <a:schemeClr val="bg1">
                        <a:lumMod val="65000"/>
                        <a:alpha val="50000"/>
                      </a:schemeClr>
                    </a:solidFill>
                  </a:tcPr>
                </a:tc>
                <a:tc>
                  <a:txBody>
                    <a:bodyPr/>
                    <a:lstStyle/>
                    <a:p>
                      <a:pPr algn="ctr"/>
                      <a:r>
                        <a:rPr lang="en-GB" dirty="0" smtClean="0"/>
                        <a:t>Yes</a:t>
                      </a:r>
                      <a:endParaRPr lang="en-GB" dirty="0"/>
                    </a:p>
                  </a:txBody>
                  <a:tcPr>
                    <a:solidFill>
                      <a:schemeClr val="bg1">
                        <a:lumMod val="65000"/>
                        <a:alpha val="50000"/>
                      </a:schemeClr>
                    </a:solidFill>
                  </a:tcPr>
                </a:tc>
              </a:tr>
              <a:tr h="672075">
                <a:tc>
                  <a:txBody>
                    <a:bodyPr/>
                    <a:lstStyle/>
                    <a:p>
                      <a:pPr algn="ctr"/>
                      <a:r>
                        <a:rPr lang="en-GB" dirty="0" smtClean="0"/>
                        <a:t>Contract</a:t>
                      </a:r>
                      <a:endParaRPr lang="en-GB" dirty="0"/>
                    </a:p>
                  </a:txBody>
                  <a:tcPr>
                    <a:solidFill>
                      <a:schemeClr val="accent1">
                        <a:tint val="20000"/>
                        <a:alpha val="90000"/>
                      </a:schemeClr>
                    </a:solidFill>
                  </a:tcPr>
                </a:tc>
                <a:tc>
                  <a:txBody>
                    <a:bodyPr/>
                    <a:lstStyle/>
                    <a:p>
                      <a:pPr algn="ctr"/>
                      <a:r>
                        <a:rPr lang="en-GB" dirty="0" smtClean="0"/>
                        <a:t>Yes</a:t>
                      </a:r>
                      <a:endParaRPr lang="en-GB" dirty="0"/>
                    </a:p>
                  </a:txBody>
                  <a:tcPr>
                    <a:solidFill>
                      <a:schemeClr val="accent1">
                        <a:tint val="20000"/>
                        <a:alpha val="90000"/>
                      </a:schemeClr>
                    </a:solidFill>
                  </a:tcPr>
                </a:tc>
                <a:tc>
                  <a:txBody>
                    <a:bodyPr/>
                    <a:lstStyle/>
                    <a:p>
                      <a:pPr algn="ctr"/>
                      <a:r>
                        <a:rPr lang="en-GB" dirty="0" smtClean="0"/>
                        <a:t>No?</a:t>
                      </a:r>
                      <a:endParaRPr lang="en-GB" dirty="0"/>
                    </a:p>
                  </a:txBody>
                  <a:tcPr>
                    <a:solidFill>
                      <a:schemeClr val="accent1">
                        <a:tint val="20000"/>
                        <a:alpha val="90000"/>
                      </a:schemeClr>
                    </a:solidFill>
                  </a:tcPr>
                </a:tc>
              </a:tr>
            </a:tbl>
          </a:graphicData>
        </a:graphic>
      </p:graphicFrame>
      <p:sp>
        <p:nvSpPr>
          <p:cNvPr id="5" name="Footer Placeholder 4"/>
          <p:cNvSpPr>
            <a:spLocks noGrp="1"/>
          </p:cNvSpPr>
          <p:nvPr>
            <p:ph type="ftr" sz="quarter" idx="11"/>
          </p:nvPr>
        </p:nvSpPr>
        <p:spPr/>
        <p:txBody>
          <a:bodyPr/>
          <a:lstStyle/>
          <a:p>
            <a:r>
              <a:rPr lang="en-GB" dirty="0" smtClean="0"/>
              <a:t>Feb 2014</a:t>
            </a:r>
            <a:endParaRPr lang="en-GB" dirty="0"/>
          </a:p>
        </p:txBody>
      </p:sp>
    </p:spTree>
    <p:extLst>
      <p:ext uri="{BB962C8B-B14F-4D97-AF65-F5344CB8AC3E}">
        <p14:creationId xmlns:p14="http://schemas.microsoft.com/office/powerpoint/2010/main" val="136510469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Charities SoRP</a:t>
            </a:r>
            <a:endParaRPr lang="en-GB" dirty="0"/>
          </a:p>
        </p:txBody>
      </p:sp>
      <p:sp>
        <p:nvSpPr>
          <p:cNvPr id="3" name="Content Placeholder 2"/>
          <p:cNvSpPr>
            <a:spLocks noGrp="1"/>
          </p:cNvSpPr>
          <p:nvPr>
            <p:ph idx="1"/>
          </p:nvPr>
        </p:nvSpPr>
        <p:spPr/>
        <p:txBody>
          <a:bodyPr/>
          <a:lstStyle/>
          <a:p>
            <a:r>
              <a:rPr lang="en-GB" dirty="0" smtClean="0"/>
              <a:t>What does the SoRP Consultation say…about grants and Contracts</a:t>
            </a:r>
          </a:p>
          <a:p>
            <a:endParaRPr lang="en-GB" dirty="0"/>
          </a:p>
          <a:p>
            <a:r>
              <a:rPr lang="en-GB" sz="3200" dirty="0" smtClean="0"/>
              <a:t>MODULE 5</a:t>
            </a:r>
          </a:p>
          <a:p>
            <a:r>
              <a:rPr lang="en-GB" sz="3200" dirty="0"/>
              <a:t>Recognition of income, including legacies, grants and contract income</a:t>
            </a:r>
          </a:p>
        </p:txBody>
      </p:sp>
      <p:sp>
        <p:nvSpPr>
          <p:cNvPr id="4" name="Footer Placeholder 3"/>
          <p:cNvSpPr>
            <a:spLocks noGrp="1"/>
          </p:cNvSpPr>
          <p:nvPr>
            <p:ph type="ftr" sz="quarter" idx="11"/>
          </p:nvPr>
        </p:nvSpPr>
        <p:spPr/>
        <p:txBody>
          <a:bodyPr/>
          <a:lstStyle/>
          <a:p>
            <a:r>
              <a:rPr lang="en-GB" dirty="0" smtClean="0"/>
              <a:t>Feb 2014</a:t>
            </a:r>
            <a:endParaRPr lang="en-GB" dirty="0"/>
          </a:p>
        </p:txBody>
      </p:sp>
    </p:spTree>
    <p:extLst>
      <p:ext uri="{BB962C8B-B14F-4D97-AF65-F5344CB8AC3E}">
        <p14:creationId xmlns:p14="http://schemas.microsoft.com/office/powerpoint/2010/main" val="11014623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Charities SoRP – Module 5</a:t>
            </a:r>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MODULE 5</a:t>
            </a:r>
          </a:p>
          <a:p>
            <a:r>
              <a:rPr lang="en-GB" dirty="0" smtClean="0"/>
              <a:t>understanding </a:t>
            </a:r>
            <a:r>
              <a:rPr lang="en-GB" dirty="0"/>
              <a:t>the nature of income</a:t>
            </a:r>
            <a:r>
              <a:rPr lang="en-GB" dirty="0" smtClean="0"/>
              <a:t>;</a:t>
            </a:r>
          </a:p>
          <a:p>
            <a:r>
              <a:rPr lang="en-GB" dirty="0" smtClean="0"/>
              <a:t>general </a:t>
            </a:r>
            <a:r>
              <a:rPr lang="en-GB" dirty="0"/>
              <a:t>rules for income recognition; </a:t>
            </a:r>
            <a:endParaRPr lang="en-GB" dirty="0" smtClean="0"/>
          </a:p>
          <a:p>
            <a:r>
              <a:rPr lang="en-GB" dirty="0" smtClean="0"/>
              <a:t>general </a:t>
            </a:r>
            <a:r>
              <a:rPr lang="en-GB" dirty="0"/>
              <a:t>principles for recognising income from donations and grants</a:t>
            </a:r>
            <a:r>
              <a:rPr lang="en-GB" dirty="0" smtClean="0"/>
              <a:t>;</a:t>
            </a:r>
          </a:p>
          <a:p>
            <a:r>
              <a:rPr lang="en-GB" dirty="0" smtClean="0"/>
              <a:t>identification </a:t>
            </a:r>
            <a:r>
              <a:rPr lang="en-GB" dirty="0"/>
              <a:t>of terms and conditions; </a:t>
            </a:r>
            <a:endParaRPr lang="en-GB" dirty="0" smtClean="0"/>
          </a:p>
          <a:p>
            <a:r>
              <a:rPr lang="en-GB" dirty="0" smtClean="0"/>
              <a:t>performance-related </a:t>
            </a:r>
            <a:r>
              <a:rPr lang="en-GB" dirty="0"/>
              <a:t>conditions; </a:t>
            </a:r>
            <a:endParaRPr lang="en-GB" dirty="0" smtClean="0"/>
          </a:p>
          <a:p>
            <a:r>
              <a:rPr lang="en-GB" dirty="0" smtClean="0"/>
              <a:t>other </a:t>
            </a:r>
            <a:r>
              <a:rPr lang="en-GB" dirty="0"/>
              <a:t>terms and conditions that limit the recognition of income; </a:t>
            </a:r>
            <a:endParaRPr lang="en-GB" dirty="0" smtClean="0"/>
          </a:p>
          <a:p>
            <a:r>
              <a:rPr lang="en-GB" dirty="0" smtClean="0"/>
              <a:t>deferring </a:t>
            </a:r>
            <a:r>
              <a:rPr lang="en-GB" dirty="0"/>
              <a:t>income where conditions that limit recognition are not met</a:t>
            </a:r>
            <a:r>
              <a:rPr lang="en-GB" dirty="0" smtClean="0"/>
              <a:t>;</a:t>
            </a:r>
          </a:p>
          <a:p>
            <a:r>
              <a:rPr lang="en-GB" dirty="0" smtClean="0"/>
              <a:t>terms </a:t>
            </a:r>
            <a:r>
              <a:rPr lang="en-GB" dirty="0"/>
              <a:t>and conditions that do not prevent recognition; </a:t>
            </a:r>
            <a:endParaRPr lang="en-GB" dirty="0" smtClean="0"/>
          </a:p>
          <a:p>
            <a:r>
              <a:rPr lang="en-GB" dirty="0" smtClean="0"/>
              <a:t>recognising </a:t>
            </a:r>
            <a:r>
              <a:rPr lang="en-GB" dirty="0"/>
              <a:t>income from legacies; </a:t>
            </a:r>
            <a:endParaRPr lang="en-GB" dirty="0" smtClean="0"/>
          </a:p>
          <a:p>
            <a:r>
              <a:rPr lang="en-GB" dirty="0" smtClean="0"/>
              <a:t> </a:t>
            </a:r>
            <a:r>
              <a:rPr lang="en-GB" dirty="0"/>
              <a:t>income from donated goods, facilities and services; </a:t>
            </a:r>
            <a:endParaRPr lang="en-GB" dirty="0" smtClean="0"/>
          </a:p>
          <a:p>
            <a:r>
              <a:rPr lang="en-GB" dirty="0" smtClean="0"/>
              <a:t> </a:t>
            </a:r>
            <a:r>
              <a:rPr lang="en-GB" dirty="0"/>
              <a:t>income from contracts for the supply of goods and services; </a:t>
            </a:r>
            <a:endParaRPr lang="en-GB" dirty="0" smtClean="0"/>
          </a:p>
          <a:p>
            <a:r>
              <a:rPr lang="en-GB" dirty="0" smtClean="0"/>
              <a:t> </a:t>
            </a:r>
            <a:r>
              <a:rPr lang="en-GB" dirty="0"/>
              <a:t>income from membership subscriptions;  </a:t>
            </a:r>
            <a:endParaRPr lang="en-GB" dirty="0" smtClean="0"/>
          </a:p>
          <a:p>
            <a:r>
              <a:rPr lang="en-GB" dirty="0" smtClean="0"/>
              <a:t>income </a:t>
            </a:r>
            <a:r>
              <a:rPr lang="en-GB" dirty="0"/>
              <a:t>from interest, royalties or dividends; </a:t>
            </a:r>
            <a:endParaRPr lang="en-GB" dirty="0" smtClean="0"/>
          </a:p>
          <a:p>
            <a:r>
              <a:rPr lang="en-GB" dirty="0" smtClean="0"/>
              <a:t>settlement </a:t>
            </a:r>
            <a:r>
              <a:rPr lang="en-GB" dirty="0"/>
              <a:t>of insurance claims; and </a:t>
            </a:r>
            <a:endParaRPr lang="en-GB" dirty="0" smtClean="0"/>
          </a:p>
          <a:p>
            <a:r>
              <a:rPr lang="en-GB" dirty="0" smtClean="0"/>
              <a:t>disclosures </a:t>
            </a:r>
            <a:r>
              <a:rPr lang="en-GB" dirty="0"/>
              <a:t>and notes to the accounts. </a:t>
            </a:r>
          </a:p>
          <a:p>
            <a:endParaRPr lang="en-GB" dirty="0"/>
          </a:p>
        </p:txBody>
      </p:sp>
      <p:sp>
        <p:nvSpPr>
          <p:cNvPr id="4" name="Footer Placeholder 3"/>
          <p:cNvSpPr>
            <a:spLocks noGrp="1"/>
          </p:cNvSpPr>
          <p:nvPr>
            <p:ph type="ftr" sz="quarter" idx="11"/>
          </p:nvPr>
        </p:nvSpPr>
        <p:spPr/>
        <p:txBody>
          <a:bodyPr/>
          <a:lstStyle/>
          <a:p>
            <a:r>
              <a:rPr lang="en-GB" dirty="0" smtClean="0"/>
              <a:t>Feb 2014</a:t>
            </a:r>
            <a:endParaRPr lang="en-GB" dirty="0"/>
          </a:p>
        </p:txBody>
      </p:sp>
    </p:spTree>
    <p:extLst>
      <p:ext uri="{BB962C8B-B14F-4D97-AF65-F5344CB8AC3E}">
        <p14:creationId xmlns:p14="http://schemas.microsoft.com/office/powerpoint/2010/main" val="74025025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Charities SoRP - “5.19”</a:t>
            </a:r>
            <a:endParaRPr lang="en-GB" dirty="0"/>
          </a:p>
        </p:txBody>
      </p:sp>
      <p:sp>
        <p:nvSpPr>
          <p:cNvPr id="3" name="Content Placeholder 2"/>
          <p:cNvSpPr>
            <a:spLocks noGrp="1"/>
          </p:cNvSpPr>
          <p:nvPr>
            <p:ph idx="1"/>
          </p:nvPr>
        </p:nvSpPr>
        <p:spPr/>
        <p:txBody>
          <a:bodyPr>
            <a:normAutofit fontScale="92500"/>
          </a:bodyPr>
          <a:lstStyle/>
          <a:p>
            <a:r>
              <a:rPr lang="en-GB" dirty="0" smtClean="0"/>
              <a:t>Is the funding </a:t>
            </a:r>
            <a:r>
              <a:rPr lang="en-GB" dirty="0"/>
              <a:t>agreement is a performance-related grant or a contract. </a:t>
            </a:r>
            <a:endParaRPr lang="en-GB" dirty="0" smtClean="0"/>
          </a:p>
          <a:p>
            <a:r>
              <a:rPr lang="en-GB" dirty="0" smtClean="0"/>
              <a:t>Important distinction because </a:t>
            </a:r>
            <a:r>
              <a:rPr lang="en-GB" dirty="0"/>
              <a:t>the consequence of non-compliance with performance conditions and the liability for non-performance differ. </a:t>
            </a:r>
            <a:endParaRPr lang="en-GB" dirty="0" smtClean="0"/>
          </a:p>
          <a:p>
            <a:endParaRPr lang="en-GB" dirty="0" smtClean="0"/>
          </a:p>
          <a:p>
            <a:pPr lvl="1"/>
            <a:r>
              <a:rPr lang="en-GB" dirty="0" smtClean="0"/>
              <a:t>Contract Law - </a:t>
            </a:r>
            <a:r>
              <a:rPr lang="en-GB" dirty="0"/>
              <a:t>buyer to seek costs, damages and </a:t>
            </a:r>
            <a:r>
              <a:rPr lang="en-GB" dirty="0" smtClean="0"/>
              <a:t>recompense</a:t>
            </a:r>
          </a:p>
          <a:p>
            <a:pPr marL="457200" lvl="1" indent="0">
              <a:buNone/>
            </a:pPr>
            <a:r>
              <a:rPr lang="en-GB" dirty="0"/>
              <a:t>	</a:t>
            </a:r>
            <a:r>
              <a:rPr lang="en-GB" dirty="0" smtClean="0"/>
              <a:t>	        for </a:t>
            </a:r>
            <a:r>
              <a:rPr lang="en-GB" dirty="0"/>
              <a:t>any failure or breach of contract by the seller, </a:t>
            </a:r>
            <a:endParaRPr lang="en-GB" dirty="0" smtClean="0"/>
          </a:p>
          <a:p>
            <a:pPr marL="457200" lvl="1" indent="0">
              <a:buNone/>
            </a:pPr>
            <a:endParaRPr lang="en-GB" dirty="0" smtClean="0"/>
          </a:p>
          <a:p>
            <a:pPr lvl="1"/>
            <a:r>
              <a:rPr lang="en-GB" dirty="0" smtClean="0"/>
              <a:t>Grant             - failure </a:t>
            </a:r>
            <a:r>
              <a:rPr lang="en-GB" dirty="0"/>
              <a:t>may lead to a partial or full </a:t>
            </a:r>
            <a:r>
              <a:rPr lang="en-GB" dirty="0" smtClean="0"/>
              <a:t>repayment</a:t>
            </a:r>
          </a:p>
          <a:p>
            <a:pPr marL="457200" lvl="1" indent="0">
              <a:buNone/>
            </a:pPr>
            <a:r>
              <a:rPr lang="en-GB" dirty="0"/>
              <a:t> </a:t>
            </a:r>
            <a:r>
              <a:rPr lang="en-GB" dirty="0" smtClean="0"/>
              <a:t>                            of </a:t>
            </a:r>
            <a:r>
              <a:rPr lang="en-GB" dirty="0"/>
              <a:t>the grant </a:t>
            </a:r>
            <a:r>
              <a:rPr lang="en-GB" dirty="0" smtClean="0"/>
              <a:t>if there are </a:t>
            </a:r>
            <a:r>
              <a:rPr lang="en-GB" dirty="0"/>
              <a:t>repayment </a:t>
            </a:r>
            <a:r>
              <a:rPr lang="en-GB" dirty="0" smtClean="0"/>
              <a:t>conditions. </a:t>
            </a:r>
            <a:endParaRPr lang="en-GB" dirty="0"/>
          </a:p>
        </p:txBody>
      </p:sp>
      <p:sp>
        <p:nvSpPr>
          <p:cNvPr id="4" name="Footer Placeholder 3"/>
          <p:cNvSpPr>
            <a:spLocks noGrp="1"/>
          </p:cNvSpPr>
          <p:nvPr>
            <p:ph type="ftr" sz="quarter" idx="11"/>
          </p:nvPr>
        </p:nvSpPr>
        <p:spPr/>
        <p:txBody>
          <a:bodyPr/>
          <a:lstStyle/>
          <a:p>
            <a:r>
              <a:rPr lang="en-GB" dirty="0" smtClean="0"/>
              <a:t>Feb 2014</a:t>
            </a:r>
            <a:endParaRPr lang="en-GB" dirty="0"/>
          </a:p>
        </p:txBody>
      </p:sp>
    </p:spTree>
    <p:extLst>
      <p:ext uri="{BB962C8B-B14F-4D97-AF65-F5344CB8AC3E}">
        <p14:creationId xmlns:p14="http://schemas.microsoft.com/office/powerpoint/2010/main" val="170512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Charities SoRP  - Terminology</a:t>
            </a:r>
            <a:endParaRPr lang="en-GB" dirty="0"/>
          </a:p>
        </p:txBody>
      </p:sp>
      <p:sp>
        <p:nvSpPr>
          <p:cNvPr id="3" name="Content Placeholder 2"/>
          <p:cNvSpPr>
            <a:spLocks noGrp="1"/>
          </p:cNvSpPr>
          <p:nvPr>
            <p:ph idx="1"/>
          </p:nvPr>
        </p:nvSpPr>
        <p:spPr/>
        <p:txBody>
          <a:bodyPr/>
          <a:lstStyle/>
          <a:p>
            <a:r>
              <a:rPr lang="en-GB" dirty="0"/>
              <a:t>There are two broad categories of income: </a:t>
            </a:r>
            <a:endParaRPr lang="en-GB" dirty="0" smtClean="0"/>
          </a:p>
          <a:p>
            <a:pPr marL="0" indent="0">
              <a:buNone/>
            </a:pPr>
            <a:endParaRPr lang="en-GB" dirty="0" smtClean="0"/>
          </a:p>
          <a:p>
            <a:pPr lvl="1"/>
            <a:r>
              <a:rPr lang="en-GB" dirty="0" smtClean="0"/>
              <a:t>income </a:t>
            </a:r>
            <a:r>
              <a:rPr lang="en-GB" dirty="0"/>
              <a:t>from exchange transactions (contract income) </a:t>
            </a:r>
            <a:endParaRPr lang="en-GB" dirty="0" smtClean="0"/>
          </a:p>
          <a:p>
            <a:pPr lvl="1"/>
            <a:r>
              <a:rPr lang="en-GB" dirty="0" smtClean="0"/>
              <a:t>income </a:t>
            </a:r>
            <a:r>
              <a:rPr lang="en-GB" dirty="0"/>
              <a:t>from non-exchange transactions (gifts</a:t>
            </a:r>
            <a:r>
              <a:rPr lang="en-GB" dirty="0" smtClean="0"/>
              <a:t>).</a:t>
            </a:r>
          </a:p>
          <a:p>
            <a:pPr lvl="1"/>
            <a:r>
              <a:rPr lang="en-GB" dirty="0" smtClean="0">
                <a:solidFill>
                  <a:srgbClr val="0070C0"/>
                </a:solidFill>
              </a:rPr>
              <a:t>Something for nothing!....TERMINOLOGY</a:t>
            </a:r>
            <a:endParaRPr lang="en-GB" dirty="0">
              <a:solidFill>
                <a:srgbClr val="0070C0"/>
              </a:solidFill>
            </a:endParaRPr>
          </a:p>
          <a:p>
            <a:pPr lvl="1"/>
            <a:r>
              <a:rPr lang="en-GB" dirty="0"/>
              <a:t>A non-exchange transaction is a transaction whereby an entity receives value from another entity without directly giving approximately equal value in exchange or gives value to another entity without directly receiving approximately equal value in exchange.</a:t>
            </a:r>
          </a:p>
          <a:p>
            <a:pPr lvl="1"/>
            <a:endParaRPr lang="en-GB" dirty="0"/>
          </a:p>
        </p:txBody>
      </p:sp>
      <p:sp>
        <p:nvSpPr>
          <p:cNvPr id="4" name="Footer Placeholder 3"/>
          <p:cNvSpPr>
            <a:spLocks noGrp="1"/>
          </p:cNvSpPr>
          <p:nvPr>
            <p:ph type="ftr" sz="quarter" idx="11"/>
          </p:nvPr>
        </p:nvSpPr>
        <p:spPr/>
        <p:txBody>
          <a:bodyPr/>
          <a:lstStyle/>
          <a:p>
            <a:r>
              <a:rPr lang="en-GB" dirty="0" smtClean="0"/>
              <a:t>Feb 2014</a:t>
            </a:r>
            <a:endParaRPr lang="en-GB" dirty="0"/>
          </a:p>
        </p:txBody>
      </p:sp>
    </p:spTree>
    <p:extLst>
      <p:ext uri="{BB962C8B-B14F-4D97-AF65-F5344CB8AC3E}">
        <p14:creationId xmlns:p14="http://schemas.microsoft.com/office/powerpoint/2010/main" val="70529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dirty="0" smtClean="0"/>
              <a:t>Charities SoRP – Restricted Funds</a:t>
            </a:r>
            <a:endParaRPr lang="en-GB" sz="4000" dirty="0"/>
          </a:p>
        </p:txBody>
      </p:sp>
      <p:sp>
        <p:nvSpPr>
          <p:cNvPr id="3" name="Content Placeholder 2"/>
          <p:cNvSpPr>
            <a:spLocks noGrp="1"/>
          </p:cNvSpPr>
          <p:nvPr>
            <p:ph idx="1"/>
          </p:nvPr>
        </p:nvSpPr>
        <p:spPr/>
        <p:txBody>
          <a:bodyPr>
            <a:normAutofit lnSpcReduction="10000"/>
          </a:bodyPr>
          <a:lstStyle/>
          <a:p>
            <a:endParaRPr lang="en-GB" dirty="0"/>
          </a:p>
          <a:p>
            <a:r>
              <a:rPr lang="en-GB" dirty="0"/>
              <a:t>A donation or grant that can be used for any purpose of the charity is unrestricted income. </a:t>
            </a:r>
            <a:endParaRPr lang="en-GB" dirty="0" smtClean="0"/>
          </a:p>
          <a:p>
            <a:r>
              <a:rPr lang="en-GB" dirty="0" smtClean="0"/>
              <a:t>However</a:t>
            </a:r>
            <a:r>
              <a:rPr lang="en-GB" dirty="0"/>
              <a:t>, a donation or grant may be restricted to a specific purpose of a charity. </a:t>
            </a:r>
            <a:endParaRPr lang="en-GB" dirty="0" smtClean="0"/>
          </a:p>
          <a:p>
            <a:pPr lvl="1"/>
            <a:r>
              <a:rPr lang="en-GB" dirty="0" smtClean="0"/>
              <a:t>A </a:t>
            </a:r>
            <a:r>
              <a:rPr lang="en-GB" dirty="0"/>
              <a:t>restriction may result from a specific appeal by the charity, or </a:t>
            </a:r>
            <a:endParaRPr lang="en-GB" dirty="0" smtClean="0"/>
          </a:p>
          <a:p>
            <a:pPr lvl="1"/>
            <a:r>
              <a:rPr lang="en-GB" dirty="0" smtClean="0"/>
              <a:t>from </a:t>
            </a:r>
            <a:r>
              <a:rPr lang="en-GB" dirty="0"/>
              <a:t>the decision of the grant maker or donor to support a specific purpose of the charity rather than making funds available for the charity’s general use. </a:t>
            </a:r>
            <a:endParaRPr lang="en-GB" dirty="0" smtClean="0"/>
          </a:p>
          <a:p>
            <a:r>
              <a:rPr lang="en-GB" dirty="0" smtClean="0"/>
              <a:t>5.6</a:t>
            </a:r>
            <a:endParaRPr lang="en-GB" dirty="0"/>
          </a:p>
        </p:txBody>
      </p:sp>
      <p:sp>
        <p:nvSpPr>
          <p:cNvPr id="4" name="Footer Placeholder 3"/>
          <p:cNvSpPr>
            <a:spLocks noGrp="1"/>
          </p:cNvSpPr>
          <p:nvPr>
            <p:ph type="ftr" sz="quarter" idx="11"/>
          </p:nvPr>
        </p:nvSpPr>
        <p:spPr/>
        <p:txBody>
          <a:bodyPr/>
          <a:lstStyle/>
          <a:p>
            <a:r>
              <a:rPr lang="en-GB" dirty="0" smtClean="0"/>
              <a:t>Feb 2014</a:t>
            </a:r>
            <a:endParaRPr lang="en-GB" dirty="0"/>
          </a:p>
        </p:txBody>
      </p:sp>
    </p:spTree>
    <p:extLst>
      <p:ext uri="{BB962C8B-B14F-4D97-AF65-F5344CB8AC3E}">
        <p14:creationId xmlns:p14="http://schemas.microsoft.com/office/powerpoint/2010/main" val="90616442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sz="4400" dirty="0" smtClean="0"/>
              <a:t>Restriction vs. performance condition</a:t>
            </a:r>
            <a:endParaRPr lang="en-GB" sz="4400" dirty="0"/>
          </a:p>
        </p:txBody>
      </p:sp>
      <p:sp>
        <p:nvSpPr>
          <p:cNvPr id="3" name="Content Placeholder 2"/>
          <p:cNvSpPr>
            <a:spLocks noGrp="1"/>
          </p:cNvSpPr>
          <p:nvPr>
            <p:ph idx="1"/>
          </p:nvPr>
        </p:nvSpPr>
        <p:spPr/>
        <p:txBody>
          <a:bodyPr>
            <a:normAutofit lnSpcReduction="10000"/>
          </a:bodyPr>
          <a:lstStyle/>
          <a:p>
            <a:r>
              <a:rPr lang="en-GB" dirty="0"/>
              <a:t>A restriction on the use of a grant or donation to a particular purpose or activity of a charity does not create a performance condition. </a:t>
            </a:r>
            <a:endParaRPr lang="en-GB" dirty="0" smtClean="0"/>
          </a:p>
          <a:p>
            <a:endParaRPr lang="en-GB" dirty="0" smtClean="0"/>
          </a:p>
          <a:p>
            <a:r>
              <a:rPr lang="en-GB" dirty="0" smtClean="0"/>
              <a:t>A </a:t>
            </a:r>
            <a:r>
              <a:rPr lang="en-GB" dirty="0"/>
              <a:t>restriction creates a requirement that limits or directs the purpose for which a resource may be used but it does not require a specific level of performance or output from the recipient charity. </a:t>
            </a:r>
            <a:endParaRPr lang="en-GB" dirty="0" smtClean="0"/>
          </a:p>
          <a:p>
            <a:endParaRPr lang="en-GB" dirty="0"/>
          </a:p>
          <a:p>
            <a:r>
              <a:rPr lang="en-GB" dirty="0" smtClean="0"/>
              <a:t>5.18</a:t>
            </a:r>
            <a:endParaRPr lang="en-GB" dirty="0"/>
          </a:p>
        </p:txBody>
      </p:sp>
      <p:sp>
        <p:nvSpPr>
          <p:cNvPr id="4" name="Footer Placeholder 3"/>
          <p:cNvSpPr>
            <a:spLocks noGrp="1"/>
          </p:cNvSpPr>
          <p:nvPr>
            <p:ph type="ftr" sz="quarter" idx="11"/>
          </p:nvPr>
        </p:nvSpPr>
        <p:spPr/>
        <p:txBody>
          <a:bodyPr/>
          <a:lstStyle/>
          <a:p>
            <a:r>
              <a:rPr lang="en-GB" dirty="0" smtClean="0"/>
              <a:t>Feb 2014</a:t>
            </a:r>
            <a:endParaRPr lang="en-GB" dirty="0"/>
          </a:p>
        </p:txBody>
      </p:sp>
    </p:spTree>
    <p:extLst>
      <p:ext uri="{BB962C8B-B14F-4D97-AF65-F5344CB8AC3E}">
        <p14:creationId xmlns:p14="http://schemas.microsoft.com/office/powerpoint/2010/main" val="3649898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029672" cy="838200"/>
          </a:xfrm>
        </p:spPr>
        <p:txBody>
          <a:bodyPr>
            <a:normAutofit fontScale="90000"/>
          </a:bodyPr>
          <a:lstStyle/>
          <a:p>
            <a:r>
              <a:rPr lang="en-GB" dirty="0" smtClean="0"/>
              <a:t>Impact of consultation on FRS 102 …</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32496062"/>
              </p:ext>
            </p:extLst>
          </p:nvPr>
        </p:nvGraphicFramePr>
        <p:xfrm>
          <a:off x="179512" y="1412776"/>
          <a:ext cx="8856984"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018963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
            </a:r>
            <a:br>
              <a:rPr lang="en-GB" dirty="0" smtClean="0"/>
            </a:br>
            <a:r>
              <a:rPr lang="en-GB" dirty="0" smtClean="0"/>
              <a:t>SUBSTANCE/</a:t>
            </a:r>
            <a:r>
              <a:rPr lang="en-GB" strike="dblStrike" dirty="0" smtClean="0"/>
              <a:t>LEGAL FORM</a:t>
            </a:r>
            <a:endParaRPr lang="en-GB" strike="dblStrike" dirty="0"/>
          </a:p>
        </p:txBody>
      </p:sp>
      <p:sp>
        <p:nvSpPr>
          <p:cNvPr id="3" name="Content Placeholder 2"/>
          <p:cNvSpPr>
            <a:spLocks noGrp="1"/>
          </p:cNvSpPr>
          <p:nvPr>
            <p:ph idx="1"/>
          </p:nvPr>
        </p:nvSpPr>
        <p:spPr/>
        <p:txBody>
          <a:bodyPr>
            <a:normAutofit fontScale="92500" lnSpcReduction="10000"/>
          </a:bodyPr>
          <a:lstStyle/>
          <a:p>
            <a:r>
              <a:rPr lang="en-GB" dirty="0" smtClean="0"/>
              <a:t>Transactions </a:t>
            </a:r>
            <a:r>
              <a:rPr lang="en-GB" dirty="0"/>
              <a:t>must be accounted for and presented in accordance with their </a:t>
            </a:r>
            <a:r>
              <a:rPr lang="en-GB" dirty="0" smtClean="0"/>
              <a:t>SUBSTANCE </a:t>
            </a:r>
            <a:r>
              <a:rPr lang="en-GB" dirty="0"/>
              <a:t>and not simply their </a:t>
            </a:r>
            <a:r>
              <a:rPr lang="en-GB" dirty="0" smtClean="0"/>
              <a:t>LEGAL FORM.  </a:t>
            </a:r>
          </a:p>
          <a:p>
            <a:r>
              <a:rPr lang="en-GB" dirty="0" smtClean="0"/>
              <a:t>Charities </a:t>
            </a:r>
            <a:r>
              <a:rPr lang="en-GB" dirty="0"/>
              <a:t>must therefore consider the substance of any conditions attaching to donations or grants and to the substance of any contractual terms when determining their entitlement to income. </a:t>
            </a:r>
            <a:endParaRPr lang="en-GB" dirty="0" smtClean="0"/>
          </a:p>
          <a:p>
            <a:r>
              <a:rPr lang="en-GB" dirty="0" smtClean="0"/>
              <a:t> </a:t>
            </a:r>
            <a:r>
              <a:rPr lang="en-GB" dirty="0"/>
              <a:t>Similarly, the substance of any restriction placed on the use of income must be considered when determining whether or not income is presented as restricted funds in a charity’s accounts. </a:t>
            </a:r>
            <a:endParaRPr lang="en-GB" dirty="0" smtClean="0"/>
          </a:p>
          <a:p>
            <a:r>
              <a:rPr lang="en-GB" dirty="0" smtClean="0"/>
              <a:t>5.7</a:t>
            </a:r>
          </a:p>
          <a:p>
            <a:endParaRPr lang="en-GB" dirty="0"/>
          </a:p>
        </p:txBody>
      </p:sp>
      <p:sp>
        <p:nvSpPr>
          <p:cNvPr id="4" name="Footer Placeholder 3"/>
          <p:cNvSpPr>
            <a:spLocks noGrp="1"/>
          </p:cNvSpPr>
          <p:nvPr>
            <p:ph type="ftr" sz="quarter" idx="11"/>
          </p:nvPr>
        </p:nvSpPr>
        <p:spPr/>
        <p:txBody>
          <a:bodyPr/>
          <a:lstStyle/>
          <a:p>
            <a:r>
              <a:rPr lang="en-GB" dirty="0" smtClean="0"/>
              <a:t>Feb 2014</a:t>
            </a:r>
            <a:endParaRPr lang="en-GB" dirty="0"/>
          </a:p>
        </p:txBody>
      </p:sp>
    </p:spTree>
    <p:extLst>
      <p:ext uri="{BB962C8B-B14F-4D97-AF65-F5344CB8AC3E}">
        <p14:creationId xmlns:p14="http://schemas.microsoft.com/office/powerpoint/2010/main" val="275305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GB" dirty="0"/>
              <a:t>In particular, a charity, should consider: </a:t>
            </a:r>
          </a:p>
          <a:p>
            <a:r>
              <a:rPr lang="en-GB" dirty="0" smtClean="0"/>
              <a:t>Whether </a:t>
            </a:r>
            <a:r>
              <a:rPr lang="en-GB" dirty="0"/>
              <a:t>entitlement to income is subject to fulfilling performance-related conditions. Performance-related conditions distinguish a contract or performance-related grant from an outright gift such as an unconditional grant. </a:t>
            </a:r>
            <a:endParaRPr lang="en-GB" dirty="0" smtClean="0"/>
          </a:p>
          <a:p>
            <a:r>
              <a:rPr lang="en-GB" dirty="0" smtClean="0"/>
              <a:t> </a:t>
            </a:r>
            <a:r>
              <a:rPr lang="en-GB" dirty="0"/>
              <a:t>The terms of a donation or grant that impose a restriction on use which is narrower than the general purposes of the charity. Terms placed on gifts that limit a charity’s discretion over how income must be used are presented as restricted income in the accounts. </a:t>
            </a:r>
            <a:endParaRPr lang="en-GB" dirty="0" smtClean="0">
              <a:solidFill>
                <a:srgbClr val="0AA745"/>
              </a:solidFill>
            </a:endParaRPr>
          </a:p>
          <a:p>
            <a:r>
              <a:rPr lang="en-GB" dirty="0" smtClean="0"/>
              <a:t>5.7 (Cont.)</a:t>
            </a:r>
            <a:endParaRPr lang="en-GB" dirty="0"/>
          </a:p>
        </p:txBody>
      </p:sp>
      <p:sp>
        <p:nvSpPr>
          <p:cNvPr id="4" name="Title 3"/>
          <p:cNvSpPr>
            <a:spLocks noGrp="1"/>
          </p:cNvSpPr>
          <p:nvPr>
            <p:ph type="title"/>
          </p:nvPr>
        </p:nvSpPr>
        <p:spPr/>
        <p:txBody>
          <a:bodyPr>
            <a:normAutofit/>
          </a:bodyPr>
          <a:lstStyle/>
          <a:p>
            <a:r>
              <a:rPr lang="en-GB" dirty="0" smtClean="0"/>
              <a:t>Restricted Contract Income!</a:t>
            </a:r>
            <a:endParaRPr lang="en-GB" dirty="0"/>
          </a:p>
        </p:txBody>
      </p:sp>
      <p:sp>
        <p:nvSpPr>
          <p:cNvPr id="5" name="Footer Placeholder 4"/>
          <p:cNvSpPr>
            <a:spLocks noGrp="1"/>
          </p:cNvSpPr>
          <p:nvPr>
            <p:ph type="ftr" sz="quarter" idx="11"/>
          </p:nvPr>
        </p:nvSpPr>
        <p:spPr/>
        <p:txBody>
          <a:bodyPr/>
          <a:lstStyle/>
          <a:p>
            <a:r>
              <a:rPr lang="en-GB" dirty="0" smtClean="0"/>
              <a:t>Feb 2014</a:t>
            </a:r>
            <a:endParaRPr lang="en-GB" dirty="0"/>
          </a:p>
        </p:txBody>
      </p:sp>
    </p:spTree>
    <p:extLst>
      <p:ext uri="{BB962C8B-B14F-4D97-AF65-F5344CB8AC3E}">
        <p14:creationId xmlns:p14="http://schemas.microsoft.com/office/powerpoint/2010/main" val="197156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The </a:t>
            </a:r>
            <a:r>
              <a:rPr lang="en-GB" dirty="0"/>
              <a:t>terms of a </a:t>
            </a:r>
            <a:r>
              <a:rPr lang="en-GB" dirty="0" smtClean="0">
                <a:solidFill>
                  <a:srgbClr val="00AB4E"/>
                </a:solidFill>
              </a:rPr>
              <a:t>CONTRACT</a:t>
            </a:r>
            <a:r>
              <a:rPr lang="en-GB" dirty="0" smtClean="0"/>
              <a:t> </a:t>
            </a:r>
            <a:r>
              <a:rPr lang="en-GB" dirty="0"/>
              <a:t>that limit payments to amounts expended by the charity on purposes specified in the contract and restrict the charity’s use of any surplus. </a:t>
            </a:r>
            <a:r>
              <a:rPr lang="en-GB" dirty="0" smtClean="0">
                <a:solidFill>
                  <a:srgbClr val="00AB4E"/>
                </a:solidFill>
              </a:rPr>
              <a:t>INCOME</a:t>
            </a:r>
            <a:r>
              <a:rPr lang="en-GB" dirty="0" smtClean="0"/>
              <a:t> </a:t>
            </a:r>
            <a:r>
              <a:rPr lang="en-GB" dirty="0"/>
              <a:t>that is </a:t>
            </a:r>
            <a:r>
              <a:rPr lang="en-GB" dirty="0" smtClean="0">
                <a:solidFill>
                  <a:srgbClr val="00AB4E"/>
                </a:solidFill>
              </a:rPr>
              <a:t>RESTRICTED</a:t>
            </a:r>
            <a:r>
              <a:rPr lang="en-GB" dirty="0" smtClean="0"/>
              <a:t> </a:t>
            </a:r>
            <a:r>
              <a:rPr lang="en-GB" dirty="0"/>
              <a:t>by contractual terms may be presented as restricted in the accounts if the restrictions are in </a:t>
            </a:r>
            <a:r>
              <a:rPr lang="en-GB" dirty="0" smtClean="0">
                <a:solidFill>
                  <a:srgbClr val="00AB4E"/>
                </a:solidFill>
              </a:rPr>
              <a:t>SUBSTANCE THE SAME AS</a:t>
            </a:r>
            <a:r>
              <a:rPr lang="en-GB" dirty="0" smtClean="0"/>
              <a:t> </a:t>
            </a:r>
            <a:r>
              <a:rPr lang="en-GB" dirty="0"/>
              <a:t>would apply to a </a:t>
            </a:r>
            <a:r>
              <a:rPr lang="en-GB" dirty="0" smtClean="0">
                <a:solidFill>
                  <a:srgbClr val="00AB4E"/>
                </a:solidFill>
              </a:rPr>
              <a:t>RESTRICTED</a:t>
            </a:r>
            <a:r>
              <a:rPr lang="en-GB" dirty="0" smtClean="0"/>
              <a:t> </a:t>
            </a:r>
            <a:r>
              <a:rPr lang="en-GB" dirty="0"/>
              <a:t>donation or </a:t>
            </a:r>
            <a:r>
              <a:rPr lang="en-GB" dirty="0" smtClean="0">
                <a:solidFill>
                  <a:srgbClr val="00AB4E"/>
                </a:solidFill>
              </a:rPr>
              <a:t>GRANT</a:t>
            </a:r>
            <a:r>
              <a:rPr lang="en-GB" dirty="0" smtClean="0"/>
              <a:t>. </a:t>
            </a:r>
          </a:p>
          <a:p>
            <a:r>
              <a:rPr lang="en-GB" dirty="0" smtClean="0"/>
              <a:t>5.7 (Cont.)</a:t>
            </a:r>
            <a:endParaRPr lang="en-GB" dirty="0"/>
          </a:p>
        </p:txBody>
      </p:sp>
      <p:sp>
        <p:nvSpPr>
          <p:cNvPr id="4" name="Title 3"/>
          <p:cNvSpPr>
            <a:spLocks noGrp="1"/>
          </p:cNvSpPr>
          <p:nvPr>
            <p:ph type="title"/>
          </p:nvPr>
        </p:nvSpPr>
        <p:spPr/>
        <p:txBody>
          <a:bodyPr>
            <a:normAutofit/>
          </a:bodyPr>
          <a:lstStyle/>
          <a:p>
            <a:r>
              <a:rPr lang="en-GB" dirty="0" smtClean="0"/>
              <a:t>Restricted Contract Income!</a:t>
            </a:r>
            <a:endParaRPr lang="en-GB" dirty="0"/>
          </a:p>
        </p:txBody>
      </p:sp>
      <p:sp>
        <p:nvSpPr>
          <p:cNvPr id="5" name="Footer Placeholder 4"/>
          <p:cNvSpPr>
            <a:spLocks noGrp="1"/>
          </p:cNvSpPr>
          <p:nvPr>
            <p:ph type="ftr" sz="quarter" idx="11"/>
          </p:nvPr>
        </p:nvSpPr>
        <p:spPr/>
        <p:txBody>
          <a:bodyPr/>
          <a:lstStyle/>
          <a:p>
            <a:r>
              <a:rPr lang="en-GB" dirty="0" smtClean="0"/>
              <a:t>Feb 2014</a:t>
            </a:r>
            <a:endParaRPr lang="en-GB" dirty="0"/>
          </a:p>
        </p:txBody>
      </p:sp>
    </p:spTree>
    <p:extLst>
      <p:ext uri="{BB962C8B-B14F-4D97-AF65-F5344CB8AC3E}">
        <p14:creationId xmlns:p14="http://schemas.microsoft.com/office/powerpoint/2010/main" val="48237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SoRP 2005 vs Consultation</a:t>
            </a:r>
          </a:p>
        </p:txBody>
      </p:sp>
      <p:sp>
        <p:nvSpPr>
          <p:cNvPr id="3" name="Content Placeholder 2"/>
          <p:cNvSpPr>
            <a:spLocks noGrp="1"/>
          </p:cNvSpPr>
          <p:nvPr>
            <p:ph idx="1"/>
          </p:nvPr>
        </p:nvSpPr>
        <p:spPr/>
        <p:txBody>
          <a:bodyPr>
            <a:normAutofit fontScale="92500" lnSpcReduction="10000"/>
          </a:bodyPr>
          <a:lstStyle/>
          <a:p>
            <a:r>
              <a:rPr lang="en-GB" b="1" dirty="0"/>
              <a:t>5</a:t>
            </a:r>
            <a:r>
              <a:rPr lang="en-GB" b="1" dirty="0" smtClean="0"/>
              <a:t>)</a:t>
            </a:r>
            <a:r>
              <a:rPr lang="en-GB" b="1" dirty="0"/>
              <a:t> </a:t>
            </a:r>
            <a:r>
              <a:rPr lang="en-GB" b="1" dirty="0" smtClean="0"/>
              <a:t>Changes </a:t>
            </a:r>
            <a:r>
              <a:rPr lang="en-GB" b="1" dirty="0"/>
              <a:t>to definitions and </a:t>
            </a:r>
            <a:r>
              <a:rPr lang="en-GB" b="1" dirty="0" smtClean="0"/>
              <a:t>policies (cont.)</a:t>
            </a:r>
            <a:endParaRPr lang="en-GB" dirty="0"/>
          </a:p>
          <a:p>
            <a:pPr lvl="1"/>
            <a:r>
              <a:rPr lang="en-GB" dirty="0" smtClean="0"/>
              <a:t>Properties </a:t>
            </a:r>
            <a:r>
              <a:rPr lang="en-GB" dirty="0"/>
              <a:t>with a mix of investment and functional use are normally apportioned between tangible fixed assets and investment properties on the balance sheet. </a:t>
            </a:r>
          </a:p>
          <a:p>
            <a:pPr lvl="1"/>
            <a:r>
              <a:rPr lang="en-GB" dirty="0" smtClean="0"/>
              <a:t>A </a:t>
            </a:r>
            <a:r>
              <a:rPr lang="en-GB" dirty="0"/>
              <a:t>new category of “mixed motive” investments is introduced. </a:t>
            </a:r>
            <a:endParaRPr lang="en-GB" dirty="0" smtClean="0"/>
          </a:p>
          <a:p>
            <a:pPr lvl="1"/>
            <a:r>
              <a:rPr lang="en-GB" dirty="0"/>
              <a:t>The definition of related parties has been aligned with the definition set out in FRS 102 and section 118 of the Charities Act 2011.</a:t>
            </a:r>
          </a:p>
          <a:p>
            <a:pPr lvl="1"/>
            <a:r>
              <a:rPr lang="en-GB" dirty="0"/>
              <a:t>Internally generated databases cannot normally be capitalised. </a:t>
            </a:r>
          </a:p>
          <a:p>
            <a:pPr lvl="1"/>
            <a:r>
              <a:rPr lang="en-GB" dirty="0"/>
              <a:t>A provision must be recognised for those defined benefit pension schemes accounted for as a defined contribution scheme where there is an agreement in place to make additional contributions to reduce a fund deficit. </a:t>
            </a:r>
          </a:p>
          <a:p>
            <a:pPr lvl="1"/>
            <a:endParaRPr lang="en-GB" dirty="0" smtClean="0"/>
          </a:p>
          <a:p>
            <a:pPr lvl="1"/>
            <a:endParaRPr lang="en-GB" dirty="0"/>
          </a:p>
          <a:p>
            <a:endParaRPr lang="en-GB" dirty="0"/>
          </a:p>
        </p:txBody>
      </p:sp>
      <p:sp>
        <p:nvSpPr>
          <p:cNvPr id="4" name="Footer Placeholder 3"/>
          <p:cNvSpPr>
            <a:spLocks noGrp="1"/>
          </p:cNvSpPr>
          <p:nvPr>
            <p:ph type="ftr" sz="quarter" idx="11"/>
          </p:nvPr>
        </p:nvSpPr>
        <p:spPr/>
        <p:txBody>
          <a:bodyPr/>
          <a:lstStyle/>
          <a:p>
            <a:r>
              <a:rPr lang="en-GB" dirty="0" smtClean="0"/>
              <a:t>Feb 2014</a:t>
            </a:r>
            <a:endParaRPr lang="en-GB" dirty="0"/>
          </a:p>
        </p:txBody>
      </p:sp>
    </p:spTree>
    <p:extLst>
      <p:ext uri="{BB962C8B-B14F-4D97-AF65-F5344CB8AC3E}">
        <p14:creationId xmlns:p14="http://schemas.microsoft.com/office/powerpoint/2010/main" val="53689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89030659"/>
              </p:ext>
            </p:extLst>
          </p:nvPr>
        </p:nvGraphicFramePr>
        <p:xfrm>
          <a:off x="797390" y="1913467"/>
          <a:ext cx="7838610" cy="4035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GB" dirty="0" smtClean="0"/>
              <a:t>Income Recognition Legacies</a:t>
            </a:r>
            <a:endParaRPr lang="en-GB" dirty="0"/>
          </a:p>
        </p:txBody>
      </p:sp>
    </p:spTree>
    <p:extLst>
      <p:ext uri="{BB962C8B-B14F-4D97-AF65-F5344CB8AC3E}">
        <p14:creationId xmlns:p14="http://schemas.microsoft.com/office/powerpoint/2010/main" val="101682685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GB" dirty="0"/>
              <a:t>Payment is received or notified </a:t>
            </a:r>
            <a:r>
              <a:rPr lang="en-GB" dirty="0" smtClean="0"/>
              <a:t>after </a:t>
            </a:r>
            <a:r>
              <a:rPr lang="en-GB" dirty="0"/>
              <a:t>the reporting date and before </a:t>
            </a:r>
            <a:r>
              <a:rPr lang="en-GB" dirty="0" smtClean="0"/>
              <a:t>accounts </a:t>
            </a:r>
            <a:r>
              <a:rPr lang="en-GB" dirty="0"/>
              <a:t>are authorised </a:t>
            </a:r>
            <a:r>
              <a:rPr lang="en-GB" dirty="0" smtClean="0"/>
              <a:t>BUT payment was agreed </a:t>
            </a:r>
            <a:r>
              <a:rPr lang="en-GB" dirty="0"/>
              <a:t>by the executors prior to the end </a:t>
            </a:r>
            <a:r>
              <a:rPr lang="en-GB" dirty="0" smtClean="0"/>
              <a:t>of the </a:t>
            </a:r>
            <a:r>
              <a:rPr lang="en-GB" dirty="0"/>
              <a:t>reporting </a:t>
            </a:r>
            <a:r>
              <a:rPr lang="en-GB" dirty="0" smtClean="0"/>
              <a:t>period., THEN </a:t>
            </a:r>
            <a:r>
              <a:rPr lang="en-GB" dirty="0"/>
              <a:t>treat as </a:t>
            </a:r>
            <a:r>
              <a:rPr lang="en-GB" dirty="0" smtClean="0">
                <a:solidFill>
                  <a:srgbClr val="00AB4E"/>
                </a:solidFill>
              </a:rPr>
              <a:t>ADJUSTING EVENT </a:t>
            </a:r>
            <a:r>
              <a:rPr lang="en-GB" dirty="0"/>
              <a:t>and </a:t>
            </a:r>
            <a:r>
              <a:rPr lang="en-GB" dirty="0" smtClean="0"/>
              <a:t>accrue it </a:t>
            </a:r>
            <a:r>
              <a:rPr lang="en-GB" dirty="0"/>
              <a:t>as income</a:t>
            </a:r>
            <a:r>
              <a:rPr lang="en-GB" dirty="0" smtClean="0"/>
              <a:t>. Always use </a:t>
            </a:r>
            <a:r>
              <a:rPr lang="en-GB" dirty="0" smtClean="0">
                <a:solidFill>
                  <a:srgbClr val="00AB4E"/>
                </a:solidFill>
              </a:rPr>
              <a:t>FAIR VALUE.</a:t>
            </a:r>
          </a:p>
          <a:p>
            <a:r>
              <a:rPr lang="en-GB" dirty="0"/>
              <a:t>If charity has entitlement but the </a:t>
            </a:r>
            <a:r>
              <a:rPr lang="en-GB" i="1" dirty="0" smtClean="0">
                <a:solidFill>
                  <a:srgbClr val="0AA745"/>
                </a:solidFill>
              </a:rPr>
              <a:t>AMOUNT</a:t>
            </a:r>
            <a:r>
              <a:rPr lang="en-GB" dirty="0" smtClean="0"/>
              <a:t> </a:t>
            </a:r>
            <a:r>
              <a:rPr lang="en-GB" dirty="0"/>
              <a:t>is uncertain then disclose as a </a:t>
            </a:r>
            <a:r>
              <a:rPr lang="en-GB" dirty="0" smtClean="0">
                <a:solidFill>
                  <a:srgbClr val="00AB4E"/>
                </a:solidFill>
              </a:rPr>
              <a:t>CONTINGENT ASSET</a:t>
            </a:r>
            <a:endParaRPr lang="en-GB" dirty="0" smtClean="0"/>
          </a:p>
          <a:p>
            <a:r>
              <a:rPr lang="en-GB" dirty="0" smtClean="0"/>
              <a:t> </a:t>
            </a:r>
            <a:r>
              <a:rPr lang="en-GB" dirty="0" smtClean="0">
                <a:solidFill>
                  <a:srgbClr val="00AB4E"/>
                </a:solidFill>
              </a:rPr>
              <a:t>LARGE</a:t>
            </a:r>
            <a:r>
              <a:rPr lang="en-GB" dirty="0" smtClean="0"/>
              <a:t> charities may use a </a:t>
            </a:r>
            <a:r>
              <a:rPr lang="en-GB" dirty="0" smtClean="0">
                <a:solidFill>
                  <a:srgbClr val="00AB4E"/>
                </a:solidFill>
              </a:rPr>
              <a:t>PORTFOLIO</a:t>
            </a:r>
            <a:r>
              <a:rPr lang="en-GB" dirty="0" smtClean="0"/>
              <a:t> approach</a:t>
            </a:r>
          </a:p>
          <a:p>
            <a:r>
              <a:rPr lang="en-GB" dirty="0" smtClean="0"/>
              <a:t>If to </a:t>
            </a:r>
            <a:r>
              <a:rPr lang="en-GB" dirty="0"/>
              <a:t>be received </a:t>
            </a:r>
            <a:r>
              <a:rPr lang="en-GB" dirty="0" smtClean="0"/>
              <a:t>&gt; 12 </a:t>
            </a:r>
            <a:r>
              <a:rPr lang="en-GB" dirty="0"/>
              <a:t>months from the reporting date then </a:t>
            </a:r>
            <a:r>
              <a:rPr lang="en-GB" dirty="0" smtClean="0">
                <a:solidFill>
                  <a:srgbClr val="00AB4E"/>
                </a:solidFill>
              </a:rPr>
              <a:t>DISCOUNTING</a:t>
            </a:r>
            <a:r>
              <a:rPr lang="en-GB" dirty="0" smtClean="0"/>
              <a:t> </a:t>
            </a:r>
            <a:r>
              <a:rPr lang="en-GB" dirty="0"/>
              <a:t>can be used but </a:t>
            </a:r>
            <a:r>
              <a:rPr lang="en-GB" dirty="0" smtClean="0"/>
              <a:t>unwind against </a:t>
            </a:r>
            <a:r>
              <a:rPr lang="en-GB" dirty="0"/>
              <a:t>legacy </a:t>
            </a:r>
            <a:r>
              <a:rPr lang="en-GB" dirty="0" smtClean="0"/>
              <a:t>income.</a:t>
            </a:r>
            <a:endParaRPr lang="en-GB" dirty="0"/>
          </a:p>
          <a:p>
            <a:r>
              <a:rPr lang="en-GB" dirty="0" smtClean="0"/>
              <a:t>If </a:t>
            </a:r>
            <a:r>
              <a:rPr lang="en-GB" dirty="0"/>
              <a:t>there is </a:t>
            </a:r>
            <a:r>
              <a:rPr lang="en-GB" dirty="0" smtClean="0">
                <a:solidFill>
                  <a:srgbClr val="00AB4E"/>
                </a:solidFill>
              </a:rPr>
              <a:t>IMPAIRMENT</a:t>
            </a:r>
            <a:r>
              <a:rPr lang="en-GB" dirty="0" smtClean="0"/>
              <a:t> </a:t>
            </a:r>
            <a:r>
              <a:rPr lang="en-GB" dirty="0"/>
              <a:t>then make the adjustment between income (not expenditure) and debtors.</a:t>
            </a:r>
          </a:p>
          <a:p>
            <a:endParaRPr lang="en-GB" dirty="0"/>
          </a:p>
          <a:p>
            <a:endParaRPr lang="en-GB" dirty="0"/>
          </a:p>
          <a:p>
            <a:endParaRPr lang="en-GB" dirty="0" smtClean="0"/>
          </a:p>
        </p:txBody>
      </p:sp>
      <p:sp>
        <p:nvSpPr>
          <p:cNvPr id="3" name="Title 2"/>
          <p:cNvSpPr>
            <a:spLocks noGrp="1"/>
          </p:cNvSpPr>
          <p:nvPr>
            <p:ph type="title"/>
          </p:nvPr>
        </p:nvSpPr>
        <p:spPr/>
        <p:txBody>
          <a:bodyPr/>
          <a:lstStyle/>
          <a:p>
            <a:r>
              <a:rPr lang="en-GB" dirty="0" smtClean="0"/>
              <a:t>Income Recognition : Legacies (cont).</a:t>
            </a:r>
            <a:endParaRPr lang="en-GB" dirty="0"/>
          </a:p>
        </p:txBody>
      </p:sp>
    </p:spTree>
    <p:extLst>
      <p:ext uri="{BB962C8B-B14F-4D97-AF65-F5344CB8AC3E}">
        <p14:creationId xmlns:p14="http://schemas.microsoft.com/office/powerpoint/2010/main" val="239625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GB" dirty="0" smtClean="0"/>
              <a:t>Additional definitions and disclosures </a:t>
            </a:r>
            <a:endParaRPr lang="en-GB" dirty="0"/>
          </a:p>
        </p:txBody>
      </p:sp>
      <p:sp>
        <p:nvSpPr>
          <p:cNvPr id="3" name="Title 2"/>
          <p:cNvSpPr>
            <a:spLocks noGrp="1"/>
          </p:cNvSpPr>
          <p:nvPr>
            <p:ph type="title"/>
          </p:nvPr>
        </p:nvSpPr>
        <p:spPr>
          <a:xfrm>
            <a:off x="2390775" y="1600200"/>
            <a:ext cx="6600825" cy="1554162"/>
          </a:xfrm>
        </p:spPr>
        <p:txBody>
          <a:bodyPr>
            <a:normAutofit/>
          </a:bodyPr>
          <a:lstStyle/>
          <a:p>
            <a:r>
              <a:rPr lang="en-GB" dirty="0" smtClean="0"/>
              <a:t>Charities SoRP</a:t>
            </a:r>
            <a:endParaRPr lang="en-GB" dirty="0"/>
          </a:p>
        </p:txBody>
      </p:sp>
    </p:spTree>
    <p:extLst>
      <p:ext uri="{BB962C8B-B14F-4D97-AF65-F5344CB8AC3E}">
        <p14:creationId xmlns:p14="http://schemas.microsoft.com/office/powerpoint/2010/main" val="180121505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b="1" dirty="0"/>
              <a:t>De facto trustee </a:t>
            </a:r>
            <a:r>
              <a:rPr lang="en-GB" dirty="0"/>
              <a:t>is a person who has not been validly appointed as a trustee but </a:t>
            </a:r>
            <a:endParaRPr lang="en-GB" dirty="0" smtClean="0"/>
          </a:p>
          <a:p>
            <a:pPr lvl="1"/>
            <a:r>
              <a:rPr lang="en-GB" dirty="0" smtClean="0"/>
              <a:t>is acting as </a:t>
            </a:r>
            <a:r>
              <a:rPr lang="en-GB" dirty="0"/>
              <a:t>the trustee of the charity and is exercising the functions that could only be </a:t>
            </a:r>
            <a:r>
              <a:rPr lang="en-GB" dirty="0" smtClean="0"/>
              <a:t>properly discharged </a:t>
            </a:r>
            <a:r>
              <a:rPr lang="en-GB" dirty="0"/>
              <a:t>by a trustee. This may have come about due to an error, omission or </a:t>
            </a:r>
            <a:r>
              <a:rPr lang="en-GB" dirty="0" smtClean="0"/>
              <a:t>oversight in </a:t>
            </a:r>
            <a:r>
              <a:rPr lang="en-GB" dirty="0"/>
              <a:t>the appointment process of that trustee</a:t>
            </a:r>
            <a:r>
              <a:rPr lang="en-GB" dirty="0" smtClean="0"/>
              <a:t>.</a:t>
            </a:r>
          </a:p>
          <a:p>
            <a:r>
              <a:rPr lang="en-GB" dirty="0" smtClean="0"/>
              <a:t> May also be known as </a:t>
            </a:r>
            <a:r>
              <a:rPr lang="en-GB" dirty="0"/>
              <a:t>a de facto director</a:t>
            </a:r>
            <a:r>
              <a:rPr lang="en-GB" dirty="0" smtClean="0"/>
              <a:t>.</a:t>
            </a:r>
          </a:p>
          <a:p>
            <a:r>
              <a:rPr lang="en-GB" dirty="0" smtClean="0"/>
              <a:t>Key point is that they are included in disclosure requirements for Trustee and Staff remuneration</a:t>
            </a:r>
          </a:p>
        </p:txBody>
      </p:sp>
      <p:sp>
        <p:nvSpPr>
          <p:cNvPr id="3" name="Title 2"/>
          <p:cNvSpPr>
            <a:spLocks noGrp="1"/>
          </p:cNvSpPr>
          <p:nvPr>
            <p:ph type="title"/>
          </p:nvPr>
        </p:nvSpPr>
        <p:spPr/>
        <p:txBody>
          <a:bodyPr/>
          <a:lstStyle/>
          <a:p>
            <a:r>
              <a:rPr lang="en-GB" dirty="0" smtClean="0"/>
              <a:t>New definition – “De facto” trustee</a:t>
            </a:r>
            <a:endParaRPr lang="en-GB" dirty="0"/>
          </a:p>
        </p:txBody>
      </p:sp>
    </p:spTree>
    <p:extLst>
      <p:ext uri="{BB962C8B-B14F-4D97-AF65-F5344CB8AC3E}">
        <p14:creationId xmlns:p14="http://schemas.microsoft.com/office/powerpoint/2010/main" val="7559857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Common basic financial instruments</a:t>
            </a:r>
            <a:endParaRPr lang="en-GB" dirty="0"/>
          </a:p>
        </p:txBody>
      </p:sp>
      <p:graphicFrame>
        <p:nvGraphicFramePr>
          <p:cNvPr id="6" name="Content Placeholder 4"/>
          <p:cNvGraphicFramePr>
            <a:graphicFrameLocks/>
          </p:cNvGraphicFramePr>
          <p:nvPr>
            <p:extLst>
              <p:ext uri="{D42A27DB-BD31-4B8C-83A1-F6EECF244321}">
                <p14:modId xmlns:p14="http://schemas.microsoft.com/office/powerpoint/2010/main" val="662345519"/>
              </p:ext>
            </p:extLst>
          </p:nvPr>
        </p:nvGraphicFramePr>
        <p:xfrm>
          <a:off x="838200" y="2286000"/>
          <a:ext cx="7467600" cy="3840012"/>
        </p:xfrm>
        <a:graphic>
          <a:graphicData uri="http://schemas.openxmlformats.org/drawingml/2006/table">
            <a:tbl>
              <a:tblPr firstRow="1" bandRow="1">
                <a:tableStyleId>{F5AB1C69-6EDB-4FF4-983F-18BD219EF322}</a:tableStyleId>
              </a:tblPr>
              <a:tblGrid>
                <a:gridCol w="7467600"/>
              </a:tblGrid>
              <a:tr h="365708">
                <a:tc>
                  <a:txBody>
                    <a:bodyPr/>
                    <a:lstStyle/>
                    <a:p>
                      <a:r>
                        <a:rPr lang="en-GB" dirty="0" smtClean="0"/>
                        <a:t>Basic Financial Instruments</a:t>
                      </a:r>
                      <a:endParaRPr lang="en-GB" dirty="0"/>
                    </a:p>
                  </a:txBody>
                  <a:tcPr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AA745"/>
                    </a:solidFill>
                  </a:tcPr>
                </a:tc>
              </a:tr>
              <a:tr h="365702">
                <a:tc>
                  <a:txBody>
                    <a:bodyPr/>
                    <a:lstStyle/>
                    <a:p>
                      <a:r>
                        <a:rPr lang="en-GB" dirty="0" smtClean="0"/>
                        <a:t>Cash</a:t>
                      </a:r>
                      <a:endParaRPr lang="en-GB" dirty="0"/>
                    </a:p>
                  </a:txBody>
                  <a:tcPr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02">
                <a:tc>
                  <a:txBody>
                    <a:bodyPr/>
                    <a:lstStyle/>
                    <a:p>
                      <a:r>
                        <a:rPr lang="en-GB" dirty="0" smtClean="0"/>
                        <a:t>Debtors including trade</a:t>
                      </a:r>
                      <a:r>
                        <a:rPr lang="en-GB" baseline="0" dirty="0" smtClean="0"/>
                        <a:t> debtors and loans receivable</a:t>
                      </a:r>
                      <a:endParaRPr lang="en-GB" dirty="0"/>
                    </a:p>
                  </a:txBody>
                  <a:tcPr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02">
                <a:tc>
                  <a:txBody>
                    <a:bodyPr/>
                    <a:lstStyle/>
                    <a:p>
                      <a:r>
                        <a:rPr lang="en-GB" dirty="0" smtClean="0"/>
                        <a:t>Creditors including trade creditors and loans payable</a:t>
                      </a:r>
                      <a:endParaRPr lang="en-GB" dirty="0"/>
                    </a:p>
                  </a:txBody>
                  <a:tcPr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02">
                <a:tc>
                  <a:txBody>
                    <a:bodyPr/>
                    <a:lstStyle/>
                    <a:p>
                      <a:r>
                        <a:rPr lang="en-GB" dirty="0" smtClean="0"/>
                        <a:t>Overdraft (loan repayable on demand)</a:t>
                      </a:r>
                      <a:endParaRPr lang="en-GB" dirty="0"/>
                    </a:p>
                  </a:txBody>
                  <a:tcPr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02">
                <a:tc>
                  <a:txBody>
                    <a:bodyPr/>
                    <a:lstStyle/>
                    <a:p>
                      <a:r>
                        <a:rPr lang="en-GB" dirty="0" smtClean="0"/>
                        <a:t>Qualifying long term loans*</a:t>
                      </a:r>
                      <a:endParaRPr lang="en-GB" dirty="0"/>
                    </a:p>
                  </a:txBody>
                  <a:tcPr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02">
                <a:tc>
                  <a:txBody>
                    <a:bodyPr/>
                    <a:lstStyle/>
                    <a:p>
                      <a:r>
                        <a:rPr lang="en-GB" dirty="0" smtClean="0"/>
                        <a:t>Bank deposit</a:t>
                      </a:r>
                      <a:endParaRPr lang="en-GB" dirty="0"/>
                    </a:p>
                  </a:txBody>
                  <a:tcPr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02">
                <a:tc>
                  <a:txBody>
                    <a:bodyPr/>
                    <a:lstStyle/>
                    <a:p>
                      <a:r>
                        <a:rPr lang="en-GB" dirty="0" smtClean="0"/>
                        <a:t>Investment in non-puttable ordinary or preference shares</a:t>
                      </a:r>
                      <a:endParaRPr lang="en-GB" dirty="0"/>
                    </a:p>
                  </a:txBody>
                  <a:tcPr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02">
                <a:tc>
                  <a:txBody>
                    <a:bodyPr/>
                    <a:lstStyle/>
                    <a:p>
                      <a:r>
                        <a:rPr lang="en-GB" dirty="0" smtClean="0"/>
                        <a:t>Loans advanced by the charity on market terms*</a:t>
                      </a:r>
                    </a:p>
                    <a:p>
                      <a:endParaRPr lang="en-GB" dirty="0" smtClean="0"/>
                    </a:p>
                    <a:p>
                      <a:r>
                        <a:rPr lang="en-GB" dirty="0" smtClean="0"/>
                        <a:t>* Must meet the FRS 102 debt instrument criteria</a:t>
                      </a:r>
                      <a:endParaRPr lang="en-GB" dirty="0"/>
                    </a:p>
                  </a:txBody>
                  <a:tcPr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329593264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Common other financial instruments</a:t>
            </a:r>
            <a:endParaRPr lang="en-GB" dirty="0"/>
          </a:p>
        </p:txBody>
      </p:sp>
      <p:graphicFrame>
        <p:nvGraphicFramePr>
          <p:cNvPr id="6" name="Content Placeholder 4"/>
          <p:cNvGraphicFramePr>
            <a:graphicFrameLocks/>
          </p:cNvGraphicFramePr>
          <p:nvPr>
            <p:extLst>
              <p:ext uri="{D42A27DB-BD31-4B8C-83A1-F6EECF244321}">
                <p14:modId xmlns:p14="http://schemas.microsoft.com/office/powerpoint/2010/main" val="3829947669"/>
              </p:ext>
            </p:extLst>
          </p:nvPr>
        </p:nvGraphicFramePr>
        <p:xfrm>
          <a:off x="838200" y="2286000"/>
          <a:ext cx="7467600" cy="2194248"/>
        </p:xfrm>
        <a:graphic>
          <a:graphicData uri="http://schemas.openxmlformats.org/drawingml/2006/table">
            <a:tbl>
              <a:tblPr firstRow="1" bandRow="1">
                <a:tableStyleId>{F5AB1C69-6EDB-4FF4-983F-18BD219EF322}</a:tableStyleId>
              </a:tblPr>
              <a:tblGrid>
                <a:gridCol w="7467600"/>
              </a:tblGrid>
              <a:tr h="365708">
                <a:tc>
                  <a:txBody>
                    <a:bodyPr/>
                    <a:lstStyle/>
                    <a:p>
                      <a:r>
                        <a:rPr lang="en-GB" dirty="0" smtClean="0"/>
                        <a:t>Other Financial Instruments</a:t>
                      </a:r>
                      <a:endParaRPr lang="en-GB" dirty="0"/>
                    </a:p>
                  </a:txBody>
                  <a:tcPr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AA745"/>
                    </a:solidFill>
                  </a:tcPr>
                </a:tc>
              </a:tr>
              <a:tr h="365702">
                <a:tc>
                  <a:txBody>
                    <a:bodyPr/>
                    <a:lstStyle/>
                    <a:p>
                      <a:r>
                        <a:rPr lang="en-GB" dirty="0" smtClean="0"/>
                        <a:t>Advance fee scheme in a School</a:t>
                      </a:r>
                      <a:endParaRPr lang="en-GB" dirty="0"/>
                    </a:p>
                  </a:txBody>
                  <a:tcPr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02">
                <a:tc>
                  <a:txBody>
                    <a:bodyPr/>
                    <a:lstStyle/>
                    <a:p>
                      <a:r>
                        <a:rPr lang="en-GB" dirty="0" smtClean="0"/>
                        <a:t>        -  Account according to the substance of the transaction</a:t>
                      </a:r>
                      <a:endParaRPr lang="en-GB" dirty="0"/>
                    </a:p>
                  </a:txBody>
                  <a:tcPr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02">
                <a:tc>
                  <a:txBody>
                    <a:bodyPr/>
                    <a:lstStyle/>
                    <a:p>
                      <a:r>
                        <a:rPr lang="en-GB" dirty="0" smtClean="0"/>
                        <a:t>Foreign Exchange contracts</a:t>
                      </a:r>
                      <a:r>
                        <a:rPr lang="en-GB" baseline="0" dirty="0" smtClean="0"/>
                        <a:t> etc.</a:t>
                      </a:r>
                      <a:endParaRPr lang="en-GB" dirty="0"/>
                    </a:p>
                  </a:txBody>
                  <a:tcPr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02">
                <a:tc>
                  <a:txBody>
                    <a:bodyPr/>
                    <a:lstStyle/>
                    <a:p>
                      <a:r>
                        <a:rPr lang="en-GB" dirty="0" smtClean="0"/>
                        <a:t>Loans with “Put and Call” options</a:t>
                      </a:r>
                      <a:endParaRPr lang="en-GB" dirty="0"/>
                    </a:p>
                  </a:txBody>
                  <a:tcPr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02">
                <a:tc>
                  <a:txBody>
                    <a:bodyPr/>
                    <a:lstStyle/>
                    <a:p>
                      <a:r>
                        <a:rPr lang="en-GB" dirty="0" smtClean="0"/>
                        <a:t>         - Need to consider “hedging” aspects per S12 of FRS102</a:t>
                      </a:r>
                      <a:endParaRPr lang="en-GB" dirty="0"/>
                    </a:p>
                  </a:txBody>
                  <a:tcPr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982413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2048</TotalTime>
  <Words>7609</Words>
  <Application>Microsoft Office PowerPoint</Application>
  <PresentationFormat>On-screen Show (4:3)</PresentationFormat>
  <Paragraphs>1359</Paragraphs>
  <Slides>133</Slides>
  <Notes>29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133</vt:i4>
      </vt:variant>
    </vt:vector>
  </HeadingPairs>
  <TitlesOfParts>
    <vt:vector size="136" baseType="lpstr">
      <vt:lpstr>Office Theme</vt:lpstr>
      <vt:lpstr>Picture</vt:lpstr>
      <vt:lpstr>Document</vt:lpstr>
      <vt:lpstr>Charity SoRP Master Course</vt:lpstr>
      <vt:lpstr>The Background to the Charities SoRP</vt:lpstr>
      <vt:lpstr>Why EU adopted IFRS does not apply to charities……</vt:lpstr>
      <vt:lpstr>The long and winding road that leads….to your 2015 SoRP</vt:lpstr>
      <vt:lpstr>The New Financial Reporting Framework</vt:lpstr>
      <vt:lpstr>The Financial Reporting Standard (FRS 102)</vt:lpstr>
      <vt:lpstr>FRS 102 is based on IFRS for SMEs </vt:lpstr>
      <vt:lpstr>Impact of consultation on FRS 102 …</vt:lpstr>
      <vt:lpstr>Impact of consultation on FRS 102 …</vt:lpstr>
      <vt:lpstr>FRS 102 - Implementation date</vt:lpstr>
      <vt:lpstr>No early adoption of FRS 102 for charities</vt:lpstr>
      <vt:lpstr>The Background to the Charities SoRP</vt:lpstr>
      <vt:lpstr>New Framework….A new SORP(s) www.charitysorp.org</vt:lpstr>
      <vt:lpstr>The SORP Consultation  </vt:lpstr>
      <vt:lpstr>SoRP Consultation – the headlines</vt:lpstr>
      <vt:lpstr>SoRP consultation issues (1) </vt:lpstr>
      <vt:lpstr>SoRP Consultation issues (2)</vt:lpstr>
      <vt:lpstr>SoRP Consultation issues (3)  The Trustees’ Annual Report</vt:lpstr>
      <vt:lpstr>SoRP Consultation issues (4) Executive Pay </vt:lpstr>
      <vt:lpstr>SoRP Consultation issues (5)</vt:lpstr>
      <vt:lpstr>More change to come for the Charities SoRP</vt:lpstr>
      <vt:lpstr>     But there is still a FRSSE!!</vt:lpstr>
      <vt:lpstr>The FRSSE …. </vt:lpstr>
      <vt:lpstr>The FRSSE is no longer  the “no change” option </vt:lpstr>
      <vt:lpstr>How the FRSSE currently deals with the new financial reporting framework</vt:lpstr>
      <vt:lpstr>What might a new FRSSE look like?</vt:lpstr>
      <vt:lpstr>Timeline for new FRSSE ?</vt:lpstr>
      <vt:lpstr>Follow developments……</vt:lpstr>
      <vt:lpstr>Some differences between  FRS102 and FRSSE</vt:lpstr>
      <vt:lpstr>The Impact of FRS 102 on Public Benefit Entities</vt:lpstr>
      <vt:lpstr>PUBLIC BENEFIT ENTITY…</vt:lpstr>
      <vt:lpstr>The essence of PBE</vt:lpstr>
      <vt:lpstr>Public Benefit Entities</vt:lpstr>
      <vt:lpstr>PBE Specific issues – FRED 45 see paragraphs 125 to 160 in FRS102</vt:lpstr>
      <vt:lpstr>So what charity issues does FRS 102 address?</vt:lpstr>
      <vt:lpstr> So what charity issues does  FRS 102 address? </vt:lpstr>
      <vt:lpstr>Concessionary Loans</vt:lpstr>
      <vt:lpstr>Property held for the  provision of social benefits</vt:lpstr>
      <vt:lpstr>Entity Combinations</vt:lpstr>
      <vt:lpstr>Impairment of assets:  public benefit considerations</vt:lpstr>
      <vt:lpstr>Funding commitments</vt:lpstr>
      <vt:lpstr>Funding commitments (cont.)</vt:lpstr>
      <vt:lpstr>Incoming resources from  non-exchange transactions</vt:lpstr>
      <vt:lpstr>Non-exchange transactions</vt:lpstr>
      <vt:lpstr>Non-Exchange Transactions  per FRS 102 PBE34:67</vt:lpstr>
      <vt:lpstr>The Charities SoRP</vt:lpstr>
      <vt:lpstr>The Fund Framework</vt:lpstr>
      <vt:lpstr>PowerPoint Presentation</vt:lpstr>
      <vt:lpstr>SoRP Consistent Terminology</vt:lpstr>
      <vt:lpstr>SoRP Consultation - Modules</vt:lpstr>
      <vt:lpstr>Charities SoRP 14 Core Modules</vt:lpstr>
      <vt:lpstr>Charities SoRP -15 “Special” Modules</vt:lpstr>
      <vt:lpstr>SoRP 2005 vs Consultation</vt:lpstr>
      <vt:lpstr>Accountability</vt:lpstr>
      <vt:lpstr>Accountability</vt:lpstr>
      <vt:lpstr>Trustees’ annual report  A document to suit the charity</vt:lpstr>
      <vt:lpstr>Statement of Financial Activities per SoRP 2005</vt:lpstr>
      <vt:lpstr>SoRP 2005 vs Consultation</vt:lpstr>
      <vt:lpstr> </vt:lpstr>
      <vt:lpstr> Module 1 TAR    Reserves  Paragraphs 1:22 and 1:48</vt:lpstr>
      <vt:lpstr>           Real examples from                audited charities </vt:lpstr>
      <vt:lpstr>Real examples from                audited charities </vt:lpstr>
      <vt:lpstr>Real examples from                audited charities </vt:lpstr>
      <vt:lpstr>Reserves Policy </vt:lpstr>
      <vt:lpstr>Trustees’ Annual Report</vt:lpstr>
      <vt:lpstr> Identifying the Free Reserves?</vt:lpstr>
      <vt:lpstr> Identifying the Free Reserves?</vt:lpstr>
      <vt:lpstr>SoRP 2005 vs Consultation</vt:lpstr>
      <vt:lpstr>Possible adjustments on transition</vt:lpstr>
      <vt:lpstr>PowerPoint Presentation</vt:lpstr>
      <vt:lpstr>Table 9:Reconciliation of net income (expenditure)to net cash flow from operating activities</vt:lpstr>
      <vt:lpstr>SoRP 2005 vs Consultation</vt:lpstr>
      <vt:lpstr>SoRP 2005 vs Consultation(cont.)</vt:lpstr>
      <vt:lpstr>Income Recognition</vt:lpstr>
      <vt:lpstr>Income Recognition</vt:lpstr>
      <vt:lpstr>Grants or Contracts</vt:lpstr>
      <vt:lpstr>Grants or Contracts</vt:lpstr>
      <vt:lpstr>Grants or Contracts</vt:lpstr>
      <vt:lpstr>Grants or Contracts</vt:lpstr>
      <vt:lpstr>Grants or Contracts</vt:lpstr>
      <vt:lpstr>SoRP Consultation – “Grant” conditions</vt:lpstr>
      <vt:lpstr>Grants or Contracts</vt:lpstr>
      <vt:lpstr>Grants or Contracts</vt:lpstr>
      <vt:lpstr>Charities SoRP</vt:lpstr>
      <vt:lpstr>Charities SoRP – Module 5</vt:lpstr>
      <vt:lpstr>Charities SoRP - “5.19”</vt:lpstr>
      <vt:lpstr>Charities SoRP  - Terminology</vt:lpstr>
      <vt:lpstr>Charities SoRP – Restricted Funds</vt:lpstr>
      <vt:lpstr> Restriction vs. performance condition</vt:lpstr>
      <vt:lpstr> SUBSTANCE/LEGAL FORM</vt:lpstr>
      <vt:lpstr>Restricted Contract Income!</vt:lpstr>
      <vt:lpstr>Restricted Contract Income!</vt:lpstr>
      <vt:lpstr>SoRP 2005 vs Consultation</vt:lpstr>
      <vt:lpstr>Income Recognition Legacies</vt:lpstr>
      <vt:lpstr>Income Recognition : Legacies (cont).</vt:lpstr>
      <vt:lpstr>Charities SoRP</vt:lpstr>
      <vt:lpstr>New definition – “De facto” trustee</vt:lpstr>
      <vt:lpstr>Common basic financial instruments</vt:lpstr>
      <vt:lpstr>Common other financial instruments</vt:lpstr>
      <vt:lpstr>UK Retail Gift Aid System</vt:lpstr>
      <vt:lpstr>New definition of Related Parties</vt:lpstr>
      <vt:lpstr>Not Related Parties?</vt:lpstr>
      <vt:lpstr>(Corporate) Related Parties if…….</vt:lpstr>
      <vt:lpstr>Related Parties disclosures…..</vt:lpstr>
      <vt:lpstr>Related Parties (cont.)</vt:lpstr>
      <vt:lpstr>Related Parties Exemptions</vt:lpstr>
      <vt:lpstr>Employee and Trustee Remuneration</vt:lpstr>
      <vt:lpstr>Paying Trustees?</vt:lpstr>
      <vt:lpstr>Trustee payments disclosure</vt:lpstr>
      <vt:lpstr>Payments to trustees</vt:lpstr>
      <vt:lpstr>All charities MUST disclose</vt:lpstr>
      <vt:lpstr>FRS102 “Key Management Personnel” trustees and senior employees</vt:lpstr>
      <vt:lpstr>Accrual for Holiday Pay</vt:lpstr>
      <vt:lpstr>SOCIAL INVESTMENT</vt:lpstr>
      <vt:lpstr>SOCIAL INVESTMENTS (cont.)</vt:lpstr>
      <vt:lpstr>ACCOUNTING FOR  SOCIAL INVESTMENTS</vt:lpstr>
      <vt:lpstr>SOCIAL INVESTMENT : PROPERTY</vt:lpstr>
      <vt:lpstr>SOCIAL INVESTMENT: PROPERTY</vt:lpstr>
      <vt:lpstr>Total Return Approach to investment</vt:lpstr>
      <vt:lpstr>Onerous contracts</vt:lpstr>
      <vt:lpstr>Onerous contracts (cont.)</vt:lpstr>
      <vt:lpstr>Onerous contracts provision</vt:lpstr>
      <vt:lpstr>Charities SoRP – Items most likely to……</vt:lpstr>
      <vt:lpstr>Heritage Assets    Module 18</vt:lpstr>
      <vt:lpstr>Attributes of a Heritage asset</vt:lpstr>
      <vt:lpstr>Examples of (Non) Heritage Assets</vt:lpstr>
      <vt:lpstr>Heritage Assets</vt:lpstr>
      <vt:lpstr>Heritage Asset - Disclosure</vt:lpstr>
      <vt:lpstr>Heritage Assets - Disclosure</vt:lpstr>
      <vt:lpstr>Heritage assets - Valuation</vt:lpstr>
      <vt:lpstr>Heritage Assets  – Accounting Disclosures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Dudding</dc:creator>
  <cp:lastModifiedBy>Madeleine Steele</cp:lastModifiedBy>
  <cp:revision>153</cp:revision>
  <cp:lastPrinted>2014-10-06T11:49:42Z</cp:lastPrinted>
  <dcterms:created xsi:type="dcterms:W3CDTF">2012-06-11T09:01:15Z</dcterms:created>
  <dcterms:modified xsi:type="dcterms:W3CDTF">2014-10-07T15:29:16Z</dcterms:modified>
</cp:coreProperties>
</file>