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1" r:id="rId4"/>
    <p:sldId id="268" r:id="rId5"/>
    <p:sldId id="270" r:id="rId6"/>
    <p:sldId id="275" r:id="rId7"/>
    <p:sldId id="262" r:id="rId8"/>
    <p:sldId id="276" r:id="rId9"/>
    <p:sldId id="278" r:id="rId10"/>
    <p:sldId id="279" r:id="rId11"/>
    <p:sldId id="280" r:id="rId12"/>
    <p:sldId id="281" r:id="rId13"/>
    <p:sldId id="282" r:id="rId14"/>
    <p:sldId id="285" r:id="rId15"/>
    <p:sldId id="286" r:id="rId16"/>
    <p:sldId id="287" r:id="rId17"/>
    <p:sldId id="288" r:id="rId18"/>
    <p:sldId id="289" r:id="rId19"/>
    <p:sldId id="290" r:id="rId20"/>
    <p:sldId id="291" r:id="rId21"/>
    <p:sldId id="292" r:id="rId22"/>
    <p:sldId id="293" r:id="rId23"/>
    <p:sldId id="294" r:id="rId24"/>
    <p:sldId id="284" r:id="rId25"/>
    <p:sldId id="300" r:id="rId26"/>
    <p:sldId id="299" r:id="rId27"/>
    <p:sldId id="301" r:id="rId28"/>
    <p:sldId id="295" r:id="rId29"/>
    <p:sldId id="296" r:id="rId30"/>
    <p:sldId id="297" r:id="rId31"/>
    <p:sldId id="298" r:id="rId32"/>
    <p:sldId id="310" r:id="rId33"/>
    <p:sldId id="311" r:id="rId34"/>
    <p:sldId id="312" r:id="rId35"/>
    <p:sldId id="313" r:id="rId36"/>
    <p:sldId id="317" r:id="rId37"/>
    <p:sldId id="314" r:id="rId38"/>
    <p:sldId id="315" r:id="rId39"/>
    <p:sldId id="316" r:id="rId40"/>
    <p:sldId id="283" r:id="rId41"/>
    <p:sldId id="318" r:id="rId42"/>
    <p:sldId id="320" r:id="rId43"/>
    <p:sldId id="326" r:id="rId44"/>
    <p:sldId id="309" r:id="rId45"/>
    <p:sldId id="319" r:id="rId46"/>
    <p:sldId id="321" r:id="rId47"/>
    <p:sldId id="258" r:id="rId48"/>
    <p:sldId id="323" r:id="rId49"/>
    <p:sldId id="324" r:id="rId50"/>
    <p:sldId id="325" r:id="rId51"/>
    <p:sldId id="322" r:id="rId52"/>
    <p:sldId id="260" r:id="rId53"/>
    <p:sldId id="269" r:id="rId54"/>
    <p:sldId id="327" r:id="rId55"/>
    <p:sldId id="328" r:id="rId56"/>
    <p:sldId id="302" r:id="rId57"/>
    <p:sldId id="303" r:id="rId58"/>
    <p:sldId id="304" r:id="rId59"/>
    <p:sldId id="305" r:id="rId60"/>
    <p:sldId id="306" r:id="rId61"/>
    <p:sldId id="307" r:id="rId62"/>
    <p:sldId id="308" r:id="rId63"/>
    <p:sldId id="274"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B4E"/>
    <a:srgbClr val="0AA7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960"/>
        <p:guide pos="15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412534" y="4724400"/>
            <a:ext cx="6400800" cy="1752600"/>
          </a:xfrm>
        </p:spPr>
        <p:txBody>
          <a:bodyPr>
            <a:normAutofit/>
          </a:bodyPr>
          <a:lstStyle>
            <a:lvl1pPr marL="0" indent="0" algn="l">
              <a:buNone/>
              <a:defRPr sz="1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Author/speaker</a:t>
            </a:r>
          </a:p>
          <a:p>
            <a:r>
              <a:rPr lang="en-US" dirty="0" smtClean="0"/>
              <a:t>Date</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9" name="Title Placeholder 1"/>
          <p:cNvSpPr>
            <a:spLocks noGrp="1"/>
          </p:cNvSpPr>
          <p:nvPr>
            <p:ph type="title" hasCustomPrompt="1"/>
          </p:nvPr>
        </p:nvSpPr>
        <p:spPr>
          <a:xfrm>
            <a:off x="2390775" y="1570038"/>
            <a:ext cx="8229600" cy="1477962"/>
          </a:xfrm>
          <a:prstGeom prst="rect">
            <a:avLst/>
          </a:prstGeom>
        </p:spPr>
        <p:txBody>
          <a:bodyPr vert="horz" lIns="91440" tIns="45720" rIns="91440" bIns="45720" rtlCol="0" anchor="ctr">
            <a:normAutofit/>
          </a:bodyPr>
          <a:lstStyle>
            <a:lvl1pPr>
              <a:defRPr baseline="0">
                <a:solidFill>
                  <a:srgbClr val="00AB4E"/>
                </a:solidFill>
              </a:defRPr>
            </a:lvl1pPr>
          </a:lstStyle>
          <a:p>
            <a:r>
              <a:rPr lang="en-US" dirty="0" smtClean="0"/>
              <a:t>Insert your title here</a:t>
            </a:r>
            <a:br>
              <a:rPr lang="en-US" dirty="0" smtClean="0"/>
            </a:br>
            <a:r>
              <a:rPr lang="en-US" dirty="0" smtClean="0"/>
              <a:t>Two lines maximum</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2"/>
          <p:cNvSpPr>
            <a:spLocks noGrp="1"/>
          </p:cNvSpPr>
          <p:nvPr>
            <p:ph idx="1"/>
          </p:nvPr>
        </p:nvSpPr>
        <p:spPr>
          <a:xfrm>
            <a:off x="797390" y="1913467"/>
            <a:ext cx="7838610" cy="4035813"/>
          </a:xfrm>
        </p:spPr>
        <p:txBody>
          <a:bodyPr>
            <a:normAutofit/>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itle Placeholder 1"/>
          <p:cNvSpPr>
            <a:spLocks noGrp="1"/>
          </p:cNvSpPr>
          <p:nvPr>
            <p:ph type="title" hasCustomPrompt="1"/>
          </p:nvPr>
        </p:nvSpPr>
        <p:spPr>
          <a:xfrm>
            <a:off x="795556" y="288022"/>
            <a:ext cx="8229600" cy="1477962"/>
          </a:xfrm>
          <a:prstGeom prst="rect">
            <a:avLst/>
          </a:prstGeom>
        </p:spPr>
        <p:txBody>
          <a:bodyPr vert="horz" lIns="91440" tIns="45720" rIns="91440" bIns="45720" rtlCol="0" anchor="ctr">
            <a:normAutofit/>
          </a:bodyPr>
          <a:lstStyle>
            <a:lvl1pPr>
              <a:defRPr baseline="0">
                <a:solidFill>
                  <a:srgbClr val="00AB4E"/>
                </a:solidFill>
              </a:defRPr>
            </a:lvl1pPr>
          </a:lstStyle>
          <a:p>
            <a:r>
              <a:rPr lang="en-US" dirty="0" smtClean="0"/>
              <a:t>Insert your title here</a:t>
            </a:r>
            <a:br>
              <a:rPr lang="en-US" dirty="0" smtClean="0"/>
            </a:br>
            <a:r>
              <a:rPr lang="en-US" dirty="0" smtClean="0"/>
              <a:t>Two lines maximum</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spcBef>
          <a:spcPct val="0"/>
        </a:spcBef>
        <a:buNone/>
        <a:defRPr sz="36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green-car-guide.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GB" sz="3600" dirty="0" smtClean="0"/>
              <a:t>Derek Allen</a:t>
            </a:r>
          </a:p>
          <a:p>
            <a:r>
              <a:rPr lang="en-GB" sz="3600" dirty="0" smtClean="0"/>
              <a:t>Edinburgh 23 April 2014</a:t>
            </a:r>
            <a:endParaRPr lang="en-GB" sz="3600" dirty="0"/>
          </a:p>
        </p:txBody>
      </p:sp>
      <p:sp>
        <p:nvSpPr>
          <p:cNvPr id="3" name="Title 2"/>
          <p:cNvSpPr>
            <a:spLocks noGrp="1"/>
          </p:cNvSpPr>
          <p:nvPr>
            <p:ph type="title"/>
          </p:nvPr>
        </p:nvSpPr>
        <p:spPr>
          <a:xfrm>
            <a:off x="2390775" y="1600200"/>
            <a:ext cx="6600825" cy="1554162"/>
          </a:xfrm>
        </p:spPr>
        <p:txBody>
          <a:bodyPr/>
          <a:lstStyle/>
          <a:p>
            <a:r>
              <a:rPr lang="en-GB" dirty="0" smtClean="0"/>
              <a:t>AAT Tax Update </a:t>
            </a:r>
            <a:r>
              <a:rPr lang="en-GB" dirty="0" err="1" smtClean="0"/>
              <a:t>Masterclass</a:t>
            </a:r>
            <a:r>
              <a:rPr lang="en-GB" dirty="0" smtClean="0"/>
              <a:t/>
            </a:r>
            <a:br>
              <a:rPr lang="en-GB" dirty="0" smtClean="0"/>
            </a:br>
            <a:r>
              <a:rPr lang="en-GB" dirty="0"/>
              <a:t>	</a:t>
            </a:r>
            <a:r>
              <a:rPr lang="en-GB" dirty="0" smtClean="0"/>
              <a:t>	2014</a:t>
            </a:r>
            <a:endParaRPr lang="en-GB" dirty="0"/>
          </a:p>
        </p:txBody>
      </p:sp>
    </p:spTree>
    <p:extLst>
      <p:ext uri="{BB962C8B-B14F-4D97-AF65-F5344CB8AC3E}">
        <p14:creationId xmlns:p14="http://schemas.microsoft.com/office/powerpoint/2010/main" val="2870484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GB" b="1" dirty="0" smtClean="0"/>
              <a:t>Class </a:t>
            </a:r>
            <a:r>
              <a:rPr lang="en-GB" b="1" dirty="0"/>
              <a:t>1 </a:t>
            </a:r>
            <a:r>
              <a:rPr lang="en-GB" dirty="0"/>
              <a:t> </a:t>
            </a:r>
            <a:r>
              <a:rPr lang="en-GB" dirty="0" smtClean="0"/>
              <a:t> 			 </a:t>
            </a:r>
            <a:r>
              <a:rPr lang="en-GB" b="1" dirty="0" smtClean="0"/>
              <a:t>2012/13 </a:t>
            </a:r>
            <a:r>
              <a:rPr lang="en-GB" dirty="0"/>
              <a:t> </a:t>
            </a:r>
            <a:r>
              <a:rPr lang="en-GB" dirty="0" smtClean="0"/>
              <a:t>  </a:t>
            </a:r>
            <a:r>
              <a:rPr lang="en-GB" b="1" dirty="0" smtClean="0"/>
              <a:t>2013/14    	2014/15</a:t>
            </a:r>
            <a:r>
              <a:rPr lang="en-GB" dirty="0"/>
              <a:t>	</a:t>
            </a:r>
          </a:p>
          <a:p>
            <a:r>
              <a:rPr lang="en-US" dirty="0"/>
              <a:t>Employees 	</a:t>
            </a:r>
          </a:p>
          <a:p>
            <a:r>
              <a:rPr lang="en-GB" dirty="0"/>
              <a:t>Lower Earnings Limit 	</a:t>
            </a:r>
            <a:r>
              <a:rPr lang="en-GB" dirty="0" smtClean="0"/>
              <a:t>	 £</a:t>
            </a:r>
            <a:r>
              <a:rPr lang="en-GB" dirty="0"/>
              <a:t>107pw </a:t>
            </a:r>
            <a:r>
              <a:rPr lang="en-GB" dirty="0" smtClean="0"/>
              <a:t>    £</a:t>
            </a:r>
            <a:r>
              <a:rPr lang="en-GB" dirty="0"/>
              <a:t>109pw 	</a:t>
            </a:r>
            <a:r>
              <a:rPr lang="en-GB" dirty="0" smtClean="0"/>
              <a:t>£111</a:t>
            </a:r>
            <a:endParaRPr lang="en-GB" dirty="0"/>
          </a:p>
          <a:p>
            <a:r>
              <a:rPr lang="en-US" dirty="0"/>
              <a:t>Primary threshold 	</a:t>
            </a:r>
          </a:p>
          <a:p>
            <a:r>
              <a:rPr lang="en-US" dirty="0"/>
              <a:t>Weekly limit 	</a:t>
            </a:r>
            <a:r>
              <a:rPr lang="en-US" dirty="0" smtClean="0"/>
              <a:t>		 £</a:t>
            </a:r>
            <a:r>
              <a:rPr lang="en-US" dirty="0"/>
              <a:t>146pw </a:t>
            </a:r>
            <a:r>
              <a:rPr lang="en-US" dirty="0" smtClean="0"/>
              <a:t>     £</a:t>
            </a:r>
            <a:r>
              <a:rPr lang="en-US" dirty="0"/>
              <a:t>149pw 	</a:t>
            </a:r>
            <a:r>
              <a:rPr lang="en-US" dirty="0" smtClean="0"/>
              <a:t>£153pw</a:t>
            </a:r>
            <a:endParaRPr lang="en-US" dirty="0"/>
          </a:p>
          <a:p>
            <a:r>
              <a:rPr lang="en-US" dirty="0"/>
              <a:t>Annual limit 	</a:t>
            </a:r>
            <a:r>
              <a:rPr lang="en-US" dirty="0" smtClean="0"/>
              <a:t>		 £</a:t>
            </a:r>
            <a:r>
              <a:rPr lang="en-US" dirty="0"/>
              <a:t>7,605pa </a:t>
            </a:r>
            <a:r>
              <a:rPr lang="en-US" dirty="0" smtClean="0"/>
              <a:t>   £</a:t>
            </a:r>
            <a:r>
              <a:rPr lang="en-US" dirty="0"/>
              <a:t>7,755pa 	</a:t>
            </a:r>
            <a:r>
              <a:rPr lang="en-US" dirty="0" smtClean="0"/>
              <a:t>£7956</a:t>
            </a:r>
            <a:endParaRPr lang="en-US" dirty="0"/>
          </a:p>
          <a:p>
            <a:r>
              <a:rPr lang="en-US" dirty="0"/>
              <a:t>Upper Earnings Limit 	</a:t>
            </a:r>
          </a:p>
          <a:p>
            <a:r>
              <a:rPr lang="en-US" dirty="0"/>
              <a:t>Weekly limit 	</a:t>
            </a:r>
            <a:r>
              <a:rPr lang="en-US" dirty="0" smtClean="0"/>
              <a:t>		 £</a:t>
            </a:r>
            <a:r>
              <a:rPr lang="en-US" dirty="0"/>
              <a:t>817pw </a:t>
            </a:r>
            <a:r>
              <a:rPr lang="en-US" dirty="0" smtClean="0"/>
              <a:t>      £</a:t>
            </a:r>
            <a:r>
              <a:rPr lang="en-US" dirty="0"/>
              <a:t>797pw 	</a:t>
            </a:r>
            <a:r>
              <a:rPr lang="en-US" dirty="0" smtClean="0"/>
              <a:t>£805pw</a:t>
            </a:r>
            <a:endParaRPr lang="en-US" dirty="0"/>
          </a:p>
          <a:p>
            <a:r>
              <a:rPr lang="en-US" dirty="0"/>
              <a:t>Annual limit 	</a:t>
            </a:r>
            <a:r>
              <a:rPr lang="en-US" dirty="0" smtClean="0"/>
              <a:t>		 £</a:t>
            </a:r>
            <a:r>
              <a:rPr lang="en-US" dirty="0"/>
              <a:t>42,475pa </a:t>
            </a:r>
            <a:r>
              <a:rPr lang="en-US" dirty="0" smtClean="0"/>
              <a:t> £</a:t>
            </a:r>
            <a:r>
              <a:rPr lang="en-US" dirty="0"/>
              <a:t>41,450pa 	</a:t>
            </a:r>
            <a:r>
              <a:rPr lang="en-US" dirty="0" smtClean="0"/>
              <a:t>£41865pa</a:t>
            </a:r>
            <a:endParaRPr lang="en-US" dirty="0"/>
          </a:p>
          <a:p>
            <a:r>
              <a:rPr lang="en-GB" dirty="0"/>
              <a:t>Rates applied 	</a:t>
            </a:r>
            <a:r>
              <a:rPr lang="en-GB" dirty="0" smtClean="0"/>
              <a:t>		  12</a:t>
            </a:r>
            <a:r>
              <a:rPr lang="en-GB" dirty="0"/>
              <a:t>%/2% </a:t>
            </a:r>
            <a:r>
              <a:rPr lang="en-GB" dirty="0" smtClean="0"/>
              <a:t>      12/2</a:t>
            </a:r>
            <a:r>
              <a:rPr lang="en-GB" dirty="0"/>
              <a:t>% 	</a:t>
            </a:r>
            <a:r>
              <a:rPr lang="en-GB" dirty="0" smtClean="0"/>
              <a:t>12/2%</a:t>
            </a:r>
            <a:endParaRPr lang="en-GB" dirty="0"/>
          </a:p>
          <a:p>
            <a:r>
              <a:rPr lang="en-US" dirty="0"/>
              <a:t>Employers 	</a:t>
            </a:r>
          </a:p>
          <a:p>
            <a:r>
              <a:rPr lang="en-US" dirty="0"/>
              <a:t>Secondary threshold 	</a:t>
            </a:r>
          </a:p>
          <a:p>
            <a:r>
              <a:rPr lang="en-US" dirty="0"/>
              <a:t>Weekly 	</a:t>
            </a:r>
            <a:r>
              <a:rPr lang="en-US" dirty="0" smtClean="0"/>
              <a:t>		 £</a:t>
            </a:r>
            <a:r>
              <a:rPr lang="en-US" dirty="0"/>
              <a:t>144pw </a:t>
            </a:r>
            <a:r>
              <a:rPr lang="en-US" dirty="0" smtClean="0"/>
              <a:t>    £</a:t>
            </a:r>
            <a:r>
              <a:rPr lang="en-US" dirty="0"/>
              <a:t>148pw 	</a:t>
            </a:r>
            <a:r>
              <a:rPr lang="en-US" dirty="0" smtClean="0"/>
              <a:t>£153</a:t>
            </a:r>
            <a:endParaRPr lang="en-US" dirty="0"/>
          </a:p>
          <a:p>
            <a:r>
              <a:rPr lang="en-US" dirty="0"/>
              <a:t>Annual 	</a:t>
            </a:r>
            <a:r>
              <a:rPr lang="en-US" dirty="0" smtClean="0"/>
              <a:t>		 £</a:t>
            </a:r>
            <a:r>
              <a:rPr lang="en-US" dirty="0"/>
              <a:t>7,488 </a:t>
            </a:r>
            <a:r>
              <a:rPr lang="en-US" dirty="0" smtClean="0"/>
              <a:t>      £</a:t>
            </a:r>
            <a:r>
              <a:rPr lang="en-US" dirty="0"/>
              <a:t>7,696 	</a:t>
            </a:r>
          </a:p>
          <a:p>
            <a:r>
              <a:rPr lang="en-GB" dirty="0"/>
              <a:t>Rate above ST 	</a:t>
            </a:r>
            <a:r>
              <a:rPr lang="en-GB" dirty="0" smtClean="0"/>
              <a:t>	 13.8</a:t>
            </a:r>
            <a:r>
              <a:rPr lang="en-GB" dirty="0"/>
              <a:t>% </a:t>
            </a:r>
            <a:r>
              <a:rPr lang="en-GB" dirty="0" smtClean="0"/>
              <a:t>       13.8</a:t>
            </a:r>
            <a:r>
              <a:rPr lang="en-GB" dirty="0"/>
              <a:t>% 	</a:t>
            </a:r>
            <a:r>
              <a:rPr lang="en-GB" dirty="0" smtClean="0"/>
              <a:t>£13.8%</a:t>
            </a:r>
            <a:endParaRPr lang="en-GB" dirty="0"/>
          </a:p>
          <a:p>
            <a:endParaRPr lang="en-US" dirty="0"/>
          </a:p>
        </p:txBody>
      </p:sp>
      <p:sp>
        <p:nvSpPr>
          <p:cNvPr id="3" name="Title 2"/>
          <p:cNvSpPr>
            <a:spLocks noGrp="1"/>
          </p:cNvSpPr>
          <p:nvPr>
            <p:ph type="title"/>
          </p:nvPr>
        </p:nvSpPr>
        <p:spPr/>
        <p:txBody>
          <a:bodyPr/>
          <a:lstStyle/>
          <a:p>
            <a:r>
              <a:rPr lang="en-GB" b="1" dirty="0"/>
              <a:t>NIC rates and thresholds</a:t>
            </a:r>
            <a:endParaRPr lang="en-US" dirty="0"/>
          </a:p>
        </p:txBody>
      </p:sp>
    </p:spTree>
    <p:extLst>
      <p:ext uri="{BB962C8B-B14F-4D97-AF65-F5344CB8AC3E}">
        <p14:creationId xmlns:p14="http://schemas.microsoft.com/office/powerpoint/2010/main" val="913082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b="1" dirty="0" smtClean="0"/>
              <a:t>			2012/13 </a:t>
            </a:r>
            <a:r>
              <a:rPr lang="en-GB" dirty="0"/>
              <a:t>	</a:t>
            </a:r>
            <a:r>
              <a:rPr lang="en-GB" b="1" dirty="0"/>
              <a:t>2013/14 </a:t>
            </a:r>
            <a:r>
              <a:rPr lang="en-GB" dirty="0"/>
              <a:t>	</a:t>
            </a:r>
            <a:r>
              <a:rPr lang="en-GB" b="1" dirty="0" smtClean="0"/>
              <a:t>2014/15</a:t>
            </a:r>
            <a:endParaRPr lang="en-GB" dirty="0"/>
          </a:p>
          <a:p>
            <a:pPr marL="0" indent="0">
              <a:buNone/>
            </a:pPr>
            <a:r>
              <a:rPr lang="en-US" b="1" dirty="0"/>
              <a:t>Class 2 </a:t>
            </a:r>
            <a:endParaRPr lang="en-US" dirty="0"/>
          </a:p>
          <a:p>
            <a:pPr marL="0" indent="0">
              <a:buNone/>
            </a:pPr>
            <a:r>
              <a:rPr lang="en-US" dirty="0"/>
              <a:t>Rate 	</a:t>
            </a:r>
            <a:r>
              <a:rPr lang="en-US" dirty="0" smtClean="0"/>
              <a:t>		£</a:t>
            </a:r>
            <a:r>
              <a:rPr lang="en-US" dirty="0"/>
              <a:t>2.65pw 	£2.70pw 	</a:t>
            </a:r>
            <a:r>
              <a:rPr lang="en-US" dirty="0" smtClean="0"/>
              <a:t>£2.75pw</a:t>
            </a:r>
            <a:endParaRPr lang="en-US" dirty="0"/>
          </a:p>
          <a:p>
            <a:pPr marL="0" indent="0">
              <a:buNone/>
            </a:pPr>
            <a:r>
              <a:rPr lang="en-GB" dirty="0"/>
              <a:t>Small earnings limit 	£5,595 	£5,725 	</a:t>
            </a:r>
            <a:r>
              <a:rPr lang="en-GB" dirty="0" smtClean="0"/>
              <a:t>£5,885</a:t>
            </a:r>
            <a:endParaRPr lang="en-GB" dirty="0"/>
          </a:p>
          <a:p>
            <a:pPr marL="0" indent="0">
              <a:buNone/>
            </a:pPr>
            <a:r>
              <a:rPr lang="en-US" b="1" dirty="0"/>
              <a:t>Class 4 </a:t>
            </a:r>
            <a:r>
              <a:rPr lang="en-US" dirty="0"/>
              <a:t>	</a:t>
            </a:r>
          </a:p>
          <a:p>
            <a:pPr marL="0" indent="0">
              <a:buNone/>
            </a:pPr>
            <a:r>
              <a:rPr lang="en-GB" dirty="0"/>
              <a:t>Lower profits limit 	£7,605 	£7,755 	</a:t>
            </a:r>
            <a:r>
              <a:rPr lang="en-GB" dirty="0" smtClean="0"/>
              <a:t>£7,956</a:t>
            </a:r>
            <a:endParaRPr lang="en-GB" dirty="0"/>
          </a:p>
          <a:p>
            <a:pPr marL="0" indent="0">
              <a:buNone/>
            </a:pPr>
            <a:r>
              <a:rPr lang="en-US" dirty="0"/>
              <a:t>Upper profits limit 	£42,475 	£41,450 	</a:t>
            </a:r>
            <a:r>
              <a:rPr lang="en-US" dirty="0" smtClean="0"/>
              <a:t>£41,865</a:t>
            </a:r>
            <a:endParaRPr lang="en-US" dirty="0"/>
          </a:p>
          <a:p>
            <a:pPr marL="0" indent="0">
              <a:buNone/>
            </a:pPr>
            <a:r>
              <a:rPr lang="en-GB" dirty="0"/>
              <a:t>Rates 	</a:t>
            </a:r>
            <a:r>
              <a:rPr lang="en-GB" dirty="0" smtClean="0"/>
              <a:t>		9</a:t>
            </a:r>
            <a:r>
              <a:rPr lang="en-GB" dirty="0"/>
              <a:t>%/2% 	9%/2% 	</a:t>
            </a:r>
            <a:r>
              <a:rPr lang="en-GB" dirty="0" smtClean="0"/>
              <a:t>9%/2%</a:t>
            </a:r>
            <a:endParaRPr lang="en-GB" dirty="0"/>
          </a:p>
          <a:p>
            <a:endParaRPr lang="en-US" dirty="0"/>
          </a:p>
        </p:txBody>
      </p:sp>
      <p:sp>
        <p:nvSpPr>
          <p:cNvPr id="3" name="Title 2"/>
          <p:cNvSpPr>
            <a:spLocks noGrp="1"/>
          </p:cNvSpPr>
          <p:nvPr>
            <p:ph type="title"/>
          </p:nvPr>
        </p:nvSpPr>
        <p:spPr/>
        <p:txBody>
          <a:bodyPr/>
          <a:lstStyle/>
          <a:p>
            <a:r>
              <a:rPr lang="en-GB" b="1" dirty="0"/>
              <a:t>NIC rates and </a:t>
            </a:r>
            <a:r>
              <a:rPr lang="en-GB" b="1" dirty="0" smtClean="0"/>
              <a:t>thresholds (2)</a:t>
            </a:r>
            <a:endParaRPr lang="en-US" dirty="0"/>
          </a:p>
        </p:txBody>
      </p:sp>
    </p:spTree>
    <p:extLst>
      <p:ext uri="{BB962C8B-B14F-4D97-AF65-F5344CB8AC3E}">
        <p14:creationId xmlns:p14="http://schemas.microsoft.com/office/powerpoint/2010/main" val="337004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As </a:t>
            </a:r>
            <a:r>
              <a:rPr lang="en-GB" dirty="0"/>
              <a:t>announced in Budget 2012, the additional rate of tax has dropped from 50p to 45p </a:t>
            </a:r>
            <a:r>
              <a:rPr lang="en-GB" dirty="0" smtClean="0"/>
              <a:t>when taxable income exceeds £150,000</a:t>
            </a:r>
            <a:endParaRPr lang="en-GB" dirty="0"/>
          </a:p>
          <a:p>
            <a:r>
              <a:rPr lang="en-GB" dirty="0"/>
              <a:t>Does it bring in the money? </a:t>
            </a:r>
            <a:r>
              <a:rPr lang="en-GB" dirty="0" smtClean="0"/>
              <a:t> Research suggests not</a:t>
            </a:r>
            <a:endParaRPr lang="en-GB" dirty="0"/>
          </a:p>
          <a:p>
            <a:r>
              <a:rPr lang="en-US" dirty="0"/>
              <a:t>Political and press backlash? </a:t>
            </a:r>
            <a:r>
              <a:rPr lang="en-US" dirty="0" smtClean="0"/>
              <a:t>Called the millionaires tax cut!!</a:t>
            </a:r>
            <a:endParaRPr lang="en-US" dirty="0"/>
          </a:p>
          <a:p>
            <a:r>
              <a:rPr lang="en-GB" dirty="0"/>
              <a:t>Why not scrap completely and bring the top rate of tax back to 40p rather than 45p from 2013? </a:t>
            </a:r>
            <a:r>
              <a:rPr lang="en-GB" dirty="0" smtClean="0"/>
              <a:t> This would be a welcome simplification</a:t>
            </a:r>
            <a:endParaRPr lang="en-US" dirty="0"/>
          </a:p>
          <a:p>
            <a:endParaRPr lang="en-US" dirty="0"/>
          </a:p>
        </p:txBody>
      </p:sp>
      <p:sp>
        <p:nvSpPr>
          <p:cNvPr id="3" name="Title 2"/>
          <p:cNvSpPr>
            <a:spLocks noGrp="1"/>
          </p:cNvSpPr>
          <p:nvPr>
            <p:ph type="title"/>
          </p:nvPr>
        </p:nvSpPr>
        <p:spPr/>
        <p:txBody>
          <a:bodyPr/>
          <a:lstStyle/>
          <a:p>
            <a:r>
              <a:rPr lang="en-GB" b="1" dirty="0"/>
              <a:t>The additional rate of tax </a:t>
            </a:r>
            <a:r>
              <a:rPr lang="en-GB" dirty="0"/>
              <a:t/>
            </a:r>
            <a:br>
              <a:rPr lang="en-GB" dirty="0"/>
            </a:br>
            <a:endParaRPr lang="en-US" dirty="0"/>
          </a:p>
        </p:txBody>
      </p:sp>
    </p:spTree>
    <p:extLst>
      <p:ext uri="{BB962C8B-B14F-4D97-AF65-F5344CB8AC3E}">
        <p14:creationId xmlns:p14="http://schemas.microsoft.com/office/powerpoint/2010/main" val="239734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Who </a:t>
            </a:r>
            <a:r>
              <a:rPr lang="en-GB" dirty="0"/>
              <a:t>is likely to be affected? </a:t>
            </a:r>
            <a:r>
              <a:rPr lang="en-GB" dirty="0" smtClean="0"/>
              <a:t> Grey voters</a:t>
            </a:r>
            <a:endParaRPr lang="en-GB" dirty="0"/>
          </a:p>
          <a:p>
            <a:r>
              <a:rPr lang="en-GB" dirty="0"/>
              <a:t>Individuals whose UK tax relieved pension contributions are greater than £40,000 a </a:t>
            </a:r>
            <a:r>
              <a:rPr lang="en-GB" dirty="0" smtClean="0"/>
              <a:t>year from April 2014 (very few in reality) </a:t>
            </a:r>
            <a:r>
              <a:rPr lang="en-GB" dirty="0"/>
              <a:t>or </a:t>
            </a:r>
          </a:p>
          <a:p>
            <a:r>
              <a:rPr lang="en-GB" dirty="0"/>
              <a:t>whose total UK tax relieved pension savings are near to or more than £1.25 million. </a:t>
            </a:r>
            <a:r>
              <a:rPr lang="en-GB" dirty="0" smtClean="0"/>
              <a:t>(again few in reality)</a:t>
            </a:r>
            <a:endParaRPr lang="en-GB" dirty="0"/>
          </a:p>
          <a:p>
            <a:r>
              <a:rPr lang="en-GB" dirty="0" smtClean="0"/>
              <a:t>Compulsory annuity going</a:t>
            </a:r>
          </a:p>
          <a:p>
            <a:r>
              <a:rPr lang="en-GB" dirty="0" smtClean="0"/>
              <a:t>Drawdown increased </a:t>
            </a:r>
          </a:p>
          <a:p>
            <a:r>
              <a:rPr lang="en-GB" dirty="0" smtClean="0"/>
              <a:t>Access at Marginal rates</a:t>
            </a:r>
          </a:p>
          <a:p>
            <a:r>
              <a:rPr lang="en-GB" dirty="0" smtClean="0"/>
              <a:t>Retain tax free lump sum of quarter fund value</a:t>
            </a:r>
            <a:r>
              <a:rPr lang="en-US" dirty="0" smtClean="0"/>
              <a:t> </a:t>
            </a:r>
            <a:endParaRPr lang="en-US" dirty="0"/>
          </a:p>
        </p:txBody>
      </p:sp>
      <p:sp>
        <p:nvSpPr>
          <p:cNvPr id="3" name="Title 2"/>
          <p:cNvSpPr>
            <a:spLocks noGrp="1"/>
          </p:cNvSpPr>
          <p:nvPr>
            <p:ph type="title"/>
          </p:nvPr>
        </p:nvSpPr>
        <p:spPr/>
        <p:txBody>
          <a:bodyPr/>
          <a:lstStyle/>
          <a:p>
            <a:r>
              <a:rPr lang="en-US" b="1" dirty="0"/>
              <a:t>Changes to </a:t>
            </a:r>
            <a:r>
              <a:rPr lang="en-US" b="1" dirty="0" smtClean="0"/>
              <a:t>pensions – DC more attractive</a:t>
            </a:r>
            <a:endParaRPr lang="en-US" dirty="0"/>
          </a:p>
        </p:txBody>
      </p:sp>
    </p:spTree>
    <p:extLst>
      <p:ext uri="{BB962C8B-B14F-4D97-AF65-F5344CB8AC3E}">
        <p14:creationId xmlns:p14="http://schemas.microsoft.com/office/powerpoint/2010/main" val="3970234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1752600"/>
            <a:ext cx="7838610" cy="4035813"/>
          </a:xfrm>
        </p:spPr>
        <p:txBody>
          <a:bodyPr>
            <a:normAutofit fontScale="25000" lnSpcReduction="20000"/>
          </a:bodyPr>
          <a:lstStyle/>
          <a:p>
            <a:r>
              <a:rPr lang="en-GB" sz="6400" dirty="0" smtClean="0"/>
              <a:t>cutting </a:t>
            </a:r>
            <a:r>
              <a:rPr lang="en-GB" sz="6400" dirty="0"/>
              <a:t>the minimum income requirement to access pension savings flexibly (flexible drawdown) from £20,000 to £</a:t>
            </a:r>
            <a:r>
              <a:rPr lang="en-GB" sz="6400" dirty="0" smtClean="0"/>
              <a:t>12,000,</a:t>
            </a:r>
            <a:endParaRPr lang="en-GB" sz="6400" dirty="0"/>
          </a:p>
          <a:p>
            <a:r>
              <a:rPr lang="en-GB" sz="6400" dirty="0"/>
              <a:t>raising the capped drawdown limit from 120% to 150% of an equivalent annuity, which means: </a:t>
            </a:r>
          </a:p>
          <a:p>
            <a:pPr lvl="1"/>
            <a:r>
              <a:rPr lang="en-GB" sz="6400" dirty="0"/>
              <a:t>for someone aged 65 with a pot of £100,000, they would be able to take an additional £1830 from their pot, before tax</a:t>
            </a:r>
          </a:p>
          <a:p>
            <a:pPr lvl="1"/>
            <a:r>
              <a:rPr lang="en-GB" sz="6400" dirty="0" smtClean="0"/>
              <a:t>an </a:t>
            </a:r>
            <a:r>
              <a:rPr lang="en-GB" sz="6400" dirty="0"/>
              <a:t>individual contributing 8% of their salary to a pension each year whilst earning an average salary of £25,000 from age 20 to retirement at 65 would have accumulated a pension pot worth around £185,000. Under the new capped drawdown limit they would be able to withdraw an extra £3,390 from their pot this year, which would then be subject to their marginal rate of tax. Or From April 2015, they could take the whole amount, subject to their marginal rate of tax</a:t>
            </a:r>
          </a:p>
          <a:p>
            <a:r>
              <a:rPr lang="en-GB" sz="6400" dirty="0" smtClean="0"/>
              <a:t>Increasing the </a:t>
            </a:r>
            <a:r>
              <a:rPr lang="en-GB" sz="6400" dirty="0"/>
              <a:t>size of the total pension savings that can be drawn down entirely and taken as a lump sum to £30,000, without incurring the 55% tax charge. </a:t>
            </a:r>
          </a:p>
          <a:p>
            <a:r>
              <a:rPr lang="en-GB" sz="6400" dirty="0"/>
              <a:t>increasing the size of a small pot that can be taken as a lump sum, regardless of total pension wealth, five-fold to £10,000, benefitting an additional 32,000 people</a:t>
            </a:r>
          </a:p>
          <a:p>
            <a:r>
              <a:rPr lang="en-GB" sz="6400" dirty="0"/>
              <a:t>increasing the number of small personal pension pots that may be taken as lump sums from two to three. For example an individual with three personal pension pots of £7,000, £8,000 and £9,000 will now be able to take these as a lump sum of £24,000 rather than having to </a:t>
            </a:r>
            <a:r>
              <a:rPr lang="en-GB" sz="6400" dirty="0" err="1"/>
              <a:t>annuitise</a:t>
            </a:r>
            <a:r>
              <a:rPr lang="en-GB" sz="6400" dirty="0"/>
              <a:t> and receive around £1,300 a year</a:t>
            </a:r>
          </a:p>
          <a:p>
            <a:endParaRPr lang="en-US" dirty="0"/>
          </a:p>
        </p:txBody>
      </p:sp>
      <p:sp>
        <p:nvSpPr>
          <p:cNvPr id="3" name="Title 2"/>
          <p:cNvSpPr>
            <a:spLocks noGrp="1"/>
          </p:cNvSpPr>
          <p:nvPr>
            <p:ph type="title"/>
          </p:nvPr>
        </p:nvSpPr>
        <p:spPr/>
        <p:txBody>
          <a:bodyPr>
            <a:normAutofit fontScale="90000"/>
          </a:bodyPr>
          <a:lstStyle/>
          <a:p>
            <a:r>
              <a:rPr lang="en-GB" dirty="0"/>
              <a:t>The government </a:t>
            </a:r>
            <a:r>
              <a:rPr lang="en-GB" dirty="0" smtClean="0"/>
              <a:t>is allowing changes to DC schemes from 27 March 2014:</a:t>
            </a:r>
            <a:r>
              <a:rPr lang="en-GB" dirty="0"/>
              <a:t/>
            </a:r>
            <a:br>
              <a:rPr lang="en-GB" dirty="0"/>
            </a:br>
            <a:endParaRPr lang="en-US" dirty="0"/>
          </a:p>
        </p:txBody>
      </p:sp>
    </p:spTree>
    <p:extLst>
      <p:ext uri="{BB962C8B-B14F-4D97-AF65-F5344CB8AC3E}">
        <p14:creationId xmlns:p14="http://schemas.microsoft.com/office/powerpoint/2010/main" val="4236756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16BEB31F-6992-441C-9195-DDF03531C09C}" type="slidenum">
              <a:rPr lang="en-US" sz="1200">
                <a:solidFill>
                  <a:schemeClr val="tx1"/>
                </a:solidFill>
              </a:rPr>
              <a:pPr eaLnBrk="1" hangingPunct="1"/>
              <a:t>15</a:t>
            </a:fld>
            <a:endParaRPr lang="en-US" sz="1200">
              <a:solidFill>
                <a:schemeClr val="tx1"/>
              </a:solidFill>
            </a:endParaRPr>
          </a:p>
        </p:txBody>
      </p:sp>
      <p:sp>
        <p:nvSpPr>
          <p:cNvPr id="5" name="Rectangle 2"/>
          <p:cNvSpPr txBox="1">
            <a:spLocks noChangeArrowheads="1"/>
          </p:cNvSpPr>
          <p:nvPr/>
        </p:nvSpPr>
        <p:spPr>
          <a:xfrm>
            <a:off x="533400" y="457200"/>
            <a:ext cx="6858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smtClean="0"/>
              <a:t>Structuring the Remuneration Package</a:t>
            </a:r>
          </a:p>
        </p:txBody>
      </p:sp>
      <p:sp>
        <p:nvSpPr>
          <p:cNvPr id="6" name="Rectangle 3"/>
          <p:cNvSpPr txBox="1">
            <a:spLocks noChangeArrowheads="1"/>
          </p:cNvSpPr>
          <p:nvPr/>
        </p:nvSpPr>
        <p:spPr>
          <a:xfrm>
            <a:off x="533400" y="1828800"/>
            <a:ext cx="7772400" cy="38100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GB" dirty="0" smtClean="0"/>
              <a:t>Ensure the remuneration package offered:</a:t>
            </a:r>
          </a:p>
          <a:p>
            <a:pPr>
              <a:lnSpc>
                <a:spcPct val="90000"/>
              </a:lnSpc>
              <a:buFontTx/>
              <a:buChar char="•"/>
            </a:pPr>
            <a:r>
              <a:rPr lang="en-GB" dirty="0" smtClean="0"/>
              <a:t>Helps to retain your key employees;</a:t>
            </a:r>
          </a:p>
          <a:p>
            <a:pPr>
              <a:lnSpc>
                <a:spcPct val="90000"/>
              </a:lnSpc>
              <a:buFontTx/>
              <a:buChar char="•"/>
            </a:pPr>
            <a:r>
              <a:rPr lang="en-GB" dirty="0" smtClean="0"/>
              <a:t>Meets their needs in a tax efficient way; and</a:t>
            </a:r>
          </a:p>
          <a:p>
            <a:pPr>
              <a:lnSpc>
                <a:spcPct val="90000"/>
              </a:lnSpc>
              <a:buFontTx/>
              <a:buChar char="•"/>
            </a:pPr>
            <a:r>
              <a:rPr lang="en-GB" dirty="0" smtClean="0"/>
              <a:t>Makes them feel appreciated and appropriately rewarded</a:t>
            </a:r>
          </a:p>
        </p:txBody>
      </p:sp>
      <p:pic>
        <p:nvPicPr>
          <p:cNvPr id="7" name="Picture 6" descr="bs01579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950" y="4292600"/>
            <a:ext cx="1728788"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242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Employee share schemes</a:t>
            </a:r>
          </a:p>
          <a:p>
            <a:r>
              <a:rPr lang="en-GB" dirty="0" smtClean="0"/>
              <a:t>Employee child care</a:t>
            </a:r>
          </a:p>
          <a:p>
            <a:r>
              <a:rPr lang="en-GB" dirty="0" smtClean="0"/>
              <a:t>Company car regime increasing</a:t>
            </a:r>
          </a:p>
          <a:p>
            <a:r>
              <a:rPr lang="en-GB" dirty="0" smtClean="0"/>
              <a:t>Pensions</a:t>
            </a:r>
          </a:p>
          <a:p>
            <a:r>
              <a:rPr lang="en-GB" dirty="0" smtClean="0"/>
              <a:t>Beneficial Loans</a:t>
            </a:r>
          </a:p>
          <a:p>
            <a:r>
              <a:rPr lang="en-GB" dirty="0" smtClean="0"/>
              <a:t>“False” self employment</a:t>
            </a:r>
          </a:p>
          <a:p>
            <a:r>
              <a:rPr lang="en-GB" dirty="0" smtClean="0"/>
              <a:t>HMRC aggressive challenges include</a:t>
            </a:r>
          </a:p>
          <a:p>
            <a:pPr lvl="1"/>
            <a:r>
              <a:rPr lang="en-GB" dirty="0" smtClean="0"/>
              <a:t>Training exemption</a:t>
            </a:r>
          </a:p>
          <a:p>
            <a:pPr lvl="1"/>
            <a:r>
              <a:rPr lang="en-GB" dirty="0" smtClean="0"/>
              <a:t>Pool cars</a:t>
            </a:r>
            <a:endParaRPr lang="en-US" dirty="0"/>
          </a:p>
        </p:txBody>
      </p:sp>
      <p:sp>
        <p:nvSpPr>
          <p:cNvPr id="3" name="Title 2"/>
          <p:cNvSpPr>
            <a:spLocks noGrp="1"/>
          </p:cNvSpPr>
          <p:nvPr>
            <p:ph type="title"/>
          </p:nvPr>
        </p:nvSpPr>
        <p:spPr/>
        <p:txBody>
          <a:bodyPr/>
          <a:lstStyle/>
          <a:p>
            <a:r>
              <a:rPr lang="en-GB" dirty="0" smtClean="0"/>
              <a:t>Changes in the Pipeline</a:t>
            </a:r>
            <a:endParaRPr lang="en-US" dirty="0"/>
          </a:p>
        </p:txBody>
      </p:sp>
    </p:spTree>
    <p:extLst>
      <p:ext uri="{BB962C8B-B14F-4D97-AF65-F5344CB8AC3E}">
        <p14:creationId xmlns:p14="http://schemas.microsoft.com/office/powerpoint/2010/main" val="3755465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103F4E8A-821A-4F76-8063-DF5B40D45CC3}" type="slidenum">
              <a:rPr lang="en-US" sz="1200">
                <a:solidFill>
                  <a:schemeClr val="tx1"/>
                </a:solidFill>
              </a:rPr>
              <a:pPr eaLnBrk="1" hangingPunct="1"/>
              <a:t>17</a:t>
            </a:fld>
            <a:endParaRPr lang="en-US" sz="1200">
              <a:solidFill>
                <a:schemeClr val="tx1"/>
              </a:solidFill>
            </a:endParaRPr>
          </a:p>
        </p:txBody>
      </p:sp>
      <p:sp>
        <p:nvSpPr>
          <p:cNvPr id="5" name="Rectangle 2"/>
          <p:cNvSpPr txBox="1">
            <a:spLocks noChangeArrowheads="1"/>
          </p:cNvSpPr>
          <p:nvPr/>
        </p:nvSpPr>
        <p:spPr>
          <a:xfrm>
            <a:off x="533400" y="457200"/>
            <a:ext cx="6858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t>Benefits</a:t>
            </a:r>
          </a:p>
        </p:txBody>
      </p:sp>
      <p:sp>
        <p:nvSpPr>
          <p:cNvPr id="6" name="Rectangle 3"/>
          <p:cNvSpPr txBox="1">
            <a:spLocks noChangeArrowheads="1"/>
          </p:cNvSpPr>
          <p:nvPr/>
        </p:nvSpPr>
        <p:spPr>
          <a:xfrm>
            <a:off x="533400" y="1524000"/>
            <a:ext cx="7772400" cy="4114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GB" sz="2800" smtClean="0"/>
              <a:t>Anything provided to an employee in the course of their employment</a:t>
            </a:r>
          </a:p>
          <a:p>
            <a:pPr>
              <a:lnSpc>
                <a:spcPct val="90000"/>
              </a:lnSpc>
            </a:pPr>
            <a:endParaRPr lang="en-GB" sz="2800" smtClean="0"/>
          </a:p>
          <a:p>
            <a:pPr>
              <a:lnSpc>
                <a:spcPct val="90000"/>
              </a:lnSpc>
            </a:pPr>
            <a:r>
              <a:rPr lang="en-GB" sz="2800" smtClean="0"/>
              <a:t>Value of benefit either:</a:t>
            </a:r>
          </a:p>
          <a:p>
            <a:pPr>
              <a:lnSpc>
                <a:spcPct val="90000"/>
              </a:lnSpc>
              <a:buFontTx/>
              <a:buChar char="•"/>
            </a:pPr>
            <a:r>
              <a:rPr lang="en-GB" sz="2800" smtClean="0"/>
              <a:t>Money’s worth, or</a:t>
            </a:r>
          </a:p>
          <a:p>
            <a:pPr>
              <a:lnSpc>
                <a:spcPct val="90000"/>
              </a:lnSpc>
              <a:buFontTx/>
              <a:buChar char="•"/>
            </a:pPr>
            <a:r>
              <a:rPr lang="en-GB" sz="2800" smtClean="0"/>
              <a:t>Cost to the employer</a:t>
            </a:r>
          </a:p>
          <a:p>
            <a:pPr>
              <a:lnSpc>
                <a:spcPct val="90000"/>
              </a:lnSpc>
            </a:pPr>
            <a:endParaRPr lang="en-GB" sz="2800" smtClean="0"/>
          </a:p>
          <a:p>
            <a:pPr>
              <a:lnSpc>
                <a:spcPct val="90000"/>
              </a:lnSpc>
            </a:pPr>
            <a:r>
              <a:rPr lang="en-GB" sz="2800" smtClean="0"/>
              <a:t>Certain specific benefits have beneficial tax treatment</a:t>
            </a:r>
          </a:p>
        </p:txBody>
      </p:sp>
    </p:spTree>
    <p:extLst>
      <p:ext uri="{BB962C8B-B14F-4D97-AF65-F5344CB8AC3E}">
        <p14:creationId xmlns:p14="http://schemas.microsoft.com/office/powerpoint/2010/main" val="1671661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308050"/>
            <a:ext cx="1905000" cy="397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92C6CC53-2471-43EB-83DF-BEF75B44BAFE}" type="slidenum">
              <a:rPr lang="en-US" sz="1200">
                <a:solidFill>
                  <a:schemeClr val="tx1"/>
                </a:solidFill>
              </a:rPr>
              <a:pPr eaLnBrk="1" hangingPunct="1"/>
              <a:t>18</a:t>
            </a:fld>
            <a:endParaRPr lang="en-US" sz="1200">
              <a:solidFill>
                <a:schemeClr val="tx1"/>
              </a:solidFill>
            </a:endParaRPr>
          </a:p>
        </p:txBody>
      </p:sp>
      <p:sp>
        <p:nvSpPr>
          <p:cNvPr id="5" name="Rectangle 2"/>
          <p:cNvSpPr txBox="1">
            <a:spLocks noChangeArrowheads="1"/>
          </p:cNvSpPr>
          <p:nvPr/>
        </p:nvSpPr>
        <p:spPr>
          <a:xfrm>
            <a:off x="533400" y="546674"/>
            <a:ext cx="6858000" cy="5963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t>DVD provided to an Employee</a:t>
            </a:r>
          </a:p>
        </p:txBody>
      </p:sp>
      <p:sp>
        <p:nvSpPr>
          <p:cNvPr id="6" name="Rectangle 3"/>
          <p:cNvSpPr txBox="1">
            <a:spLocks noChangeArrowheads="1"/>
          </p:cNvSpPr>
          <p:nvPr/>
        </p:nvSpPr>
        <p:spPr>
          <a:xfrm>
            <a:off x="533400" y="2060848"/>
            <a:ext cx="7772400" cy="357795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pPr>
            <a:r>
              <a:rPr lang="en-GB" sz="2800" smtClean="0"/>
              <a:t>Value of the benefit:</a:t>
            </a:r>
          </a:p>
          <a:p>
            <a:pPr>
              <a:lnSpc>
                <a:spcPct val="80000"/>
              </a:lnSpc>
            </a:pPr>
            <a:endParaRPr lang="en-GB" sz="2800" smtClean="0"/>
          </a:p>
          <a:p>
            <a:pPr>
              <a:lnSpc>
                <a:spcPct val="80000"/>
              </a:lnSpc>
            </a:pPr>
            <a:r>
              <a:rPr lang="en-GB" sz="2800" smtClean="0"/>
              <a:t>MV x 20% = £15 x 20% = £3</a:t>
            </a:r>
          </a:p>
          <a:p>
            <a:pPr>
              <a:lnSpc>
                <a:spcPct val="80000"/>
              </a:lnSpc>
            </a:pPr>
            <a:endParaRPr lang="en-GB" sz="2800" smtClean="0"/>
          </a:p>
          <a:p>
            <a:pPr>
              <a:lnSpc>
                <a:spcPct val="80000"/>
              </a:lnSpc>
            </a:pPr>
            <a:r>
              <a:rPr lang="en-GB" sz="2800" smtClean="0"/>
              <a:t>Apportionment to reflect actual usage:</a:t>
            </a:r>
          </a:p>
          <a:p>
            <a:pPr>
              <a:lnSpc>
                <a:spcPct val="80000"/>
              </a:lnSpc>
            </a:pPr>
            <a:r>
              <a:rPr lang="en-GB" sz="2800" smtClean="0"/>
              <a:t>£3/365 = £0.01 (approx)</a:t>
            </a:r>
          </a:p>
          <a:p>
            <a:pPr>
              <a:lnSpc>
                <a:spcPct val="80000"/>
              </a:lnSpc>
            </a:pPr>
            <a:endParaRPr lang="en-GB" sz="2800" smtClean="0"/>
          </a:p>
          <a:p>
            <a:pPr>
              <a:lnSpc>
                <a:spcPct val="80000"/>
              </a:lnSpc>
            </a:pPr>
            <a:r>
              <a:rPr lang="en-GB" sz="2800" smtClean="0"/>
              <a:t>Associated tax and Class 1A charge is therefore negligible.</a:t>
            </a:r>
          </a:p>
        </p:txBody>
      </p:sp>
      <p:pic>
        <p:nvPicPr>
          <p:cNvPr id="7" name="Picture 6" descr="j023215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525" y="1707585"/>
            <a:ext cx="2319338" cy="1488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0018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6C867ED1-1948-4E54-840F-1F0E98AFCE31}" type="slidenum">
              <a:rPr lang="en-US" sz="1200">
                <a:solidFill>
                  <a:schemeClr val="tx1"/>
                </a:solidFill>
              </a:rPr>
              <a:pPr eaLnBrk="1" hangingPunct="1"/>
              <a:t>19</a:t>
            </a:fld>
            <a:endParaRPr lang="en-US" sz="1200">
              <a:solidFill>
                <a:schemeClr val="tx1"/>
              </a:solidFill>
            </a:endParaRPr>
          </a:p>
        </p:txBody>
      </p:sp>
      <p:sp>
        <p:nvSpPr>
          <p:cNvPr id="5" name="Rectangle 2"/>
          <p:cNvSpPr txBox="1">
            <a:spLocks noChangeArrowheads="1"/>
          </p:cNvSpPr>
          <p:nvPr/>
        </p:nvSpPr>
        <p:spPr>
          <a:xfrm>
            <a:off x="533400" y="457200"/>
            <a:ext cx="6858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t>Company Cars Comparison</a:t>
            </a:r>
          </a:p>
        </p:txBody>
      </p:sp>
      <p:sp>
        <p:nvSpPr>
          <p:cNvPr id="6" name="Rectangle 3"/>
          <p:cNvSpPr txBox="1">
            <a:spLocks noChangeArrowheads="1"/>
          </p:cNvSpPr>
          <p:nvPr/>
        </p:nvSpPr>
        <p:spPr>
          <a:xfrm>
            <a:off x="533400" y="1524000"/>
            <a:ext cx="7772400" cy="4114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Cost to 40% Taxpayer:</a:t>
            </a:r>
          </a:p>
          <a:p>
            <a:pPr>
              <a:buFontTx/>
              <a:buChar char="•"/>
            </a:pPr>
            <a:r>
              <a:rPr lang="en-GB" dirty="0" smtClean="0"/>
              <a:t>Ford </a:t>
            </a:r>
            <a:r>
              <a:rPr lang="en-GB" dirty="0" err="1" smtClean="0"/>
              <a:t>Mondeo</a:t>
            </a:r>
            <a:r>
              <a:rPr lang="en-GB" dirty="0" smtClean="0"/>
              <a:t>	£3,805</a:t>
            </a:r>
          </a:p>
          <a:p>
            <a:pPr>
              <a:buFontTx/>
              <a:buChar char="•"/>
            </a:pPr>
            <a:endParaRPr lang="en-GB" dirty="0" smtClean="0"/>
          </a:p>
          <a:p>
            <a:pPr>
              <a:buFontTx/>
              <a:buChar char="•"/>
            </a:pPr>
            <a:endParaRPr lang="en-GB" dirty="0" smtClean="0"/>
          </a:p>
          <a:p>
            <a:pPr>
              <a:buFontTx/>
              <a:buChar char="•"/>
            </a:pPr>
            <a:endParaRPr lang="en-GB" dirty="0" smtClean="0"/>
          </a:p>
          <a:p>
            <a:pPr>
              <a:buFontTx/>
              <a:buChar char="•"/>
            </a:pPr>
            <a:endParaRPr lang="en-GB" dirty="0" smtClean="0"/>
          </a:p>
          <a:p>
            <a:pPr>
              <a:buFontTx/>
              <a:buChar char="•"/>
            </a:pPr>
            <a:r>
              <a:rPr lang="en-GB" dirty="0" smtClean="0"/>
              <a:t>Toyota </a:t>
            </a:r>
            <a:r>
              <a:rPr lang="en-GB" dirty="0" err="1" smtClean="0"/>
              <a:t>Aygo</a:t>
            </a:r>
            <a:r>
              <a:rPr lang="en-GB" dirty="0" smtClean="0"/>
              <a:t>		£1315</a:t>
            </a:r>
          </a:p>
        </p:txBody>
      </p:sp>
      <p:pic>
        <p:nvPicPr>
          <p:cNvPr id="7" name="Picture 6" descr="j043768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3663" y="3789363"/>
            <a:ext cx="1838325"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j023421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550" y="2708275"/>
            <a:ext cx="2416175" cy="194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5543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48190" y="1905000"/>
            <a:ext cx="7762410" cy="3733799"/>
          </a:xfrm>
          <a:ln w="12700">
            <a:solidFill>
              <a:srgbClr val="00AB4E"/>
            </a:solidFill>
            <a:prstDash val="dash"/>
          </a:ln>
        </p:spPr>
        <p:txBody>
          <a:bodyPr>
            <a:normAutofit fontScale="25000" lnSpcReduction="20000"/>
          </a:bodyPr>
          <a:lstStyle/>
          <a:p>
            <a:endParaRPr lang="en-US" sz="3200" dirty="0" smtClean="0"/>
          </a:p>
          <a:p>
            <a:endParaRPr lang="en-US" sz="3200" dirty="0"/>
          </a:p>
          <a:p>
            <a:r>
              <a:rPr lang="en-US" sz="4800" dirty="0" smtClean="0"/>
              <a:t>09:30 </a:t>
            </a:r>
            <a:r>
              <a:rPr lang="en-US" sz="4800" dirty="0"/>
              <a:t>– 10:15                      Employment income (35 minutes lecture 10 minutes workshop and question </a:t>
            </a:r>
            <a:r>
              <a:rPr lang="en-US" sz="4800" dirty="0" smtClean="0"/>
              <a:t>		         session</a:t>
            </a:r>
            <a:r>
              <a:rPr lang="en-US" sz="4800" dirty="0"/>
              <a:t>)</a:t>
            </a:r>
          </a:p>
          <a:p>
            <a:r>
              <a:rPr lang="en-US" sz="4800" dirty="0"/>
              <a:t> </a:t>
            </a:r>
          </a:p>
          <a:p>
            <a:r>
              <a:rPr lang="en-US" sz="4800" dirty="0"/>
              <a:t>10:15 – 11:10                      Self Employment  &amp; business tax review (40 minutes lecture 15 minutes </a:t>
            </a:r>
            <a:r>
              <a:rPr lang="en-US" sz="4800" dirty="0" smtClean="0"/>
              <a:t>			          workshop </a:t>
            </a:r>
            <a:r>
              <a:rPr lang="en-US" sz="4800" dirty="0"/>
              <a:t>with Q&amp;A  )</a:t>
            </a:r>
          </a:p>
          <a:p>
            <a:r>
              <a:rPr lang="en-US" sz="4800" dirty="0"/>
              <a:t> </a:t>
            </a:r>
          </a:p>
          <a:p>
            <a:r>
              <a:rPr lang="en-US" sz="4800" dirty="0"/>
              <a:t>Coffee break 11:10 to 11:25</a:t>
            </a:r>
          </a:p>
          <a:p>
            <a:r>
              <a:rPr lang="en-US" sz="4800" dirty="0"/>
              <a:t> </a:t>
            </a:r>
          </a:p>
          <a:p>
            <a:r>
              <a:rPr lang="en-US" sz="4800" dirty="0"/>
              <a:t>11:25 -12:05                        Corporation tax (30 minutes lecture 10 minutes workshop and question </a:t>
            </a:r>
            <a:r>
              <a:rPr lang="en-US" sz="4800" dirty="0" smtClean="0"/>
              <a:t>			          session</a:t>
            </a:r>
            <a:r>
              <a:rPr lang="en-US" sz="4800" dirty="0"/>
              <a:t>)</a:t>
            </a:r>
          </a:p>
          <a:p>
            <a:r>
              <a:rPr lang="en-US" sz="4800" dirty="0"/>
              <a:t> </a:t>
            </a:r>
          </a:p>
          <a:p>
            <a:r>
              <a:rPr lang="en-US" sz="4800" dirty="0"/>
              <a:t>12:05 -12:30                        Tax planning, tax avoidance and Budget 2014 overview</a:t>
            </a:r>
          </a:p>
          <a:p>
            <a:r>
              <a:rPr lang="en-US" sz="4800" dirty="0"/>
              <a:t> </a:t>
            </a:r>
          </a:p>
          <a:p>
            <a:r>
              <a:rPr lang="en-US" sz="4800" dirty="0"/>
              <a:t>LUNCH Break</a:t>
            </a:r>
          </a:p>
          <a:p>
            <a:r>
              <a:rPr lang="en-US" sz="4800" dirty="0"/>
              <a:t> </a:t>
            </a:r>
          </a:p>
          <a:p>
            <a:r>
              <a:rPr lang="en-US" sz="4800" dirty="0"/>
              <a:t>13:30 – 14:40                     </a:t>
            </a:r>
            <a:r>
              <a:rPr lang="en-US" sz="4800" dirty="0"/>
              <a:t> Capital  tax and property Up-date</a:t>
            </a:r>
          </a:p>
          <a:p>
            <a:r>
              <a:rPr lang="en-US" sz="4800" dirty="0"/>
              <a:t> </a:t>
            </a:r>
          </a:p>
          <a:p>
            <a:pPr marL="1371600" lvl="3" indent="0">
              <a:buNone/>
            </a:pPr>
            <a:r>
              <a:rPr lang="en-US" sz="4400" dirty="0"/>
              <a:t>                        </a:t>
            </a:r>
            <a:r>
              <a:rPr lang="en-US" sz="4800" dirty="0">
                <a:latin typeface="Arial" panose="020B0604020202020204" pitchFamily="34" charset="0"/>
                <a:cs typeface="Arial" panose="020B0604020202020204" pitchFamily="34" charset="0"/>
              </a:rPr>
              <a:t> HMRC’s Tax agent strategy, Discussion and Q&amp;A</a:t>
            </a:r>
            <a:endParaRPr lang="en-US" sz="4800" dirty="0"/>
          </a:p>
          <a:p>
            <a:r>
              <a:rPr lang="en-US" sz="4800" dirty="0"/>
              <a:t> </a:t>
            </a:r>
          </a:p>
          <a:p>
            <a:r>
              <a:rPr lang="en-US" sz="4800" dirty="0"/>
              <a:t>Coffee Break 14:40 to 15:00</a:t>
            </a:r>
          </a:p>
          <a:p>
            <a:r>
              <a:rPr lang="en-US" sz="4800" dirty="0"/>
              <a:t> </a:t>
            </a:r>
          </a:p>
          <a:p>
            <a:r>
              <a:rPr lang="en-US" sz="4800" dirty="0"/>
              <a:t>15:00-    </a:t>
            </a:r>
            <a:r>
              <a:rPr lang="en-US" sz="4800" dirty="0" smtClean="0"/>
              <a:t>16:30 </a:t>
            </a:r>
            <a:r>
              <a:rPr lang="en-US" sz="4800" dirty="0"/>
              <a:t>                    </a:t>
            </a:r>
            <a:r>
              <a:rPr lang="en-US" sz="4800" dirty="0"/>
              <a:t>General VAT update (at basic level  with 15 minutes Q&amp;A</a:t>
            </a:r>
            <a:r>
              <a:rPr lang="en-US" sz="4800" dirty="0" smtClean="0"/>
              <a:t>)</a:t>
            </a:r>
            <a:endParaRPr lang="en-US" sz="4800" dirty="0">
              <a:latin typeface="Arial" panose="020B0604020202020204" pitchFamily="34" charset="0"/>
              <a:cs typeface="Arial" panose="020B0604020202020204" pitchFamily="34" charset="0"/>
            </a:endParaRPr>
          </a:p>
          <a:p>
            <a:r>
              <a:rPr lang="en-US" sz="4800" dirty="0"/>
              <a:t> </a:t>
            </a:r>
          </a:p>
          <a:p>
            <a:r>
              <a:rPr lang="en-US" sz="4800" dirty="0"/>
              <a:t>!6:30                                      CONCLUSION</a:t>
            </a:r>
            <a:endParaRPr lang="en-GB" sz="4800" dirty="0" smtClean="0"/>
          </a:p>
          <a:p>
            <a:pPr marL="0" indent="0">
              <a:buNone/>
            </a:pPr>
            <a:endParaRPr lang="en-GB" dirty="0" smtClean="0"/>
          </a:p>
        </p:txBody>
      </p:sp>
      <p:sp>
        <p:nvSpPr>
          <p:cNvPr id="3" name="Title 2"/>
          <p:cNvSpPr>
            <a:spLocks noGrp="1"/>
          </p:cNvSpPr>
          <p:nvPr>
            <p:ph type="title"/>
          </p:nvPr>
        </p:nvSpPr>
        <p:spPr/>
        <p:txBody>
          <a:bodyPr/>
          <a:lstStyle/>
          <a:p>
            <a:r>
              <a:rPr lang="en-GB" dirty="0" smtClean="0"/>
              <a:t>Timetable for Tax Update </a:t>
            </a:r>
            <a:r>
              <a:rPr lang="en-GB" dirty="0" err="1" smtClean="0"/>
              <a:t>Masterclass</a:t>
            </a:r>
            <a:endParaRPr lang="en-GB" dirty="0"/>
          </a:p>
        </p:txBody>
      </p:sp>
    </p:spTree>
    <p:extLst>
      <p:ext uri="{BB962C8B-B14F-4D97-AF65-F5344CB8AC3E}">
        <p14:creationId xmlns:p14="http://schemas.microsoft.com/office/powerpoint/2010/main" val="38136139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3D212B16-7C63-48FB-A943-8FFCBDCC4670}" type="slidenum">
              <a:rPr lang="en-US" sz="1200">
                <a:solidFill>
                  <a:schemeClr val="tx1"/>
                </a:solidFill>
              </a:rPr>
              <a:pPr eaLnBrk="1" hangingPunct="1"/>
              <a:t>20</a:t>
            </a:fld>
            <a:endParaRPr lang="en-US" sz="1200">
              <a:solidFill>
                <a:schemeClr val="tx1"/>
              </a:solidFill>
            </a:endParaRPr>
          </a:p>
        </p:txBody>
      </p:sp>
      <p:sp>
        <p:nvSpPr>
          <p:cNvPr id="5" name="Rectangle 2"/>
          <p:cNvSpPr txBox="1">
            <a:spLocks noChangeArrowheads="1"/>
          </p:cNvSpPr>
          <p:nvPr/>
        </p:nvSpPr>
        <p:spPr>
          <a:xfrm>
            <a:off x="533400" y="457200"/>
            <a:ext cx="6858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t>Company Car Comparison</a:t>
            </a:r>
          </a:p>
        </p:txBody>
      </p:sp>
      <p:sp>
        <p:nvSpPr>
          <p:cNvPr id="6" name="Rectangle 3"/>
          <p:cNvSpPr txBox="1">
            <a:spLocks noChangeArrowheads="1"/>
          </p:cNvSpPr>
          <p:nvPr/>
        </p:nvSpPr>
        <p:spPr>
          <a:xfrm>
            <a:off x="533400" y="1524000"/>
            <a:ext cx="7772400" cy="4114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Capital Allowance Deduction to Employer:</a:t>
            </a:r>
          </a:p>
          <a:p>
            <a:pPr>
              <a:buFontTx/>
              <a:buChar char="•"/>
            </a:pPr>
            <a:r>
              <a:rPr lang="en-GB" dirty="0" smtClean="0"/>
              <a:t>Ford </a:t>
            </a:r>
            <a:r>
              <a:rPr lang="en-GB" dirty="0" err="1" smtClean="0"/>
              <a:t>Mondeo</a:t>
            </a:r>
            <a:r>
              <a:rPr lang="en-GB" dirty="0" smtClean="0"/>
              <a:t>	£3,571 (20%)</a:t>
            </a:r>
          </a:p>
          <a:p>
            <a:pPr>
              <a:buFontTx/>
              <a:buChar char="•"/>
            </a:pPr>
            <a:r>
              <a:rPr lang="en-GB" dirty="0" smtClean="0"/>
              <a:t>£1448 (8%) but</a:t>
            </a:r>
          </a:p>
          <a:p>
            <a:pPr>
              <a:buFontTx/>
              <a:buChar char="•"/>
            </a:pPr>
            <a:r>
              <a:rPr lang="en-GB" dirty="0" smtClean="0"/>
              <a:t>114g/km CO2 £18,100</a:t>
            </a:r>
          </a:p>
          <a:p>
            <a:pPr>
              <a:buFontTx/>
              <a:buChar char="•"/>
            </a:pPr>
            <a:r>
              <a:rPr lang="en-US" dirty="0"/>
              <a:t>1.6 </a:t>
            </a:r>
            <a:r>
              <a:rPr lang="en-US" dirty="0" err="1"/>
              <a:t>Duratorq</a:t>
            </a:r>
            <a:r>
              <a:rPr lang="en-US" dirty="0"/>
              <a:t> </a:t>
            </a:r>
            <a:r>
              <a:rPr lang="en-US" dirty="0" err="1" smtClean="0"/>
              <a:t>TDCi</a:t>
            </a:r>
            <a:r>
              <a:rPr lang="en-US" dirty="0" smtClean="0"/>
              <a:t> (</a:t>
            </a:r>
            <a:r>
              <a:rPr lang="en-US" dirty="0"/>
              <a:t>115 PS</a:t>
            </a:r>
            <a:r>
              <a:rPr lang="en-US" dirty="0" smtClean="0"/>
              <a:t>) </a:t>
            </a:r>
            <a:r>
              <a:rPr lang="en-US" dirty="0" err="1" smtClean="0"/>
              <a:t>Mondeo</a:t>
            </a:r>
            <a:endParaRPr lang="en-US" dirty="0" smtClean="0"/>
          </a:p>
          <a:p>
            <a:pPr>
              <a:buFontTx/>
              <a:buChar char="•"/>
            </a:pPr>
            <a:r>
              <a:rPr lang="en-GB" dirty="0" smtClean="0"/>
              <a:t>£3258</a:t>
            </a:r>
          </a:p>
          <a:p>
            <a:pPr>
              <a:buFontTx/>
              <a:buChar char="•"/>
            </a:pPr>
            <a:r>
              <a:rPr lang="en-GB" dirty="0" smtClean="0"/>
              <a:t>Toyota </a:t>
            </a:r>
            <a:r>
              <a:rPr lang="en-GB" dirty="0" err="1" smtClean="0"/>
              <a:t>Aygo</a:t>
            </a:r>
            <a:r>
              <a:rPr lang="en-GB" dirty="0" smtClean="0"/>
              <a:t>		£7,200</a:t>
            </a:r>
          </a:p>
        </p:txBody>
      </p:sp>
      <p:pic>
        <p:nvPicPr>
          <p:cNvPr id="7" name="Picture 6" descr="j023421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4737" y="1988840"/>
            <a:ext cx="2416175" cy="194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j043768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4221088"/>
            <a:ext cx="1838325"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0783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8580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bg1"/>
                </a:solidFill>
                <a:latin typeface="Arial" charset="0"/>
                <a:ea typeface="ヒラギノ角ゴ Pro W3" pitchFamily="1" charset="-128"/>
              </a:defRPr>
            </a:lvl1pPr>
            <a:lvl2pPr marL="742950" indent="-285750" eaLnBrk="0" hangingPunct="0">
              <a:defRPr sz="3600">
                <a:solidFill>
                  <a:schemeClr val="bg1"/>
                </a:solidFill>
                <a:latin typeface="Arial" charset="0"/>
                <a:ea typeface="ヒラギノ角ゴ Pro W3" pitchFamily="1" charset="-128"/>
              </a:defRPr>
            </a:lvl2pPr>
            <a:lvl3pPr marL="1143000" indent="-228600" eaLnBrk="0" hangingPunct="0">
              <a:defRPr sz="3600">
                <a:solidFill>
                  <a:schemeClr val="bg1"/>
                </a:solidFill>
                <a:latin typeface="Arial" charset="0"/>
                <a:ea typeface="ヒラギノ角ゴ Pro W3" pitchFamily="1" charset="-128"/>
              </a:defRPr>
            </a:lvl3pPr>
            <a:lvl4pPr marL="1600200" indent="-228600" eaLnBrk="0" hangingPunct="0">
              <a:defRPr sz="3600">
                <a:solidFill>
                  <a:schemeClr val="bg1"/>
                </a:solidFill>
                <a:latin typeface="Arial" charset="0"/>
                <a:ea typeface="ヒラギノ角ゴ Pro W3" pitchFamily="1" charset="-128"/>
              </a:defRPr>
            </a:lvl4pPr>
            <a:lvl5pPr marL="2057400" indent="-228600" eaLnBrk="0" hangingPunct="0">
              <a:defRPr sz="3600">
                <a:solidFill>
                  <a:schemeClr val="bg1"/>
                </a:solidFill>
                <a:latin typeface="Arial" charset="0"/>
                <a:ea typeface="ヒラギノ角ゴ Pro W3" pitchFamily="1" charset="-128"/>
              </a:defRPr>
            </a:lvl5pPr>
            <a:lvl6pPr marL="2514600" indent="-228600" algn="ctr" eaLnBrk="0" fontAlgn="base" hangingPunct="0">
              <a:spcBef>
                <a:spcPct val="0"/>
              </a:spcBef>
              <a:spcAft>
                <a:spcPct val="0"/>
              </a:spcAft>
              <a:defRPr sz="3600">
                <a:solidFill>
                  <a:schemeClr val="bg1"/>
                </a:solidFill>
                <a:latin typeface="Arial" charset="0"/>
                <a:ea typeface="ヒラギノ角ゴ Pro W3" pitchFamily="1" charset="-128"/>
              </a:defRPr>
            </a:lvl6pPr>
            <a:lvl7pPr marL="2971800" indent="-228600" algn="ctr" eaLnBrk="0" fontAlgn="base" hangingPunct="0">
              <a:spcBef>
                <a:spcPct val="0"/>
              </a:spcBef>
              <a:spcAft>
                <a:spcPct val="0"/>
              </a:spcAft>
              <a:defRPr sz="3600">
                <a:solidFill>
                  <a:schemeClr val="bg1"/>
                </a:solidFill>
                <a:latin typeface="Arial" charset="0"/>
                <a:ea typeface="ヒラギノ角ゴ Pro W3" pitchFamily="1" charset="-128"/>
              </a:defRPr>
            </a:lvl7pPr>
            <a:lvl8pPr marL="3429000" indent="-228600" algn="ctr" eaLnBrk="0" fontAlgn="base" hangingPunct="0">
              <a:spcBef>
                <a:spcPct val="0"/>
              </a:spcBef>
              <a:spcAft>
                <a:spcPct val="0"/>
              </a:spcAft>
              <a:defRPr sz="3600">
                <a:solidFill>
                  <a:schemeClr val="bg1"/>
                </a:solidFill>
                <a:latin typeface="Arial" charset="0"/>
                <a:ea typeface="ヒラギノ角ゴ Pro W3" pitchFamily="1" charset="-128"/>
              </a:defRPr>
            </a:lvl8pPr>
            <a:lvl9pPr marL="3886200" indent="-228600" algn="ctr" eaLnBrk="0" fontAlgn="base" hangingPunct="0">
              <a:spcBef>
                <a:spcPct val="0"/>
              </a:spcBef>
              <a:spcAft>
                <a:spcPct val="0"/>
              </a:spcAft>
              <a:defRPr sz="3600">
                <a:solidFill>
                  <a:schemeClr val="bg1"/>
                </a:solidFill>
                <a:latin typeface="Arial" charset="0"/>
                <a:ea typeface="ヒラギノ角ゴ Pro W3" pitchFamily="1" charset="-128"/>
              </a:defRPr>
            </a:lvl9pPr>
          </a:lstStyle>
          <a:p>
            <a:pPr eaLnBrk="1" hangingPunct="1"/>
            <a:fld id="{3D212B16-7C63-48FB-A943-8FFCBDCC4670}" type="slidenum">
              <a:rPr lang="en-US" sz="1200">
                <a:solidFill>
                  <a:schemeClr val="tx1"/>
                </a:solidFill>
              </a:rPr>
              <a:pPr eaLnBrk="1" hangingPunct="1"/>
              <a:t>21</a:t>
            </a:fld>
            <a:endParaRPr lang="en-US" sz="1200">
              <a:solidFill>
                <a:schemeClr val="tx1"/>
              </a:solidFill>
            </a:endParaRPr>
          </a:p>
        </p:txBody>
      </p:sp>
      <p:sp>
        <p:nvSpPr>
          <p:cNvPr id="5" name="Rectangle 2"/>
          <p:cNvSpPr txBox="1">
            <a:spLocks noChangeArrowheads="1"/>
          </p:cNvSpPr>
          <p:nvPr/>
        </p:nvSpPr>
        <p:spPr>
          <a:xfrm>
            <a:off x="533400" y="457200"/>
            <a:ext cx="6858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t>Company Car Comparison</a:t>
            </a:r>
          </a:p>
        </p:txBody>
      </p:sp>
      <p:pic>
        <p:nvPicPr>
          <p:cNvPr id="6" name="Picture 5" descr="j043768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73660" y="4221088"/>
            <a:ext cx="1838325"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6"/>
          <p:cNvGraphicFramePr>
            <a:graphicFrameLocks noGrp="1"/>
          </p:cNvGraphicFramePr>
          <p:nvPr>
            <p:extLst>
              <p:ext uri="{D42A27DB-BD31-4B8C-83A1-F6EECF244321}">
                <p14:modId xmlns:p14="http://schemas.microsoft.com/office/powerpoint/2010/main" val="174630005"/>
              </p:ext>
            </p:extLst>
          </p:nvPr>
        </p:nvGraphicFramePr>
        <p:xfrm>
          <a:off x="728271" y="2132856"/>
          <a:ext cx="6663129" cy="3507087"/>
        </p:xfrm>
        <a:graphic>
          <a:graphicData uri="http://schemas.openxmlformats.org/drawingml/2006/table">
            <a:tbl>
              <a:tblPr firstRow="1" firstCol="1" bandRow="1">
                <a:tableStyleId>{5C22544A-7EE6-4342-B048-85BDC9FD1C3A}</a:tableStyleId>
              </a:tblPr>
              <a:tblGrid>
                <a:gridCol w="1802203"/>
                <a:gridCol w="689610"/>
                <a:gridCol w="830792"/>
                <a:gridCol w="830792"/>
                <a:gridCol w="554428"/>
                <a:gridCol w="1955304"/>
              </a:tblGrid>
              <a:tr h="1224135">
                <a:tc>
                  <a:txBody>
                    <a:bodyPr/>
                    <a:lstStyle/>
                    <a:p>
                      <a:pPr algn="ctr">
                        <a:lnSpc>
                          <a:spcPct val="130000"/>
                        </a:lnSpc>
                        <a:spcAft>
                          <a:spcPts val="0"/>
                        </a:spcAft>
                      </a:pPr>
                      <a:r>
                        <a:rPr lang="en-GB" sz="1200" dirty="0">
                          <a:effectLst/>
                        </a:rPr>
                        <a:t>Engine</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Maximum Power PS (kW)</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CO2 Emissions (g/km)</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Fuel Consumption in mpg (L/100 km)</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Max Speed (mph)*</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0-62 mph 2012/13  2013/14  </a:t>
                      </a:r>
                      <a:endParaRPr lang="en-US" sz="1200" dirty="0">
                        <a:effectLst/>
                      </a:endParaRPr>
                    </a:p>
                    <a:p>
                      <a:pPr>
                        <a:lnSpc>
                          <a:spcPct val="130000"/>
                        </a:lnSpc>
                        <a:spcAft>
                          <a:spcPts val="0"/>
                        </a:spcAft>
                      </a:pPr>
                      <a:r>
                        <a:rPr lang="en-GB" sz="1200" dirty="0" smtClean="0">
                          <a:effectLst/>
                        </a:rPr>
                        <a:t>  </a:t>
                      </a:r>
                      <a:r>
                        <a:rPr lang="en-GB" sz="1200" dirty="0">
                          <a:effectLst/>
                        </a:rPr>
                        <a:t>(</a:t>
                      </a:r>
                      <a:r>
                        <a:rPr lang="en-GB" sz="1200" dirty="0" err="1">
                          <a:effectLst/>
                        </a:rPr>
                        <a:t>Secs</a:t>
                      </a:r>
                      <a:r>
                        <a:rPr lang="en-GB" sz="1200" dirty="0">
                          <a:effectLst/>
                        </a:rPr>
                        <a:t>)*    WDA**   </a:t>
                      </a:r>
                      <a:r>
                        <a:rPr lang="en-GB" sz="1200" dirty="0" smtClean="0">
                          <a:effectLst/>
                        </a:rPr>
                        <a:t>  </a:t>
                      </a:r>
                      <a:r>
                        <a:rPr lang="en-GB" sz="1200" dirty="0">
                          <a:effectLst/>
                        </a:rPr>
                        <a:t>WDA*</a:t>
                      </a:r>
                      <a:endParaRPr lang="en-US" sz="1200" dirty="0">
                        <a:effectLst/>
                        <a:latin typeface="Times New Roman"/>
                        <a:ea typeface="Times New Roman"/>
                      </a:endParaRPr>
                    </a:p>
                  </a:txBody>
                  <a:tcPr marL="47625" marR="47625" marT="47625" marB="47625" anchor="ctr"/>
                </a:tc>
              </a:tr>
              <a:tr h="0">
                <a:tc>
                  <a:txBody>
                    <a:bodyPr/>
                    <a:lstStyle/>
                    <a:p>
                      <a:pPr algn="ctr">
                        <a:lnSpc>
                          <a:spcPct val="130000"/>
                        </a:lnSpc>
                        <a:spcAft>
                          <a:spcPts val="0"/>
                        </a:spcAft>
                      </a:pPr>
                      <a:r>
                        <a:rPr lang="en-GB" sz="1200" dirty="0">
                          <a:effectLst/>
                        </a:rPr>
                        <a:t>1.6 </a:t>
                      </a:r>
                      <a:r>
                        <a:rPr lang="en-GB" sz="1200" dirty="0" err="1">
                          <a:effectLst/>
                        </a:rPr>
                        <a:t>Duractec</a:t>
                      </a:r>
                      <a:r>
                        <a:rPr lang="en-GB" sz="1200" dirty="0">
                          <a:effectLst/>
                        </a:rPr>
                        <a:t> Ti-VCT     (105 PS)</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105 (77)</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136</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47.9 (5.9)</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116</a:t>
                      </a:r>
                      <a:endParaRPr lang="en-US" sz="1200">
                        <a:effectLst/>
                        <a:latin typeface="Times New Roman"/>
                        <a:ea typeface="Times New Roman"/>
                      </a:endParaRPr>
                    </a:p>
                  </a:txBody>
                  <a:tcPr marL="47625" marR="47625" marT="47625" marB="47625" anchor="ctr"/>
                </a:tc>
                <a:tc>
                  <a:txBody>
                    <a:bodyPr/>
                    <a:lstStyle/>
                    <a:p>
                      <a:pPr>
                        <a:lnSpc>
                          <a:spcPct val="130000"/>
                        </a:lnSpc>
                        <a:spcAft>
                          <a:spcPts val="0"/>
                        </a:spcAft>
                      </a:pPr>
                      <a:r>
                        <a:rPr lang="en-GB" sz="1200">
                          <a:effectLst/>
                        </a:rPr>
                        <a:t>       12.3          20%        8%</a:t>
                      </a:r>
                      <a:endParaRPr lang="en-US" sz="1200">
                        <a:effectLst/>
                        <a:latin typeface="Times New Roman"/>
                        <a:ea typeface="Times New Roman"/>
                      </a:endParaRPr>
                    </a:p>
                  </a:txBody>
                  <a:tcPr marL="47625" marR="47625" marT="47625" marB="47625" anchor="ctr"/>
                </a:tc>
              </a:tr>
              <a:tr h="0">
                <a:tc>
                  <a:txBody>
                    <a:bodyPr/>
                    <a:lstStyle/>
                    <a:p>
                      <a:pPr algn="ctr">
                        <a:lnSpc>
                          <a:spcPct val="130000"/>
                        </a:lnSpc>
                        <a:spcAft>
                          <a:spcPts val="0"/>
                        </a:spcAft>
                      </a:pPr>
                      <a:r>
                        <a:rPr lang="en-GB" sz="1200">
                          <a:effectLst/>
                        </a:rPr>
                        <a:t> 1.6 Duractec Ti-VCT     (125 PS)</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125 (92)</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149</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44.1 (6.4)</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120</a:t>
                      </a:r>
                      <a:endParaRPr lang="en-US" sz="1200">
                        <a:effectLst/>
                        <a:latin typeface="Times New Roman"/>
                        <a:ea typeface="Times New Roman"/>
                      </a:endParaRPr>
                    </a:p>
                  </a:txBody>
                  <a:tcPr marL="47625" marR="47625" marT="47625" marB="47625" anchor="ctr"/>
                </a:tc>
                <a:tc>
                  <a:txBody>
                    <a:bodyPr/>
                    <a:lstStyle/>
                    <a:p>
                      <a:pPr>
                        <a:lnSpc>
                          <a:spcPct val="130000"/>
                        </a:lnSpc>
                        <a:spcAft>
                          <a:spcPts val="0"/>
                        </a:spcAft>
                      </a:pPr>
                      <a:r>
                        <a:rPr lang="en-GB" sz="1200">
                          <a:effectLst/>
                        </a:rPr>
                        <a:t>        11.7        20%         8%</a:t>
                      </a:r>
                      <a:endParaRPr lang="en-US" sz="1200">
                        <a:effectLst/>
                        <a:latin typeface="Times New Roman"/>
                        <a:ea typeface="Times New Roman"/>
                      </a:endParaRPr>
                    </a:p>
                  </a:txBody>
                  <a:tcPr marL="47625" marR="47625" marT="47625" marB="47625" anchor="ctr"/>
                </a:tc>
              </a:tr>
              <a:tr h="0">
                <a:tc>
                  <a:txBody>
                    <a:bodyPr/>
                    <a:lstStyle/>
                    <a:p>
                      <a:pPr algn="ctr">
                        <a:lnSpc>
                          <a:spcPct val="130000"/>
                        </a:lnSpc>
                        <a:spcAft>
                          <a:spcPts val="0"/>
                        </a:spcAft>
                      </a:pPr>
                      <a:r>
                        <a:rPr lang="en-GB" sz="1200" dirty="0" smtClean="0">
                          <a:effectLst/>
                        </a:rPr>
                        <a:t>1.6 </a:t>
                      </a:r>
                      <a:r>
                        <a:rPr lang="en-GB" sz="1200" dirty="0" err="1" smtClean="0">
                          <a:effectLst/>
                        </a:rPr>
                        <a:t>Duractec</a:t>
                      </a:r>
                      <a:r>
                        <a:rPr lang="en-GB" sz="1200" dirty="0" smtClean="0">
                          <a:effectLst/>
                        </a:rPr>
                        <a:t> </a:t>
                      </a:r>
                      <a:r>
                        <a:rPr lang="en-GB" sz="1200" dirty="0" err="1" smtClean="0">
                          <a:effectLst/>
                        </a:rPr>
                        <a:t>TDCi</a:t>
                      </a:r>
                      <a:r>
                        <a:rPr lang="en-GB" sz="1200" dirty="0" smtClean="0">
                          <a:effectLst/>
                        </a:rPr>
                        <a:t> (95 PS) (Start-Stop)</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smtClean="0">
                          <a:effectLst/>
                        </a:rPr>
                        <a:t>95 (70)</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smtClean="0">
                          <a:effectLst/>
                        </a:rPr>
                        <a:t>109</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smtClean="0">
                          <a:effectLst/>
                        </a:rPr>
                        <a:t>67.3 (4.2)</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smtClean="0">
                          <a:effectLst/>
                        </a:rPr>
                        <a:t>120</a:t>
                      </a:r>
                      <a:endParaRPr lang="en-US" sz="1200">
                        <a:effectLst/>
                        <a:latin typeface="Times New Roman"/>
                        <a:ea typeface="Times New Roman"/>
                      </a:endParaRPr>
                    </a:p>
                  </a:txBody>
                  <a:tcPr marL="47625" marR="47625" marT="47625" marB="47625" anchor="ctr"/>
                </a:tc>
                <a:tc>
                  <a:txBody>
                    <a:bodyPr/>
                    <a:lstStyle/>
                    <a:p>
                      <a:pPr>
                        <a:lnSpc>
                          <a:spcPct val="130000"/>
                        </a:lnSpc>
                        <a:spcAft>
                          <a:spcPts val="0"/>
                        </a:spcAft>
                      </a:pPr>
                      <a:r>
                        <a:rPr lang="en-GB" sz="1200" dirty="0" smtClean="0">
                          <a:effectLst/>
                        </a:rPr>
                        <a:t>        10.9        100%       18%</a:t>
                      </a:r>
                      <a:endParaRPr lang="en-US" sz="1200" dirty="0">
                        <a:effectLst/>
                        <a:latin typeface="Times New Roman"/>
                        <a:ea typeface="Times New Roman"/>
                      </a:endParaRPr>
                    </a:p>
                  </a:txBody>
                  <a:tcPr marL="47625" marR="47625" marT="47625" marB="47625" anchor="ctr"/>
                </a:tc>
              </a:tr>
              <a:tr h="0">
                <a:tc>
                  <a:txBody>
                    <a:bodyPr/>
                    <a:lstStyle/>
                    <a:p>
                      <a:pPr algn="ctr">
                        <a:lnSpc>
                          <a:spcPct val="130000"/>
                        </a:lnSpc>
                        <a:spcAft>
                          <a:spcPts val="0"/>
                        </a:spcAft>
                      </a:pPr>
                      <a:r>
                        <a:rPr lang="en-GB" sz="1200">
                          <a:effectLst/>
                        </a:rPr>
                        <a:t>2.0 Duractec TDCi         (163 PS)</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a:effectLst/>
                        </a:rPr>
                        <a:t>163 (120)</a:t>
                      </a:r>
                      <a:endParaRPr lang="en-US" sz="120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134</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54.3 (5.2)</a:t>
                      </a:r>
                      <a:endParaRPr lang="en-US" sz="1200" dirty="0">
                        <a:effectLst/>
                        <a:latin typeface="Times New Roman"/>
                        <a:ea typeface="Times New Roman"/>
                      </a:endParaRPr>
                    </a:p>
                  </a:txBody>
                  <a:tcPr marL="47625" marR="47625" marT="47625" marB="47625" anchor="ctr"/>
                </a:tc>
                <a:tc>
                  <a:txBody>
                    <a:bodyPr/>
                    <a:lstStyle/>
                    <a:p>
                      <a:pPr algn="ctr">
                        <a:lnSpc>
                          <a:spcPct val="130000"/>
                        </a:lnSpc>
                        <a:spcAft>
                          <a:spcPts val="0"/>
                        </a:spcAft>
                      </a:pPr>
                      <a:r>
                        <a:rPr lang="en-GB" sz="1200" dirty="0">
                          <a:effectLst/>
                        </a:rPr>
                        <a:t>134</a:t>
                      </a:r>
                      <a:endParaRPr lang="en-US" sz="1200" dirty="0">
                        <a:effectLst/>
                        <a:latin typeface="Times New Roman"/>
                        <a:ea typeface="Times New Roman"/>
                      </a:endParaRPr>
                    </a:p>
                  </a:txBody>
                  <a:tcPr marL="47625" marR="47625" marT="47625" marB="47625" anchor="ctr"/>
                </a:tc>
                <a:tc>
                  <a:txBody>
                    <a:bodyPr/>
                    <a:lstStyle/>
                    <a:p>
                      <a:pPr>
                        <a:lnSpc>
                          <a:spcPct val="130000"/>
                        </a:lnSpc>
                        <a:spcAft>
                          <a:spcPts val="0"/>
                        </a:spcAft>
                      </a:pPr>
                      <a:r>
                        <a:rPr lang="en-GB" sz="1200" dirty="0">
                          <a:effectLst/>
                        </a:rPr>
                        <a:t>       8.9           20%         8%</a:t>
                      </a:r>
                      <a:endParaRPr lang="en-US" sz="1200" dirty="0">
                        <a:effectLst/>
                        <a:latin typeface="Times New Roman"/>
                        <a:ea typeface="Times New Roman"/>
                      </a:endParaRPr>
                    </a:p>
                  </a:txBody>
                  <a:tcPr marL="47625" marR="47625" marT="47625" marB="47625" anchor="ctr"/>
                </a:tc>
              </a:tr>
            </a:tbl>
          </a:graphicData>
        </a:graphic>
      </p:graphicFrame>
      <p:sp>
        <p:nvSpPr>
          <p:cNvPr id="8" name="Rectangle 1"/>
          <p:cNvSpPr>
            <a:spLocks noChangeArrowheads="1"/>
          </p:cNvSpPr>
          <p:nvPr/>
        </p:nvSpPr>
        <p:spPr bwMode="auto">
          <a:xfrm>
            <a:off x="755576" y="1200834"/>
            <a:ext cx="89754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 1 Ford Focus specifications</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*After April 2012 , the lower rate of capital allowance falls from 10% to 8%</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After April 2012, the rate of allowance will fall from 20% to 18%</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80227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36141075"/>
              </p:ext>
            </p:extLst>
          </p:nvPr>
        </p:nvGraphicFramePr>
        <p:xfrm>
          <a:off x="571234" y="1916832"/>
          <a:ext cx="8229600" cy="3482488"/>
        </p:xfrm>
        <a:graphic>
          <a:graphicData uri="http://schemas.openxmlformats.org/drawingml/2006/table">
            <a:tbl>
              <a:tblPr firstRow="1" firstCol="1" bandRow="1">
                <a:tableStyleId>{5C22544A-7EE6-4342-B048-85BDC9FD1C3A}</a:tableStyleId>
              </a:tblPr>
              <a:tblGrid>
                <a:gridCol w="1371600"/>
                <a:gridCol w="1371600"/>
                <a:gridCol w="1371600"/>
                <a:gridCol w="1371600"/>
                <a:gridCol w="1371600"/>
                <a:gridCol w="1371600"/>
              </a:tblGrid>
              <a:tr h="787294">
                <a:tc>
                  <a:txBody>
                    <a:bodyPr/>
                    <a:lstStyle/>
                    <a:p>
                      <a:pPr>
                        <a:lnSpc>
                          <a:spcPct val="115000"/>
                        </a:lnSpc>
                        <a:spcAft>
                          <a:spcPts val="0"/>
                        </a:spcAft>
                      </a:pPr>
                      <a:r>
                        <a:rPr lang="en-GB" sz="1600" dirty="0">
                          <a:effectLst/>
                        </a:rPr>
                        <a:t>Type of car</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New</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Year 1</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Year 2</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Year 3</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Year 4</a:t>
                      </a:r>
                      <a:endParaRPr lang="en-US" sz="160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600" dirty="0">
                          <a:effectLst/>
                        </a:rPr>
                        <a:t>Small Family (Ford Focus 1.6) RV</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£12500</a:t>
                      </a:r>
                      <a:br>
                        <a:rPr lang="en-GB" sz="1600" dirty="0">
                          <a:effectLst/>
                        </a:rPr>
                      </a:br>
                      <a:r>
                        <a:rPr lang="en-GB" sz="1600" dirty="0">
                          <a:effectLst/>
                        </a:rPr>
                        <a:t>100%</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£7500</a:t>
                      </a:r>
                      <a:br>
                        <a:rPr lang="en-GB" sz="1600">
                          <a:effectLst/>
                        </a:rPr>
                      </a:br>
                      <a:r>
                        <a:rPr lang="en-GB" sz="1600">
                          <a:effectLst/>
                        </a:rPr>
                        <a:t>60%</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£6400</a:t>
                      </a:r>
                      <a:br>
                        <a:rPr lang="en-GB" sz="1600">
                          <a:effectLst/>
                        </a:rPr>
                      </a:br>
                      <a:r>
                        <a:rPr lang="en-GB" sz="1600">
                          <a:effectLst/>
                        </a:rPr>
                        <a:t>51%</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£5250</a:t>
                      </a:r>
                      <a:br>
                        <a:rPr lang="en-GB" sz="1600">
                          <a:effectLst/>
                        </a:rPr>
                      </a:br>
                      <a:r>
                        <a:rPr lang="en-GB" sz="1600">
                          <a:effectLst/>
                        </a:rPr>
                        <a:t>42%</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£4150</a:t>
                      </a:r>
                      <a:br>
                        <a:rPr lang="en-GB" sz="1600">
                          <a:effectLst/>
                        </a:rPr>
                      </a:br>
                      <a:r>
                        <a:rPr lang="en-GB" sz="1600">
                          <a:effectLst/>
                        </a:rPr>
                        <a:t>33%</a:t>
                      </a:r>
                      <a:endParaRPr lang="en-US" sz="160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600">
                          <a:effectLst/>
                        </a:rPr>
                        <a:t>Capital Allowances 2012/13 WDV</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£12500</a:t>
                      </a:r>
                      <a:br>
                        <a:rPr lang="en-GB" sz="1600" dirty="0">
                          <a:effectLst/>
                        </a:rPr>
                      </a:br>
                      <a:r>
                        <a:rPr lang="en-GB" sz="1600" dirty="0">
                          <a:effectLst/>
                        </a:rPr>
                        <a:t>100%</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£10,00</a:t>
                      </a:r>
                      <a:endParaRPr lang="en-US" sz="1600" dirty="0">
                        <a:effectLst/>
                      </a:endParaRPr>
                    </a:p>
                    <a:p>
                      <a:pPr>
                        <a:lnSpc>
                          <a:spcPct val="115000"/>
                        </a:lnSpc>
                        <a:spcAft>
                          <a:spcPts val="0"/>
                        </a:spcAft>
                      </a:pPr>
                      <a:r>
                        <a:rPr lang="en-GB" sz="1600" dirty="0">
                          <a:effectLst/>
                        </a:rPr>
                        <a:t>80%</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£8,000</a:t>
                      </a:r>
                      <a:br>
                        <a:rPr lang="en-GB" sz="1600" dirty="0">
                          <a:effectLst/>
                        </a:rPr>
                      </a:br>
                      <a:r>
                        <a:rPr lang="en-GB" sz="1600" dirty="0">
                          <a:effectLst/>
                        </a:rPr>
                        <a:t>64%</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£6,400</a:t>
                      </a:r>
                      <a:br>
                        <a:rPr lang="en-GB" sz="1600" dirty="0">
                          <a:effectLst/>
                        </a:rPr>
                      </a:br>
                      <a:r>
                        <a:rPr lang="en-GB" sz="1600" dirty="0">
                          <a:effectLst/>
                        </a:rPr>
                        <a:t>51.2%</a:t>
                      </a:r>
                      <a:endParaRPr lang="en-US" sz="1600" dirty="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£5120</a:t>
                      </a:r>
                      <a:br>
                        <a:rPr lang="en-GB" sz="1600" dirty="0">
                          <a:effectLst/>
                        </a:rPr>
                      </a:br>
                      <a:r>
                        <a:rPr lang="en-GB" sz="1600" dirty="0">
                          <a:effectLst/>
                        </a:rPr>
                        <a:t>41%</a:t>
                      </a:r>
                      <a:endParaRPr lang="en-US" sz="16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600">
                          <a:effectLst/>
                        </a:rPr>
                        <a:t>Capital Allowances 2013/14 WDV</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£12500</a:t>
                      </a:r>
                      <a:br>
                        <a:rPr lang="en-GB" sz="1600">
                          <a:effectLst/>
                        </a:rPr>
                      </a:br>
                      <a:r>
                        <a:rPr lang="en-GB" sz="1600">
                          <a:effectLst/>
                        </a:rPr>
                        <a:t>100%</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£11500</a:t>
                      </a:r>
                      <a:br>
                        <a:rPr lang="en-GB" sz="1600">
                          <a:effectLst/>
                        </a:rPr>
                      </a:br>
                      <a:r>
                        <a:rPr lang="en-GB" sz="1600">
                          <a:effectLst/>
                        </a:rPr>
                        <a:t>92%</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£10580</a:t>
                      </a:r>
                      <a:br>
                        <a:rPr lang="en-GB" sz="1600">
                          <a:effectLst/>
                        </a:rPr>
                      </a:br>
                      <a:r>
                        <a:rPr lang="en-GB" sz="1600">
                          <a:effectLst/>
                        </a:rPr>
                        <a:t>84.6%</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a:effectLst/>
                        </a:rPr>
                        <a:t>£9734</a:t>
                      </a:r>
                      <a:br>
                        <a:rPr lang="en-GB" sz="1600">
                          <a:effectLst/>
                        </a:rPr>
                      </a:br>
                      <a:r>
                        <a:rPr lang="en-GB" sz="1600">
                          <a:effectLst/>
                        </a:rPr>
                        <a:t>77.9%</a:t>
                      </a:r>
                      <a:endParaRPr lang="en-US" sz="1600">
                        <a:effectLst/>
                        <a:latin typeface="Times New Roman"/>
                        <a:ea typeface="Times New Roman"/>
                      </a:endParaRPr>
                    </a:p>
                  </a:txBody>
                  <a:tcPr marL="47625" marR="47625" marT="28575" marB="28575" anchor="ctr"/>
                </a:tc>
                <a:tc>
                  <a:txBody>
                    <a:bodyPr/>
                    <a:lstStyle/>
                    <a:p>
                      <a:pPr>
                        <a:lnSpc>
                          <a:spcPct val="115000"/>
                        </a:lnSpc>
                        <a:spcAft>
                          <a:spcPts val="0"/>
                        </a:spcAft>
                      </a:pPr>
                      <a:r>
                        <a:rPr lang="en-GB" sz="1600" dirty="0">
                          <a:effectLst/>
                        </a:rPr>
                        <a:t>£8955</a:t>
                      </a:r>
                      <a:br>
                        <a:rPr lang="en-GB" sz="1600" dirty="0">
                          <a:effectLst/>
                        </a:rPr>
                      </a:br>
                      <a:r>
                        <a:rPr lang="en-GB" sz="1600" dirty="0">
                          <a:effectLst/>
                        </a:rPr>
                        <a:t>71.6%</a:t>
                      </a:r>
                      <a:endParaRPr lang="en-US" sz="1600" dirty="0">
                        <a:effectLst/>
                        <a:latin typeface="Times New Roman"/>
                        <a:ea typeface="Times New Roman"/>
                      </a:endParaRPr>
                    </a:p>
                  </a:txBody>
                  <a:tcPr marL="47625" marR="47625" marT="28575" marB="28575" anchor="ctr"/>
                </a:tc>
              </a:tr>
            </a:tbl>
          </a:graphicData>
        </a:graphic>
      </p:graphicFrame>
      <p:sp>
        <p:nvSpPr>
          <p:cNvPr id="5" name="Rectangle 1"/>
          <p:cNvSpPr>
            <a:spLocks noChangeArrowheads="1"/>
          </p:cNvSpPr>
          <p:nvPr/>
        </p:nvSpPr>
        <p:spPr bwMode="auto">
          <a:xfrm>
            <a:off x="539552" y="1081281"/>
            <a:ext cx="743870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 2: Comparison of real depreciation against tax allowances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58554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20283535"/>
              </p:ext>
            </p:extLst>
          </p:nvPr>
        </p:nvGraphicFramePr>
        <p:xfrm>
          <a:off x="457200" y="2484533"/>
          <a:ext cx="8229600" cy="3542411"/>
        </p:xfrm>
        <a:graphic>
          <a:graphicData uri="http://schemas.openxmlformats.org/drawingml/2006/table">
            <a:tbl>
              <a:tblPr firstRow="1" firstCol="1" bandRow="1">
                <a:tableStyleId>{5C22544A-7EE6-4342-B048-85BDC9FD1C3A}</a:tableStyleId>
              </a:tblPr>
              <a:tblGrid>
                <a:gridCol w="1371600"/>
                <a:gridCol w="1371600"/>
                <a:gridCol w="1371600"/>
                <a:gridCol w="1371600"/>
                <a:gridCol w="1371600"/>
                <a:gridCol w="1371600"/>
              </a:tblGrid>
              <a:tr h="0">
                <a:tc>
                  <a:txBody>
                    <a:bodyPr/>
                    <a:lstStyle/>
                    <a:p>
                      <a:pPr>
                        <a:lnSpc>
                          <a:spcPct val="115000"/>
                        </a:lnSpc>
                        <a:spcAft>
                          <a:spcPts val="0"/>
                        </a:spcAft>
                      </a:pPr>
                      <a:r>
                        <a:rPr lang="en-GB" sz="1200" dirty="0">
                          <a:effectLst/>
                          <a:latin typeface="+mn-lt"/>
                        </a:rPr>
                        <a:t>Type of </a:t>
                      </a:r>
                      <a:r>
                        <a:rPr lang="en-GB" sz="1200" dirty="0" smtClean="0">
                          <a:effectLst/>
                          <a:latin typeface="+mn-lt"/>
                        </a:rPr>
                        <a:t>car20</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New</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2011/12</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2012/13</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2013/14</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2014/15</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dirty="0">
                          <a:effectLst/>
                          <a:latin typeface="+mn-lt"/>
                        </a:rPr>
                        <a:t>Small Family (Ford Focus 1.6) cost</a:t>
                      </a:r>
                      <a:endParaRPr lang="en-US" sz="1200" dirty="0">
                        <a:effectLst/>
                        <a:latin typeface="+mn-lt"/>
                      </a:endParaRPr>
                    </a:p>
                    <a:p>
                      <a:pPr>
                        <a:lnSpc>
                          <a:spcPct val="115000"/>
                        </a:lnSpc>
                        <a:spcAft>
                          <a:spcPts val="0"/>
                        </a:spcAft>
                      </a:pPr>
                      <a:r>
                        <a:rPr lang="en-GB" sz="1200" dirty="0">
                          <a:effectLst/>
                          <a:latin typeface="+mn-lt"/>
                        </a:rPr>
                        <a:t>                   List price</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£12500</a:t>
                      </a:r>
                      <a:br>
                        <a:rPr lang="en-GB" sz="1200">
                          <a:effectLst/>
                          <a:latin typeface="+mn-lt"/>
                        </a:rPr>
                      </a:br>
                      <a:r>
                        <a:rPr lang="en-GB" sz="1200">
                          <a:effectLst/>
                          <a:latin typeface="+mn-lt"/>
                        </a:rPr>
                        <a:t>£16,100</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£1610 </a:t>
                      </a:r>
                      <a:r>
                        <a:rPr lang="en-GB" sz="1200" dirty="0">
                          <a:effectLst/>
                          <a:latin typeface="+mn-lt"/>
                        </a:rPr>
                        <a:t>(</a:t>
                      </a:r>
                      <a:r>
                        <a:rPr lang="en-GB" sz="1200" dirty="0" smtClean="0">
                          <a:effectLst/>
                          <a:latin typeface="+mn-lt"/>
                        </a:rPr>
                        <a:t>10%)</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£1932(12%)</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a:t>
                      </a:r>
                      <a:r>
                        <a:rPr lang="en-GB" sz="1200" dirty="0" smtClean="0">
                          <a:effectLst/>
                          <a:latin typeface="+mn-lt"/>
                        </a:rPr>
                        <a:t>2093 </a:t>
                      </a:r>
                      <a:r>
                        <a:rPr lang="en-GB" sz="1200" dirty="0">
                          <a:effectLst/>
                          <a:latin typeface="+mn-lt"/>
                        </a:rPr>
                        <a:t>(</a:t>
                      </a:r>
                      <a:r>
                        <a:rPr lang="en-GB" sz="1200" dirty="0" smtClean="0">
                          <a:effectLst/>
                          <a:latin typeface="+mn-lt"/>
                        </a:rPr>
                        <a:t>13%)</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£2254(14%</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dirty="0">
                          <a:effectLst/>
                          <a:latin typeface="+mn-lt"/>
                        </a:rPr>
                        <a:t>Tax cost basic rate 109 </a:t>
                      </a:r>
                      <a:r>
                        <a:rPr lang="en-GB" sz="1200" dirty="0" err="1">
                          <a:effectLst/>
                          <a:latin typeface="+mn-lt"/>
                        </a:rPr>
                        <a:t>gm</a:t>
                      </a:r>
                      <a:r>
                        <a:rPr lang="en-GB" sz="1200" dirty="0">
                          <a:effectLst/>
                          <a:latin typeface="+mn-lt"/>
                        </a:rPr>
                        <a:t>/km  CO</a:t>
                      </a:r>
                      <a:r>
                        <a:rPr lang="en-GB" sz="1200" baseline="-25000" dirty="0">
                          <a:effectLst/>
                          <a:latin typeface="+mn-lt"/>
                        </a:rPr>
                        <a:t>2</a:t>
                      </a:r>
                      <a:endParaRPr lang="en-US" sz="1200" dirty="0">
                        <a:effectLst/>
                        <a:latin typeface="+mn-lt"/>
                        <a:ea typeface="Times New Roman"/>
                      </a:endParaRPr>
                    </a:p>
                  </a:txBody>
                  <a:tcPr marL="47625" marR="47625" marT="28575" marB="28575" anchor="ctr"/>
                </a:tc>
                <a:tc>
                  <a:txBody>
                    <a:bodyPr/>
                    <a:lstStyle/>
                    <a:p>
                      <a:pPr>
                        <a:lnSpc>
                          <a:spcPct val="115000"/>
                        </a:lnSpc>
                      </a:pPr>
                      <a:endParaRPr lang="en-US" sz="1200">
                        <a:effectLst/>
                        <a:latin typeface="+mn-lt"/>
                      </a:endParaRPr>
                    </a:p>
                  </a:txBody>
                  <a:tcPr marL="47625" marR="47625" marT="28575" marB="28575" anchor="ctr"/>
                </a:tc>
                <a:tc>
                  <a:txBody>
                    <a:bodyPr/>
                    <a:lstStyle/>
                    <a:p>
                      <a:pPr>
                        <a:lnSpc>
                          <a:spcPct val="115000"/>
                        </a:lnSpc>
                        <a:spcAft>
                          <a:spcPts val="0"/>
                        </a:spcAft>
                      </a:pPr>
                      <a:r>
                        <a:rPr lang="en-GB" sz="1200" dirty="0" smtClean="0">
                          <a:effectLst/>
                          <a:latin typeface="+mn-lt"/>
                        </a:rPr>
                        <a:t>£322</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£386.4</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a:t>
                      </a:r>
                      <a:r>
                        <a:rPr lang="en-GB" sz="1200" dirty="0" smtClean="0">
                          <a:effectLst/>
                          <a:latin typeface="+mn-lt"/>
                        </a:rPr>
                        <a:t>418.60</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£450.8</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dirty="0">
                          <a:effectLst/>
                          <a:latin typeface="+mn-lt"/>
                        </a:rPr>
                        <a:t>Tax Cost Higher rate 109 </a:t>
                      </a:r>
                      <a:r>
                        <a:rPr lang="en-GB" sz="1200" dirty="0" err="1">
                          <a:effectLst/>
                          <a:latin typeface="+mn-lt"/>
                        </a:rPr>
                        <a:t>gm</a:t>
                      </a:r>
                      <a:r>
                        <a:rPr lang="en-GB" sz="1200" dirty="0">
                          <a:effectLst/>
                          <a:latin typeface="+mn-lt"/>
                        </a:rPr>
                        <a:t>/km  CO</a:t>
                      </a:r>
                      <a:r>
                        <a:rPr lang="en-GB" sz="1200" baseline="-25000" dirty="0">
                          <a:effectLst/>
                          <a:latin typeface="+mn-lt"/>
                        </a:rPr>
                        <a:t>2</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 </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£644</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£772/8</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mn-lt"/>
                        </a:rPr>
                        <a:t>£837.2</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£901.6</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dirty="0">
                          <a:effectLst/>
                          <a:latin typeface="+mn-lt"/>
                        </a:rPr>
                        <a:t>1.6 </a:t>
                      </a:r>
                      <a:r>
                        <a:rPr lang="en-GB" sz="1200" dirty="0" err="1">
                          <a:effectLst/>
                          <a:latin typeface="+mn-lt"/>
                        </a:rPr>
                        <a:t>Duractec</a:t>
                      </a:r>
                      <a:r>
                        <a:rPr lang="en-GB" sz="1200" dirty="0">
                          <a:effectLst/>
                          <a:latin typeface="+mn-lt"/>
                        </a:rPr>
                        <a:t> Ti-VCT     (125 PS) 149 g/km</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£12500</a:t>
                      </a:r>
                      <a:endParaRPr lang="en-US" sz="1200">
                        <a:effectLst/>
                        <a:latin typeface="+mn-lt"/>
                      </a:endParaRPr>
                    </a:p>
                    <a:p>
                      <a:pPr>
                        <a:lnSpc>
                          <a:spcPct val="115000"/>
                        </a:lnSpc>
                        <a:spcAft>
                          <a:spcPts val="0"/>
                        </a:spcAft>
                      </a:pPr>
                      <a:r>
                        <a:rPr lang="en-GB" sz="1200">
                          <a:effectLst/>
                          <a:latin typeface="+mn-lt"/>
                        </a:rPr>
                        <a:t>£16,100</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£3059 (19%)</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£3220(20%)</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£3381(21%)</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£3542(22%)</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a:effectLst/>
                          <a:latin typeface="+mn-lt"/>
                        </a:rPr>
                        <a:t>Tax Cost basic rate 149 gm/km  CO2</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 </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£611.8</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£644</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a:effectLst/>
                          <a:latin typeface="+mn-lt"/>
                        </a:rPr>
                        <a:t>£676.2</a:t>
                      </a:r>
                      <a:endParaRPr lang="en-US" sz="120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£708.4</a:t>
                      </a:r>
                      <a:endParaRPr lang="en-US" sz="1200" dirty="0">
                        <a:effectLst/>
                        <a:latin typeface="Times New Roman"/>
                        <a:ea typeface="Times New Roman"/>
                      </a:endParaRPr>
                    </a:p>
                  </a:txBody>
                  <a:tcPr marL="47625" marR="47625" marT="28575" marB="28575" anchor="ctr"/>
                </a:tc>
              </a:tr>
              <a:tr h="0">
                <a:tc>
                  <a:txBody>
                    <a:bodyPr/>
                    <a:lstStyle/>
                    <a:p>
                      <a:pPr>
                        <a:lnSpc>
                          <a:spcPct val="115000"/>
                        </a:lnSpc>
                        <a:spcAft>
                          <a:spcPts val="0"/>
                        </a:spcAft>
                      </a:pPr>
                      <a:r>
                        <a:rPr lang="en-GB" sz="1200" dirty="0">
                          <a:effectLst/>
                          <a:latin typeface="+mn-lt"/>
                        </a:rPr>
                        <a:t>Tax Cost </a:t>
                      </a:r>
                      <a:r>
                        <a:rPr lang="en-GB" sz="1200" dirty="0" smtClean="0">
                          <a:effectLst/>
                          <a:latin typeface="+mn-lt"/>
                        </a:rPr>
                        <a:t>Higher </a:t>
                      </a:r>
                      <a:r>
                        <a:rPr lang="en-GB" sz="1200" dirty="0">
                          <a:effectLst/>
                          <a:latin typeface="+mn-lt"/>
                        </a:rPr>
                        <a:t>rate 149 gm/km  CO2</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 </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£1223.6</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£1288</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a:effectLst/>
                          <a:latin typeface="+mn-lt"/>
                        </a:rPr>
                        <a:t>£1352.4</a:t>
                      </a:r>
                      <a:endParaRPr lang="en-US" sz="1200" dirty="0">
                        <a:effectLst/>
                        <a:latin typeface="+mn-lt"/>
                        <a:ea typeface="Times New Roman"/>
                      </a:endParaRPr>
                    </a:p>
                  </a:txBody>
                  <a:tcPr marL="47625" marR="47625" marT="28575" marB="28575" anchor="ctr"/>
                </a:tc>
                <a:tc>
                  <a:txBody>
                    <a:bodyPr/>
                    <a:lstStyle/>
                    <a:p>
                      <a:pPr>
                        <a:lnSpc>
                          <a:spcPct val="115000"/>
                        </a:lnSpc>
                        <a:spcAft>
                          <a:spcPts val="0"/>
                        </a:spcAft>
                      </a:pPr>
                      <a:r>
                        <a:rPr lang="en-GB" sz="1200" dirty="0" smtClean="0">
                          <a:effectLst/>
                          <a:latin typeface="Times New Roman"/>
                          <a:ea typeface="Times New Roman"/>
                        </a:rPr>
                        <a:t>£1416.8</a:t>
                      </a:r>
                      <a:endParaRPr lang="en-US" sz="1200" dirty="0">
                        <a:effectLst/>
                        <a:latin typeface="Times New Roman"/>
                        <a:ea typeface="Times New Roman"/>
                      </a:endParaRPr>
                    </a:p>
                  </a:txBody>
                  <a:tcPr marL="47625" marR="47625" marT="28575" marB="28575" anchor="ctr"/>
                </a:tc>
              </a:tr>
            </a:tbl>
          </a:graphicData>
        </a:graphic>
      </p:graphicFrame>
      <p:sp>
        <p:nvSpPr>
          <p:cNvPr id="5" name="Rectangle 1"/>
          <p:cNvSpPr>
            <a:spLocks noChangeArrowheads="1"/>
          </p:cNvSpPr>
          <p:nvPr/>
        </p:nvSpPr>
        <p:spPr bwMode="auto">
          <a:xfrm>
            <a:off x="323528" y="773505"/>
            <a:ext cx="850149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Table3 : Comparison of  taxable benefit for employees with company cars</a:t>
            </a:r>
          </a:p>
          <a:p>
            <a:pPr marL="0" marR="0" lvl="0" indent="0" algn="l" defTabSz="914400" rtl="0" eaLnBrk="1" fontAlgn="base" latinLnBrk="0" hangingPunct="1">
              <a:lnSpc>
                <a:spcPct val="100000"/>
              </a:lnSpc>
              <a:spcBef>
                <a:spcPct val="0"/>
              </a:spcBef>
              <a:spcAft>
                <a:spcPct val="0"/>
              </a:spcAft>
              <a:buClrTx/>
              <a:buSzTx/>
              <a:buFontTx/>
              <a:buNone/>
              <a:tabLst/>
            </a:pPr>
            <a:endParaRPr lang="en-GB" sz="2000" dirty="0">
              <a:latin typeface="Arial" pitchFamily="34" charset="0"/>
              <a:cs typeface="Arial" pitchFamily="34" charset="0"/>
            </a:endParaRPr>
          </a:p>
          <a:p>
            <a:pPr lvl="0" fontAlgn="base">
              <a:spcBef>
                <a:spcPct val="0"/>
              </a:spcBef>
              <a:spcAft>
                <a:spcPct val="0"/>
              </a:spcAft>
            </a:pPr>
            <a:r>
              <a:rPr lang="en-GB" sz="2000" dirty="0"/>
              <a:t>suggest  </a:t>
            </a:r>
            <a:r>
              <a:rPr lang="en-GB" sz="2000" u="sng" dirty="0">
                <a:hlinkClick r:id="rId2"/>
              </a:rPr>
              <a:t>http://www.green-car-guide.com/</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05343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0" y="1981200"/>
            <a:ext cx="3784600" cy="2527300"/>
          </a:xfrm>
        </p:spPr>
      </p:pic>
      <p:sp>
        <p:nvSpPr>
          <p:cNvPr id="3" name="Title 2"/>
          <p:cNvSpPr>
            <a:spLocks noGrp="1"/>
          </p:cNvSpPr>
          <p:nvPr>
            <p:ph type="title"/>
          </p:nvPr>
        </p:nvSpPr>
        <p:spPr/>
        <p:txBody>
          <a:bodyPr/>
          <a:lstStyle/>
          <a:p>
            <a:r>
              <a:rPr lang="en-GB" dirty="0" smtClean="0"/>
              <a:t>Company cars and Fuel benefit</a:t>
            </a:r>
            <a:endParaRPr lang="en-US" dirty="0"/>
          </a:p>
        </p:txBody>
      </p:sp>
      <p:sp>
        <p:nvSpPr>
          <p:cNvPr id="2" name="TextBox 1"/>
          <p:cNvSpPr txBox="1"/>
          <p:nvPr/>
        </p:nvSpPr>
        <p:spPr>
          <a:xfrm>
            <a:off x="533400" y="2362200"/>
            <a:ext cx="4038600" cy="2862322"/>
          </a:xfrm>
          <a:prstGeom prst="rect">
            <a:avLst/>
          </a:prstGeom>
          <a:noFill/>
        </p:spPr>
        <p:txBody>
          <a:bodyPr wrap="square" rtlCol="0">
            <a:spAutoFit/>
          </a:bodyPr>
          <a:lstStyle/>
          <a:p>
            <a:r>
              <a:rPr lang="en-GB" dirty="0" smtClean="0"/>
              <a:t>Focus  149g/km Fuel  £4774 </a:t>
            </a:r>
          </a:p>
          <a:p>
            <a:r>
              <a:rPr lang="en-GB" dirty="0" smtClean="0"/>
              <a:t>Equivalent to  822 gals or36213 miles</a:t>
            </a:r>
          </a:p>
          <a:p>
            <a:endParaRPr lang="en-GB" dirty="0"/>
          </a:p>
          <a:p>
            <a:r>
              <a:rPr lang="en-GB" dirty="0" smtClean="0"/>
              <a:t>Company car mantraps</a:t>
            </a:r>
          </a:p>
          <a:p>
            <a:pPr marL="285750" indent="-285750">
              <a:buFont typeface="Arial" panose="020B0604020202020204" pitchFamily="34" charset="0"/>
              <a:buChar char="•"/>
            </a:pPr>
            <a:r>
              <a:rPr lang="en-GB" dirty="0" smtClean="0"/>
              <a:t>Whitby and others £74K</a:t>
            </a:r>
          </a:p>
          <a:p>
            <a:pPr marL="285750" indent="-285750">
              <a:buFont typeface="Arial" panose="020B0604020202020204" pitchFamily="34" charset="0"/>
              <a:buChar char="•"/>
            </a:pPr>
            <a:r>
              <a:rPr lang="en-GB" dirty="0" smtClean="0"/>
              <a:t>Stamford </a:t>
            </a:r>
            <a:r>
              <a:rPr lang="en-GB" dirty="0" smtClean="0"/>
              <a:t>Management</a:t>
            </a:r>
          </a:p>
          <a:p>
            <a:pPr marL="285750" indent="-285750">
              <a:buFont typeface="Arial" panose="020B0604020202020204" pitchFamily="34" charset="0"/>
              <a:buChar char="•"/>
            </a:pPr>
            <a:r>
              <a:rPr lang="en-GB" dirty="0" smtClean="0"/>
              <a:t>Cooper &amp; others (</a:t>
            </a:r>
            <a:r>
              <a:rPr lang="en-GB" dirty="0" err="1" smtClean="0"/>
              <a:t>Leaside</a:t>
            </a:r>
            <a:r>
              <a:rPr lang="en-GB" dirty="0" smtClean="0"/>
              <a:t> Timber Ltd)</a:t>
            </a:r>
            <a:endParaRPr lang="en-GB" dirty="0" smtClean="0"/>
          </a:p>
          <a:p>
            <a:pPr marL="285750" indent="-285750">
              <a:buFont typeface="Arial" panose="020B0604020202020204" pitchFamily="34" charset="0"/>
              <a:buChar char="•"/>
            </a:pPr>
            <a:r>
              <a:rPr lang="en-GB" dirty="0" err="1" smtClean="0"/>
              <a:t>Vasili</a:t>
            </a:r>
            <a:r>
              <a:rPr lang="en-GB" dirty="0" smtClean="0"/>
              <a:t> v Christiansen</a:t>
            </a:r>
          </a:p>
          <a:p>
            <a:pPr marL="285750" indent="-285750">
              <a:buFont typeface="Arial" panose="020B0604020202020204" pitchFamily="34" charset="0"/>
              <a:buChar char="•"/>
            </a:pPr>
            <a:r>
              <a:rPr lang="en-GB" b="1" dirty="0" smtClean="0"/>
              <a:t>G R Solutions</a:t>
            </a:r>
            <a:endParaRPr lang="en-GB"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31236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GB" sz="3400" dirty="0" smtClean="0"/>
              <a:t>Pool Car s167</a:t>
            </a:r>
          </a:p>
          <a:p>
            <a:r>
              <a:rPr lang="en-GB" sz="3400" dirty="0" smtClean="0"/>
              <a:t>Industrial Doors Ltd</a:t>
            </a:r>
          </a:p>
          <a:p>
            <a:r>
              <a:rPr lang="en-GB" sz="3400" dirty="0" smtClean="0"/>
              <a:t>Vinyl Design Ltd</a:t>
            </a:r>
          </a:p>
          <a:p>
            <a:endParaRPr lang="en-GB" dirty="0" smtClean="0"/>
          </a:p>
          <a:p>
            <a:endParaRPr lang="en-GB" dirty="0"/>
          </a:p>
          <a:p>
            <a:r>
              <a:rPr lang="en-GB" dirty="0" smtClean="0"/>
              <a:t>(</a:t>
            </a:r>
            <a:r>
              <a:rPr lang="en-GB" dirty="0"/>
              <a:t>1)        </a:t>
            </a:r>
            <a:r>
              <a:rPr lang="en-GB" dirty="0" smtClean="0"/>
              <a:t>made </a:t>
            </a:r>
            <a:r>
              <a:rPr lang="en-GB" dirty="0"/>
              <a:t>available to, </a:t>
            </a:r>
            <a:r>
              <a:rPr lang="en-GB" dirty="0" smtClean="0"/>
              <a:t>&amp; </a:t>
            </a:r>
            <a:r>
              <a:rPr lang="en-GB" dirty="0"/>
              <a:t>used by, more than one of the employees;</a:t>
            </a:r>
            <a:endParaRPr lang="en-US" dirty="0"/>
          </a:p>
          <a:p>
            <a:r>
              <a:rPr lang="en-GB" dirty="0"/>
              <a:t>(2)        </a:t>
            </a:r>
            <a:r>
              <a:rPr lang="en-GB" dirty="0" smtClean="0"/>
              <a:t>made </a:t>
            </a:r>
            <a:r>
              <a:rPr lang="en-GB" dirty="0"/>
              <a:t>available, in the case of each of those employees by reason of the </a:t>
            </a:r>
            <a:r>
              <a:rPr lang="en-GB" dirty="0" smtClean="0"/>
              <a:t>		  employees</a:t>
            </a:r>
            <a:r>
              <a:rPr lang="en-GB" dirty="0"/>
              <a:t>’ employment;</a:t>
            </a:r>
            <a:endParaRPr lang="en-US" dirty="0"/>
          </a:p>
          <a:p>
            <a:r>
              <a:rPr lang="en-GB" dirty="0"/>
              <a:t>(3)        </a:t>
            </a:r>
            <a:r>
              <a:rPr lang="en-GB" dirty="0" smtClean="0"/>
              <a:t>not </a:t>
            </a:r>
            <a:r>
              <a:rPr lang="en-GB" dirty="0"/>
              <a:t>ordinarily used by one of those employees to the exclusion of the other;</a:t>
            </a:r>
            <a:endParaRPr lang="en-US" dirty="0"/>
          </a:p>
          <a:p>
            <a:r>
              <a:rPr lang="en-GB" dirty="0"/>
              <a:t>(4)       </a:t>
            </a:r>
            <a:r>
              <a:rPr lang="en-GB" dirty="0" smtClean="0"/>
              <a:t>for </a:t>
            </a:r>
            <a:r>
              <a:rPr lang="en-GB" dirty="0"/>
              <a:t>each of those employees, any private use of the car </a:t>
            </a:r>
            <a:r>
              <a:rPr lang="en-GB" dirty="0" smtClean="0"/>
              <a:t>merely </a:t>
            </a:r>
            <a:r>
              <a:rPr lang="en-GB" dirty="0"/>
              <a:t>incidental to the </a:t>
            </a:r>
            <a:r>
              <a:rPr lang="en-GB" dirty="0" smtClean="0"/>
              <a:t>	employee’s </a:t>
            </a:r>
            <a:r>
              <a:rPr lang="en-GB" dirty="0"/>
              <a:t>other use of the car in that year; and</a:t>
            </a:r>
            <a:endParaRPr lang="en-US" dirty="0"/>
          </a:p>
          <a:p>
            <a:r>
              <a:rPr lang="en-GB" dirty="0"/>
              <a:t>(5)        </a:t>
            </a:r>
            <a:r>
              <a:rPr lang="en-GB" dirty="0">
                <a:solidFill>
                  <a:srgbClr val="FF0000"/>
                </a:solidFill>
              </a:rPr>
              <a:t>The car was not normally kept overnight on or in the vicinity of any residential premises where any of the employees were residing</a:t>
            </a:r>
            <a:r>
              <a:rPr lang="en-GB" dirty="0"/>
              <a:t>, except while being kept overnight on premises occupied by the person making the car available to them</a:t>
            </a:r>
            <a:r>
              <a:rPr lang="en-GB" dirty="0" smtClean="0"/>
              <a:t>.</a:t>
            </a:r>
          </a:p>
          <a:p>
            <a:endParaRPr lang="en-GB" dirty="0"/>
          </a:p>
          <a:p>
            <a:r>
              <a:rPr lang="en-GB" sz="3200" b="1" dirty="0" smtClean="0"/>
              <a:t>Evidence</a:t>
            </a:r>
            <a:endParaRPr lang="en-US" sz="3200" b="1"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1295400"/>
            <a:ext cx="2641600" cy="1764021"/>
          </a:xfrm>
          <a:prstGeom prst="rect">
            <a:avLst/>
          </a:prstGeom>
        </p:spPr>
      </p:pic>
      <p:sp>
        <p:nvSpPr>
          <p:cNvPr id="5" name="Title 2"/>
          <p:cNvSpPr>
            <a:spLocks noGrp="1"/>
          </p:cNvSpPr>
          <p:nvPr>
            <p:ph type="title"/>
          </p:nvPr>
        </p:nvSpPr>
        <p:spPr>
          <a:xfrm>
            <a:off x="795556" y="288022"/>
            <a:ext cx="8229600" cy="1477962"/>
          </a:xfrm>
        </p:spPr>
        <p:txBody>
          <a:bodyPr/>
          <a:lstStyle/>
          <a:p>
            <a:r>
              <a:rPr lang="en-GB" dirty="0" smtClean="0"/>
              <a:t>Company cars and Fuel </a:t>
            </a:r>
            <a:r>
              <a:rPr lang="en-GB" dirty="0" smtClean="0"/>
              <a:t>benefit Trap</a:t>
            </a:r>
            <a:endParaRPr lang="en-US" dirty="0"/>
          </a:p>
        </p:txBody>
      </p:sp>
    </p:spTree>
    <p:extLst>
      <p:ext uri="{BB962C8B-B14F-4D97-AF65-F5344CB8AC3E}">
        <p14:creationId xmlns:p14="http://schemas.microsoft.com/office/powerpoint/2010/main" val="2941257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6582" y="1295400"/>
            <a:ext cx="7696200" cy="3693319"/>
          </a:xfrm>
          <a:prstGeom prst="rect">
            <a:avLst/>
          </a:prstGeom>
        </p:spPr>
        <p:txBody>
          <a:bodyPr wrap="square">
            <a:spAutoFit/>
          </a:bodyPr>
          <a:lstStyle/>
          <a:p>
            <a:r>
              <a:rPr lang="en-US" dirty="0"/>
              <a:t>	</a:t>
            </a:r>
            <a:endParaRPr lang="en-US" dirty="0" smtClean="0"/>
          </a:p>
          <a:p>
            <a:r>
              <a:rPr lang="en-US" b="1" dirty="0"/>
              <a:t>	</a:t>
            </a:r>
            <a:r>
              <a:rPr lang="en-US" b="1" dirty="0" smtClean="0"/>
              <a:t>		2012/13  </a:t>
            </a:r>
            <a:r>
              <a:rPr lang="en-US" dirty="0"/>
              <a:t>	</a:t>
            </a:r>
            <a:r>
              <a:rPr lang="en-US" b="1" dirty="0"/>
              <a:t>2013/14 </a:t>
            </a:r>
            <a:r>
              <a:rPr lang="en-US" b="1" dirty="0" smtClean="0"/>
              <a:t> 2014/15  </a:t>
            </a:r>
            <a:r>
              <a:rPr lang="en-US" dirty="0"/>
              <a:t>	</a:t>
            </a:r>
            <a:r>
              <a:rPr lang="en-US" b="1" dirty="0"/>
              <a:t>2015/06 </a:t>
            </a:r>
            <a:r>
              <a:rPr lang="en-US" b="1" dirty="0" smtClean="0"/>
              <a:t> </a:t>
            </a:r>
            <a:r>
              <a:rPr lang="en-US" dirty="0"/>
              <a:t>	</a:t>
            </a:r>
            <a:r>
              <a:rPr lang="en-US" b="1" dirty="0"/>
              <a:t>2016/17* </a:t>
            </a:r>
            <a:endParaRPr lang="en-US" dirty="0"/>
          </a:p>
          <a:p>
            <a:r>
              <a:rPr lang="en-US" b="1" dirty="0" smtClean="0"/>
              <a:t>			%	</a:t>
            </a:r>
            <a:r>
              <a:rPr lang="en-US" b="1" dirty="0"/>
              <a:t> </a:t>
            </a:r>
            <a:r>
              <a:rPr lang="en-US" b="1" dirty="0" smtClean="0"/>
              <a:t>%	</a:t>
            </a:r>
            <a:r>
              <a:rPr lang="en-US" b="1" dirty="0"/>
              <a:t> </a:t>
            </a:r>
            <a:r>
              <a:rPr lang="en-US" b="1" dirty="0" smtClean="0"/>
              <a:t>%	</a:t>
            </a:r>
            <a:r>
              <a:rPr lang="en-US" b="1" dirty="0"/>
              <a:t> </a:t>
            </a:r>
            <a:r>
              <a:rPr lang="en-US" b="1" dirty="0" smtClean="0"/>
              <a:t>%	</a:t>
            </a:r>
            <a:r>
              <a:rPr lang="en-US" b="1" dirty="0"/>
              <a:t> %</a:t>
            </a:r>
            <a:r>
              <a:rPr lang="en-US" b="1" dirty="0" smtClean="0"/>
              <a:t> </a:t>
            </a:r>
            <a:r>
              <a:rPr lang="en-US" dirty="0"/>
              <a:t>	</a:t>
            </a:r>
          </a:p>
          <a:p>
            <a:r>
              <a:rPr lang="en-US" dirty="0" smtClean="0"/>
              <a:t>	Nil </a:t>
            </a:r>
            <a:r>
              <a:rPr lang="en-US" dirty="0"/>
              <a:t>	</a:t>
            </a:r>
            <a:r>
              <a:rPr lang="en-US" dirty="0" smtClean="0"/>
              <a:t>	0 </a:t>
            </a:r>
            <a:r>
              <a:rPr lang="en-US" dirty="0"/>
              <a:t>	0 	0 	5 	7 	</a:t>
            </a:r>
          </a:p>
          <a:p>
            <a:r>
              <a:rPr lang="nn-NO" dirty="0" smtClean="0"/>
              <a:t>	1 </a:t>
            </a:r>
            <a:r>
              <a:rPr lang="nn-NO" dirty="0"/>
              <a:t>– 50g 	</a:t>
            </a:r>
            <a:r>
              <a:rPr lang="nn-NO" dirty="0" smtClean="0"/>
              <a:t>	5 </a:t>
            </a:r>
            <a:r>
              <a:rPr lang="nn-NO" dirty="0"/>
              <a:t>	5 	5 	5 	7 	</a:t>
            </a:r>
          </a:p>
          <a:p>
            <a:r>
              <a:rPr lang="nn-NO" dirty="0" smtClean="0"/>
              <a:t>	51 </a:t>
            </a:r>
            <a:r>
              <a:rPr lang="nn-NO" dirty="0"/>
              <a:t>– 75g 	</a:t>
            </a:r>
            <a:r>
              <a:rPr lang="nn-NO" dirty="0" smtClean="0"/>
              <a:t>	5 </a:t>
            </a:r>
            <a:r>
              <a:rPr lang="nn-NO" dirty="0"/>
              <a:t>	5 	5 	9 	11 	</a:t>
            </a:r>
          </a:p>
          <a:p>
            <a:r>
              <a:rPr lang="en-US" dirty="0" smtClean="0"/>
              <a:t>	76 </a:t>
            </a:r>
            <a:r>
              <a:rPr lang="en-US" dirty="0"/>
              <a:t>– 94 	</a:t>
            </a:r>
            <a:r>
              <a:rPr lang="en-US" dirty="0" smtClean="0"/>
              <a:t>	10 </a:t>
            </a:r>
            <a:r>
              <a:rPr lang="en-US" dirty="0"/>
              <a:t>	10 	11 	13 	15 	</a:t>
            </a:r>
          </a:p>
          <a:p>
            <a:r>
              <a:rPr lang="en-US" dirty="0" smtClean="0"/>
              <a:t>	95 </a:t>
            </a:r>
            <a:r>
              <a:rPr lang="en-US" dirty="0"/>
              <a:t>– 99 	</a:t>
            </a:r>
            <a:r>
              <a:rPr lang="en-US" dirty="0" smtClean="0"/>
              <a:t>	10 </a:t>
            </a:r>
            <a:r>
              <a:rPr lang="en-US" dirty="0"/>
              <a:t>	11 	12 	14 	16 	</a:t>
            </a:r>
          </a:p>
          <a:p>
            <a:r>
              <a:rPr lang="en-US" dirty="0" smtClean="0"/>
              <a:t>	100 </a:t>
            </a:r>
            <a:r>
              <a:rPr lang="en-US" dirty="0"/>
              <a:t>– </a:t>
            </a:r>
            <a:r>
              <a:rPr lang="en-US" dirty="0" smtClean="0"/>
              <a:t>104	11 </a:t>
            </a:r>
            <a:r>
              <a:rPr lang="en-US" dirty="0"/>
              <a:t>	12 	13 	15 	17 	</a:t>
            </a:r>
          </a:p>
          <a:p>
            <a:r>
              <a:rPr lang="en-GB" dirty="0"/>
              <a:t>Increases by 1% for every 5g/km CO2 over baseline – then 2% for every 5g/km for 2015/16 and later 	</a:t>
            </a:r>
          </a:p>
          <a:p>
            <a:r>
              <a:rPr lang="fr-FR" dirty="0"/>
              <a:t>Max 	</a:t>
            </a:r>
            <a:r>
              <a:rPr lang="fr-FR" dirty="0" smtClean="0"/>
              <a:t>		35</a:t>
            </a:r>
            <a:r>
              <a:rPr lang="fr-FR" dirty="0"/>
              <a:t>% 	35% 	35% 	37% 	37% 	</a:t>
            </a:r>
          </a:p>
          <a:p>
            <a:r>
              <a:rPr lang="en-GB" dirty="0"/>
              <a:t>*Diesel = + 3% - abolished from 2016/17 	</a:t>
            </a:r>
          </a:p>
        </p:txBody>
      </p:sp>
      <p:sp>
        <p:nvSpPr>
          <p:cNvPr id="5" name="TextBox 4"/>
          <p:cNvSpPr txBox="1"/>
          <p:nvPr/>
        </p:nvSpPr>
        <p:spPr>
          <a:xfrm>
            <a:off x="706582" y="533400"/>
            <a:ext cx="8285018" cy="954107"/>
          </a:xfrm>
          <a:prstGeom prst="rect">
            <a:avLst/>
          </a:prstGeom>
          <a:noFill/>
        </p:spPr>
        <p:txBody>
          <a:bodyPr wrap="square" rtlCol="0">
            <a:spAutoFit/>
          </a:bodyPr>
          <a:lstStyle/>
          <a:p>
            <a:r>
              <a:rPr lang="en-GB" sz="2800" b="1" dirty="0"/>
              <a:t>Impact of Changes CO2 emissions </a:t>
            </a:r>
            <a:endParaRPr lang="en-GB" sz="2800" dirty="0"/>
          </a:p>
          <a:p>
            <a:r>
              <a:rPr lang="en-US" sz="2800" b="1" dirty="0"/>
              <a:t>Petrol</a:t>
            </a:r>
          </a:p>
        </p:txBody>
      </p:sp>
    </p:spTree>
    <p:extLst>
      <p:ext uri="{BB962C8B-B14F-4D97-AF65-F5344CB8AC3E}">
        <p14:creationId xmlns:p14="http://schemas.microsoft.com/office/powerpoint/2010/main" val="3167420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97390" y="1913467"/>
            <a:ext cx="5527210" cy="4035813"/>
          </a:xfrm>
        </p:spPr>
        <p:txBody>
          <a:bodyPr/>
          <a:lstStyle/>
          <a:p>
            <a:r>
              <a:rPr lang="en-GB" dirty="0" smtClean="0"/>
              <a:t>VW Up £8265  &amp; 95g/km</a:t>
            </a:r>
          </a:p>
          <a:p>
            <a:r>
              <a:rPr lang="en-GB" dirty="0" smtClean="0"/>
              <a:t>VW Up electric £19,250 (after grant)</a:t>
            </a:r>
          </a:p>
          <a:p>
            <a:r>
              <a:rPr lang="en-GB" dirty="0" smtClean="0"/>
              <a:t>2015/16 BIK conventional £1239</a:t>
            </a:r>
          </a:p>
          <a:p>
            <a:r>
              <a:rPr lang="en-GB" dirty="0" smtClean="0"/>
              <a:t>Electric £963 and next</a:t>
            </a:r>
          </a:p>
          <a:p>
            <a:r>
              <a:rPr lang="en-GB" dirty="0" smtClean="0"/>
              <a:t>2016/17   £1347  (£1697)</a:t>
            </a:r>
          </a:p>
          <a:p>
            <a:r>
              <a:rPr lang="en-GB" dirty="0" smtClean="0"/>
              <a:t>Other options?</a:t>
            </a:r>
          </a:p>
          <a:p>
            <a:pPr lvl="1"/>
            <a:r>
              <a:rPr lang="en-GB" dirty="0" smtClean="0"/>
              <a:t>Pool car but mileage logs</a:t>
            </a:r>
          </a:p>
          <a:p>
            <a:pPr lvl="1"/>
            <a:r>
              <a:rPr lang="en-GB" dirty="0" smtClean="0"/>
              <a:t>Employee owns car  and AMR 45p</a:t>
            </a:r>
          </a:p>
          <a:p>
            <a:r>
              <a:rPr lang="en-GB" dirty="0"/>
              <a:t> </a:t>
            </a:r>
            <a:r>
              <a:rPr lang="en-GB" dirty="0" smtClean="0"/>
              <a:t>Company car getting expensive</a:t>
            </a:r>
            <a:endParaRPr lang="en-US" dirty="0"/>
          </a:p>
        </p:txBody>
      </p:sp>
      <p:sp>
        <p:nvSpPr>
          <p:cNvPr id="3" name="Title 2"/>
          <p:cNvSpPr>
            <a:spLocks noGrp="1"/>
          </p:cNvSpPr>
          <p:nvPr>
            <p:ph type="title"/>
          </p:nvPr>
        </p:nvSpPr>
        <p:spPr/>
        <p:txBody>
          <a:bodyPr/>
          <a:lstStyle/>
          <a:p>
            <a:r>
              <a:rPr lang="en-GB" dirty="0" smtClean="0"/>
              <a:t>Plan the tax Outcome of business Cars</a:t>
            </a:r>
            <a:endParaRPr lang="en-US" dirty="0"/>
          </a:p>
        </p:txBody>
      </p:sp>
      <p:pic>
        <p:nvPicPr>
          <p:cNvPr id="1026" name="Picture 2" descr="C:\Users\dallen.DALLEN2748\Pictures\01VWEUpCARrevie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8295" y="1676400"/>
            <a:ext cx="2582078"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61162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85800" y="2130425"/>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smtClean="0"/>
              <a:t>Thank you for listening</a:t>
            </a:r>
            <a:br>
              <a:rPr lang="en-GB" sz="3200" smtClean="0"/>
            </a:br>
            <a:r>
              <a:rPr lang="en-GB" sz="3200" smtClean="0"/>
              <a:t/>
            </a:r>
            <a:br>
              <a:rPr lang="en-GB" sz="3200" smtClean="0"/>
            </a:br>
            <a:r>
              <a:rPr lang="en-GB" sz="3200" smtClean="0"/>
              <a:t>Any Questions?</a:t>
            </a:r>
          </a:p>
        </p:txBody>
      </p:sp>
      <p:pic>
        <p:nvPicPr>
          <p:cNvPr id="5" name="Picture 4" descr="j01958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719513" y="3886200"/>
            <a:ext cx="1703387" cy="1752600"/>
          </a:xfrm>
          <a:prstGeom prst="rect">
            <a:avLst/>
          </a:prstGeom>
        </p:spPr>
      </p:pic>
    </p:spTree>
    <p:extLst>
      <p:ext uri="{BB962C8B-B14F-4D97-AF65-F5344CB8AC3E}">
        <p14:creationId xmlns:p14="http://schemas.microsoft.com/office/powerpoint/2010/main" val="760200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a:t>Question 1</a:t>
            </a:r>
            <a:endParaRPr lang="en-US" dirty="0"/>
          </a:p>
          <a:p>
            <a:r>
              <a:rPr lang="en-US" dirty="0"/>
              <a:t>A senior employee, who is not a director, is entitled to a salary of £120,000 a year. This is earned on a day to day basis. The employee is entitled to payment of 1/12th of the annual salary on the final day of each month.</a:t>
            </a:r>
          </a:p>
          <a:p>
            <a:r>
              <a:rPr lang="en-US" dirty="0"/>
              <a:t>The employer is in severe financial difficulties and does not make any payment of the January 2014 salary. To help the employer and to avoid losing the individual personal allowance, on 8 February 2014 employer and employee make a revised agreement. The agreement is that the employee will not be entitled to any salary for the period 1 January 2014 to 31 March 2014.</a:t>
            </a:r>
          </a:p>
          <a:p>
            <a:r>
              <a:rPr lang="en-GB" b="1" dirty="0"/>
              <a:t>Q1 </a:t>
            </a:r>
            <a:r>
              <a:rPr lang="en-GB" dirty="0"/>
              <a:t>The senior employee will be taxed in 2013/14 on:</a:t>
            </a:r>
            <a:endParaRPr lang="en-US" dirty="0"/>
          </a:p>
          <a:p>
            <a:pPr lvl="0"/>
            <a:r>
              <a:rPr lang="en-GB" dirty="0"/>
              <a:t>£90,000</a:t>
            </a:r>
            <a:endParaRPr lang="en-US" dirty="0"/>
          </a:p>
          <a:p>
            <a:pPr lvl="0"/>
            <a:r>
              <a:rPr lang="en-GB" dirty="0"/>
              <a:t>£91,428</a:t>
            </a:r>
            <a:endParaRPr lang="en-US" dirty="0"/>
          </a:p>
          <a:p>
            <a:pPr lvl="0"/>
            <a:r>
              <a:rPr lang="en-GB" dirty="0"/>
              <a:t>£100,000</a:t>
            </a:r>
            <a:endParaRPr lang="en-US" dirty="0"/>
          </a:p>
          <a:p>
            <a:pPr lvl="0"/>
            <a:r>
              <a:rPr lang="en-GB" dirty="0"/>
              <a:t>£120,000</a:t>
            </a:r>
            <a:endParaRPr lang="en-US" dirty="0"/>
          </a:p>
          <a:p>
            <a:endParaRPr lang="en-US" dirty="0"/>
          </a:p>
        </p:txBody>
      </p:sp>
      <p:sp>
        <p:nvSpPr>
          <p:cNvPr id="3" name="Title 2"/>
          <p:cNvSpPr>
            <a:spLocks noGrp="1"/>
          </p:cNvSpPr>
          <p:nvPr>
            <p:ph type="title"/>
          </p:nvPr>
        </p:nvSpPr>
        <p:spPr/>
        <p:txBody>
          <a:bodyPr/>
          <a:lstStyle/>
          <a:p>
            <a:r>
              <a:rPr lang="en-GB" dirty="0" smtClean="0"/>
              <a:t>Workshop Chapter 3</a:t>
            </a:r>
            <a:br>
              <a:rPr lang="en-GB" dirty="0" smtClean="0"/>
            </a:br>
            <a:r>
              <a:rPr lang="en-GB" dirty="0" smtClean="0"/>
              <a:t>Personal Tax</a:t>
            </a:r>
            <a:endParaRPr lang="en-US" dirty="0"/>
          </a:p>
        </p:txBody>
      </p:sp>
    </p:spTree>
    <p:extLst>
      <p:ext uri="{BB962C8B-B14F-4D97-AF65-F5344CB8AC3E}">
        <p14:creationId xmlns:p14="http://schemas.microsoft.com/office/powerpoint/2010/main" val="2500509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97390" y="533399"/>
            <a:ext cx="7838610" cy="5415881"/>
          </a:xfrm>
        </p:spPr>
        <p:txBody>
          <a:bodyPr>
            <a:noAutofit/>
          </a:bodyPr>
          <a:lstStyle/>
          <a:p>
            <a:pPr marL="0" indent="0">
              <a:buNone/>
            </a:pPr>
            <a:r>
              <a:rPr lang="en-GB" sz="2000" i="1" dirty="0" smtClean="0"/>
              <a:t>T</a:t>
            </a:r>
            <a:r>
              <a:rPr lang="en-GB" sz="1800" i="1" dirty="0" smtClean="0"/>
              <a:t>hese slides and the accompanying </a:t>
            </a:r>
            <a:r>
              <a:rPr lang="en-GB" sz="1800" i="1" dirty="0"/>
              <a:t>document has been prepared for use with </a:t>
            </a:r>
            <a:r>
              <a:rPr lang="en-GB" sz="1800" i="1" dirty="0" smtClean="0"/>
              <a:t>face-to-face </a:t>
            </a:r>
            <a:r>
              <a:rPr lang="en-GB" sz="1800" i="1" dirty="0"/>
              <a:t>based training programmes and does not necessarily stand-alone. It is intended to be used for training purposes and is not intended to constitute legal or other professional advice or the rendering of legal, consulting or other professional services of any kind. </a:t>
            </a:r>
            <a:endParaRPr lang="en-GB" sz="1800" dirty="0"/>
          </a:p>
          <a:p>
            <a:pPr marL="0" indent="0">
              <a:buNone/>
            </a:pPr>
            <a:r>
              <a:rPr lang="en-GB" sz="1800" i="1" dirty="0"/>
              <a:t>Users of these materials should not in any manner rely upon or construe the information or materials as legal or other professional advice and should not act or fail to act based upon the information in these materials without seeking the services of a competent legal or other </a:t>
            </a:r>
            <a:r>
              <a:rPr lang="en-GB" sz="1800" i="1" dirty="0" smtClean="0"/>
              <a:t>professional.</a:t>
            </a:r>
          </a:p>
          <a:p>
            <a:pPr marL="0" indent="0">
              <a:buNone/>
            </a:pPr>
            <a:r>
              <a:rPr lang="en-GB" sz="1800" i="1" dirty="0" smtClean="0"/>
              <a:t>No </a:t>
            </a:r>
            <a:r>
              <a:rPr lang="en-GB" sz="1800" i="1" dirty="0"/>
              <a:t>responsibility can be accepted by the </a:t>
            </a:r>
            <a:r>
              <a:rPr lang="en-GB" sz="1800" i="1" dirty="0" smtClean="0"/>
              <a:t>author or AAT </a:t>
            </a:r>
            <a:r>
              <a:rPr lang="en-GB" sz="1800" i="1" dirty="0"/>
              <a:t>for any loss occasioned by any persons acting or refraining from acting as a result of information contained in this </a:t>
            </a:r>
            <a:r>
              <a:rPr lang="en-GB" sz="1800" i="1" dirty="0" smtClean="0"/>
              <a:t>lecture or </a:t>
            </a:r>
            <a:r>
              <a:rPr lang="en-GB" sz="1800" i="1" dirty="0"/>
              <a:t>related materials. </a:t>
            </a:r>
            <a:endParaRPr lang="en-GB" sz="1800" dirty="0"/>
          </a:p>
          <a:p>
            <a:pPr marL="0" indent="0">
              <a:buNone/>
            </a:pPr>
            <a:r>
              <a:rPr lang="en-GB" sz="1800" i="1" dirty="0"/>
              <a:t>Copyright is reserved to </a:t>
            </a:r>
            <a:r>
              <a:rPr lang="en-GB" sz="1800" i="1" dirty="0" smtClean="0"/>
              <a:t>the author and AAT.</a:t>
            </a:r>
            <a:endParaRPr lang="en-GB" sz="1800" dirty="0"/>
          </a:p>
          <a:p>
            <a:pPr marL="0" indent="0">
              <a:buNone/>
            </a:pPr>
            <a:r>
              <a:rPr lang="en-US" sz="1800" b="1" dirty="0"/>
              <a:t>Source material </a:t>
            </a:r>
            <a:endParaRPr lang="en-US" sz="1800" dirty="0"/>
          </a:p>
          <a:p>
            <a:pPr marL="0" indent="0">
              <a:buNone/>
            </a:pPr>
            <a:r>
              <a:rPr lang="en-GB" sz="1800" i="1" dirty="0" smtClean="0"/>
              <a:t> Any </a:t>
            </a:r>
            <a:r>
              <a:rPr lang="en-GB" sz="1800" i="1" dirty="0"/>
              <a:t>extracts from HMRC guidance, including material from their website, is © Crown copyright 2012. Adapted and reproduced with the kind permission of HMRC. Any </a:t>
            </a:r>
            <a:r>
              <a:rPr lang="en-GB" sz="1800" i="1" dirty="0" smtClean="0"/>
              <a:t>complete HMRC </a:t>
            </a:r>
            <a:r>
              <a:rPr lang="en-GB" sz="1800" i="1" dirty="0"/>
              <a:t>documents and forms used in these notes are reproduced under the terms of </a:t>
            </a:r>
            <a:r>
              <a:rPr lang="en-GB" sz="1800" i="1" dirty="0" smtClean="0"/>
              <a:t>their  </a:t>
            </a:r>
            <a:r>
              <a:rPr lang="en-GB" sz="1800" i="1" dirty="0"/>
              <a:t>Licence.</a:t>
            </a:r>
            <a:r>
              <a:rPr lang="en-GB" sz="2000" i="1" dirty="0"/>
              <a:t> </a:t>
            </a:r>
            <a:endParaRPr lang="en-GB" sz="2000" i="1" dirty="0" smtClean="0"/>
          </a:p>
          <a:p>
            <a:pPr marL="0" indent="0">
              <a:buNone/>
            </a:pPr>
            <a:endParaRPr lang="en-GB" sz="2000" dirty="0"/>
          </a:p>
          <a:p>
            <a:pPr marL="0" indent="0">
              <a:buNone/>
            </a:pPr>
            <a:endParaRPr lang="en-US" sz="2000" dirty="0"/>
          </a:p>
        </p:txBody>
      </p:sp>
      <p:sp>
        <p:nvSpPr>
          <p:cNvPr id="4" name="TextBox 3"/>
          <p:cNvSpPr txBox="1"/>
          <p:nvPr/>
        </p:nvSpPr>
        <p:spPr>
          <a:xfrm>
            <a:off x="1219199" y="82034"/>
            <a:ext cx="1351652" cy="369332"/>
          </a:xfrm>
          <a:prstGeom prst="rect">
            <a:avLst/>
          </a:prstGeom>
          <a:noFill/>
        </p:spPr>
        <p:txBody>
          <a:bodyPr wrap="none" rtlCol="0">
            <a:spAutoFit/>
          </a:bodyPr>
          <a:lstStyle/>
          <a:p>
            <a:r>
              <a:rPr lang="en-GB" b="1" dirty="0" smtClean="0">
                <a:latin typeface="Arial" panose="020B0604020202020204" pitchFamily="34" charset="0"/>
                <a:cs typeface="Arial" panose="020B0604020202020204" pitchFamily="34" charset="0"/>
              </a:rPr>
              <a:t>Disclaimer</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1862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dirty="0"/>
              <a:t>Charles Morton has been employed by </a:t>
            </a:r>
            <a:r>
              <a:rPr lang="en-GB" dirty="0" err="1"/>
              <a:t>Silvair</a:t>
            </a:r>
            <a:r>
              <a:rPr lang="en-GB" dirty="0"/>
              <a:t> Ltd for many years as a salesman.  His sales area was expanded in April 2013 to include the Highlands of Scotland (previously he worked only in the central belt) and he was given a new company car, a </a:t>
            </a:r>
            <a:r>
              <a:rPr lang="en-GB" dirty="0" err="1"/>
              <a:t>Landrover</a:t>
            </a:r>
            <a:r>
              <a:rPr lang="en-GB" dirty="0"/>
              <a:t> Discovery HSE costing £53,995 with CO2 emissions of </a:t>
            </a:r>
            <a:r>
              <a:rPr lang="en-GB" dirty="0" smtClean="0"/>
              <a:t>213g/km</a:t>
            </a:r>
          </a:p>
          <a:p>
            <a:endParaRPr lang="en-US" dirty="0"/>
          </a:p>
          <a:p>
            <a:r>
              <a:rPr lang="en-GB" dirty="0"/>
              <a:t>Charles was recently contacted by heir hunters and informed that after expenses he inherited £12,000 and he seeks your advice on what he might do with this money to reduce his tax </a:t>
            </a:r>
            <a:r>
              <a:rPr lang="en-GB" dirty="0" smtClean="0"/>
              <a:t>bill</a:t>
            </a:r>
          </a:p>
          <a:p>
            <a:r>
              <a:rPr lang="en-GB" dirty="0" smtClean="0"/>
              <a:t>..</a:t>
            </a:r>
            <a:endParaRPr lang="en-US" dirty="0"/>
          </a:p>
          <a:p>
            <a:r>
              <a:rPr lang="en-GB" dirty="0"/>
              <a:t>Charles’ salary is £80,000 a year but he was shocked to learn that his car benefit for 2013/14 was £18898 creating a liability to tax on the car benefit at 40% of £7559.2.  His employers have offered to provide all the fuel for the vehicle in recognition that the business needs impose the necessity of having such a large powerful vehicle. </a:t>
            </a:r>
            <a:r>
              <a:rPr lang="en-GB" b="1" dirty="0">
                <a:solidFill>
                  <a:srgbClr val="C00000"/>
                </a:solidFill>
              </a:rPr>
              <a:t>Discuss what advice you would give Charles</a:t>
            </a:r>
            <a:r>
              <a:rPr lang="en-GB" dirty="0"/>
              <a:t>.</a:t>
            </a:r>
            <a:endParaRPr lang="en-US" dirty="0"/>
          </a:p>
        </p:txBody>
      </p:sp>
      <p:sp>
        <p:nvSpPr>
          <p:cNvPr id="3" name="Title 2"/>
          <p:cNvSpPr>
            <a:spLocks noGrp="1"/>
          </p:cNvSpPr>
          <p:nvPr>
            <p:ph type="title"/>
          </p:nvPr>
        </p:nvSpPr>
        <p:spPr/>
        <p:txBody>
          <a:bodyPr/>
          <a:lstStyle/>
          <a:p>
            <a:r>
              <a:rPr lang="en-GB" dirty="0" smtClean="0"/>
              <a:t>Workshop Chapter 3</a:t>
            </a:r>
            <a:br>
              <a:rPr lang="en-GB" dirty="0" smtClean="0"/>
            </a:br>
            <a:r>
              <a:rPr lang="en-GB" dirty="0" smtClean="0"/>
              <a:t>Personal Tax</a:t>
            </a:r>
            <a:endParaRPr lang="en-US" dirty="0"/>
          </a:p>
        </p:txBody>
      </p:sp>
    </p:spTree>
    <p:extLst>
      <p:ext uri="{BB962C8B-B14F-4D97-AF65-F5344CB8AC3E}">
        <p14:creationId xmlns:p14="http://schemas.microsoft.com/office/powerpoint/2010/main" val="1671272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b="1" dirty="0"/>
              <a:t>Question 3  </a:t>
            </a:r>
            <a:r>
              <a:rPr lang="en-GB" dirty="0"/>
              <a:t>John Philips is a pilot with </a:t>
            </a:r>
            <a:r>
              <a:rPr lang="en-GB" dirty="0" err="1"/>
              <a:t>Wingo</a:t>
            </a:r>
            <a:r>
              <a:rPr lang="en-GB" dirty="0"/>
              <a:t>-air and he has recently attended a course upgrading his flying skills to fly the new </a:t>
            </a:r>
            <a:r>
              <a:rPr lang="en-GB" dirty="0" err="1" smtClean="0"/>
              <a:t>Boying</a:t>
            </a:r>
            <a:r>
              <a:rPr lang="en-GB" dirty="0" smtClean="0"/>
              <a:t> </a:t>
            </a:r>
            <a:r>
              <a:rPr lang="en-GB" dirty="0" err="1"/>
              <a:t>Airgiant</a:t>
            </a:r>
            <a:r>
              <a:rPr lang="en-GB" dirty="0"/>
              <a:t>.  It is a condition of Mr. Philips’ contract of employment that if he leaves </a:t>
            </a:r>
            <a:r>
              <a:rPr lang="en-GB" dirty="0" err="1"/>
              <a:t>Wingo</a:t>
            </a:r>
            <a:r>
              <a:rPr lang="en-GB" dirty="0"/>
              <a:t>-air within three years he has to repay the cost of the course being £11,000</a:t>
            </a:r>
            <a:endParaRPr lang="en-US" dirty="0"/>
          </a:p>
          <a:p>
            <a:r>
              <a:rPr lang="en-GB" dirty="0"/>
              <a:t>John has been headhunted by a major airline offering a huge increase in salary and much better working conditions.</a:t>
            </a:r>
            <a:endParaRPr lang="en-US" dirty="0"/>
          </a:p>
          <a:p>
            <a:r>
              <a:rPr lang="en-GB" dirty="0"/>
              <a:t>If John pays the £11,000 to his employer </a:t>
            </a:r>
            <a:r>
              <a:rPr lang="en-GB" dirty="0" err="1"/>
              <a:t>Wingo</a:t>
            </a:r>
            <a:r>
              <a:rPr lang="en-GB" dirty="0"/>
              <a:t>-air, can he claim a tax deduction for the expense as being wholly, exclusively and necessarily incurred for his employment?</a:t>
            </a:r>
            <a:endParaRPr lang="en-US" dirty="0"/>
          </a:p>
          <a:p>
            <a:r>
              <a:rPr lang="en-GB" b="1" dirty="0">
                <a:solidFill>
                  <a:srgbClr val="C00000"/>
                </a:solidFill>
              </a:rPr>
              <a:t>What advice would you give him?</a:t>
            </a:r>
            <a:endParaRPr lang="en-US" b="1" dirty="0">
              <a:solidFill>
                <a:srgbClr val="C00000"/>
              </a:solidFill>
            </a:endParaRPr>
          </a:p>
        </p:txBody>
      </p:sp>
      <p:sp>
        <p:nvSpPr>
          <p:cNvPr id="3" name="Title 2"/>
          <p:cNvSpPr>
            <a:spLocks noGrp="1"/>
          </p:cNvSpPr>
          <p:nvPr>
            <p:ph type="title"/>
          </p:nvPr>
        </p:nvSpPr>
        <p:spPr/>
        <p:txBody>
          <a:bodyPr/>
          <a:lstStyle/>
          <a:p>
            <a:r>
              <a:rPr lang="en-GB" dirty="0" smtClean="0"/>
              <a:t>Workshop Chapter 3</a:t>
            </a:r>
            <a:br>
              <a:rPr lang="en-GB" dirty="0" smtClean="0"/>
            </a:br>
            <a:r>
              <a:rPr lang="en-GB" dirty="0" smtClean="0"/>
              <a:t>Personal Tax</a:t>
            </a:r>
            <a:endParaRPr lang="en-US" dirty="0"/>
          </a:p>
        </p:txBody>
      </p:sp>
    </p:spTree>
    <p:extLst>
      <p:ext uri="{BB962C8B-B14F-4D97-AF65-F5344CB8AC3E}">
        <p14:creationId xmlns:p14="http://schemas.microsoft.com/office/powerpoint/2010/main" val="6422263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443841"/>
            <a:ext cx="7010400" cy="3785652"/>
          </a:xfrm>
          <a:prstGeom prst="rect">
            <a:avLst/>
          </a:prstGeom>
        </p:spPr>
        <p:txBody>
          <a:bodyPr wrap="square">
            <a:spAutoFit/>
          </a:bodyPr>
          <a:lstStyle/>
          <a:p>
            <a:pPr marL="342900" indent="-342900">
              <a:buFont typeface="Arial" panose="020B0604020202020204" pitchFamily="34" charset="0"/>
              <a:buChar char="•"/>
            </a:pPr>
            <a:r>
              <a:rPr lang="en-GB" sz="2400" b="1" dirty="0" smtClean="0"/>
              <a:t>The </a:t>
            </a:r>
            <a:r>
              <a:rPr lang="en-GB" sz="2400" b="1" dirty="0"/>
              <a:t>CT main rate will be reduced to 21 per cent for the Financial Year beginning 1 April 2014; </a:t>
            </a:r>
          </a:p>
          <a:p>
            <a:pPr marL="342900" indent="-342900">
              <a:buFont typeface="Arial" panose="020B0604020202020204" pitchFamily="34" charset="0"/>
              <a:buChar char="•"/>
            </a:pPr>
            <a:r>
              <a:rPr lang="en-GB" sz="2400" b="1" dirty="0"/>
              <a:t>From 1 April 2015, the CT main rate will be further reduced and unified with the small profits rate (SPR); </a:t>
            </a:r>
          </a:p>
          <a:p>
            <a:pPr marL="342900" indent="-342900">
              <a:buFont typeface="Arial" panose="020B0604020202020204" pitchFamily="34" charset="0"/>
              <a:buChar char="•"/>
            </a:pPr>
            <a:r>
              <a:rPr lang="en-GB" sz="2400" b="1" dirty="0"/>
              <a:t>The new unified CT main rate will be set at 20 per cent; </a:t>
            </a:r>
          </a:p>
          <a:p>
            <a:pPr marL="342900" indent="-342900">
              <a:buFont typeface="Arial" panose="020B0604020202020204" pitchFamily="34" charset="0"/>
              <a:buChar char="•"/>
            </a:pPr>
            <a:r>
              <a:rPr lang="en-GB" sz="2400" b="1" dirty="0" smtClean="0"/>
              <a:t>More </a:t>
            </a:r>
            <a:r>
              <a:rPr lang="en-GB" sz="2400" b="1" dirty="0"/>
              <a:t>competitive, simplified corporate tax system to provide the right conditions for business investment and growth. </a:t>
            </a:r>
          </a:p>
        </p:txBody>
      </p:sp>
      <p:sp>
        <p:nvSpPr>
          <p:cNvPr id="5" name="TextBox 4"/>
          <p:cNvSpPr txBox="1"/>
          <p:nvPr/>
        </p:nvSpPr>
        <p:spPr>
          <a:xfrm>
            <a:off x="990600" y="533400"/>
            <a:ext cx="7010400" cy="584775"/>
          </a:xfrm>
          <a:prstGeom prst="rect">
            <a:avLst/>
          </a:prstGeom>
          <a:noFill/>
        </p:spPr>
        <p:txBody>
          <a:bodyPr wrap="square" rtlCol="0">
            <a:spAutoFit/>
          </a:bodyPr>
          <a:lstStyle/>
          <a:p>
            <a:r>
              <a:rPr lang="en-GB" sz="3200" dirty="0" smtClean="0"/>
              <a:t>Business Tax : Corporation Tax Rates</a:t>
            </a:r>
            <a:endParaRPr lang="en-US" sz="3200" dirty="0"/>
          </a:p>
        </p:txBody>
      </p:sp>
    </p:spTree>
    <p:extLst>
      <p:ext uri="{BB962C8B-B14F-4D97-AF65-F5344CB8AC3E}">
        <p14:creationId xmlns:p14="http://schemas.microsoft.com/office/powerpoint/2010/main" val="1751374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828800"/>
            <a:ext cx="7391400" cy="2031325"/>
          </a:xfrm>
          <a:prstGeom prst="rect">
            <a:avLst/>
          </a:prstGeom>
        </p:spPr>
        <p:txBody>
          <a:bodyPr wrap="square">
            <a:spAutoFit/>
          </a:bodyPr>
          <a:lstStyle/>
          <a:p>
            <a:r>
              <a:rPr lang="en-GB" b="1" dirty="0" smtClean="0"/>
              <a:t>Year 	Main </a:t>
            </a:r>
            <a:r>
              <a:rPr lang="en-GB" b="1" dirty="0"/>
              <a:t>rate of CT % </a:t>
            </a:r>
            <a:r>
              <a:rPr lang="en-GB" dirty="0"/>
              <a:t>	</a:t>
            </a:r>
            <a:r>
              <a:rPr lang="en-GB" b="1" dirty="0"/>
              <a:t>Small profits Rate % </a:t>
            </a:r>
            <a:r>
              <a:rPr lang="en-GB" dirty="0"/>
              <a:t>	</a:t>
            </a:r>
            <a:r>
              <a:rPr lang="en-GB" b="1" dirty="0">
                <a:solidFill>
                  <a:srgbClr val="FF0000"/>
                </a:solidFill>
              </a:rPr>
              <a:t>Marginal rate % </a:t>
            </a:r>
            <a:r>
              <a:rPr lang="en-GB" dirty="0"/>
              <a:t>	</a:t>
            </a:r>
          </a:p>
          <a:p>
            <a:r>
              <a:rPr lang="nn-NO" dirty="0"/>
              <a:t>FY 2012 	</a:t>
            </a:r>
            <a:r>
              <a:rPr lang="nn-NO" dirty="0" smtClean="0"/>
              <a:t>	24 </a:t>
            </a:r>
            <a:r>
              <a:rPr lang="nn-NO" dirty="0"/>
              <a:t>	</a:t>
            </a:r>
            <a:r>
              <a:rPr lang="nn-NO" dirty="0" smtClean="0"/>
              <a:t>	20 </a:t>
            </a:r>
            <a:r>
              <a:rPr lang="nn-NO" dirty="0"/>
              <a:t>	</a:t>
            </a:r>
            <a:r>
              <a:rPr lang="nn-NO" dirty="0" smtClean="0"/>
              <a:t>		</a:t>
            </a:r>
            <a:r>
              <a:rPr lang="nn-NO" dirty="0" smtClean="0">
                <a:solidFill>
                  <a:srgbClr val="FF0000"/>
                </a:solidFill>
              </a:rPr>
              <a:t>25</a:t>
            </a:r>
            <a:r>
              <a:rPr lang="nn-NO" dirty="0" smtClean="0"/>
              <a:t> </a:t>
            </a:r>
            <a:endParaRPr lang="nn-NO" dirty="0"/>
          </a:p>
          <a:p>
            <a:r>
              <a:rPr lang="nn-NO" dirty="0"/>
              <a:t>FY 2013 	</a:t>
            </a:r>
            <a:r>
              <a:rPr lang="nn-NO" dirty="0" smtClean="0"/>
              <a:t>	23 </a:t>
            </a:r>
            <a:r>
              <a:rPr lang="nn-NO" dirty="0"/>
              <a:t>	</a:t>
            </a:r>
            <a:r>
              <a:rPr lang="nn-NO" dirty="0" smtClean="0"/>
              <a:t>	20 </a:t>
            </a:r>
            <a:r>
              <a:rPr lang="nn-NO" dirty="0"/>
              <a:t>	</a:t>
            </a:r>
            <a:r>
              <a:rPr lang="nn-NO" dirty="0" smtClean="0"/>
              <a:t>		</a:t>
            </a:r>
            <a:r>
              <a:rPr lang="nn-NO" dirty="0" smtClean="0">
                <a:solidFill>
                  <a:srgbClr val="FF0000"/>
                </a:solidFill>
              </a:rPr>
              <a:t>23.75</a:t>
            </a:r>
            <a:endParaRPr lang="nn-NO" dirty="0">
              <a:solidFill>
                <a:srgbClr val="FF0000"/>
              </a:solidFill>
            </a:endParaRPr>
          </a:p>
          <a:p>
            <a:r>
              <a:rPr lang="en-US" dirty="0"/>
              <a:t>FY2014 	</a:t>
            </a:r>
            <a:r>
              <a:rPr lang="en-US" dirty="0" smtClean="0"/>
              <a:t>	21 </a:t>
            </a:r>
            <a:r>
              <a:rPr lang="en-US" dirty="0"/>
              <a:t>	</a:t>
            </a:r>
            <a:r>
              <a:rPr lang="en-US" dirty="0" smtClean="0"/>
              <a:t>	20 </a:t>
            </a:r>
            <a:r>
              <a:rPr lang="en-US" dirty="0"/>
              <a:t>	</a:t>
            </a:r>
            <a:r>
              <a:rPr lang="en-US" dirty="0" smtClean="0"/>
              <a:t>		</a:t>
            </a:r>
            <a:r>
              <a:rPr lang="en-US" dirty="0" smtClean="0">
                <a:solidFill>
                  <a:srgbClr val="FF0000"/>
                </a:solidFill>
              </a:rPr>
              <a:t>21.25</a:t>
            </a:r>
            <a:endParaRPr lang="en-US" dirty="0">
              <a:solidFill>
                <a:srgbClr val="FF0000"/>
              </a:solidFill>
            </a:endParaRPr>
          </a:p>
          <a:p>
            <a:r>
              <a:rPr lang="en-US" dirty="0"/>
              <a:t>FY2015 	</a:t>
            </a:r>
            <a:r>
              <a:rPr lang="en-US" dirty="0" smtClean="0"/>
              <a:t>	20 </a:t>
            </a:r>
            <a:r>
              <a:rPr lang="en-US" dirty="0"/>
              <a:t>	</a:t>
            </a:r>
            <a:r>
              <a:rPr lang="en-US" dirty="0" smtClean="0"/>
              <a:t>	20 </a:t>
            </a:r>
            <a:r>
              <a:rPr lang="en-US" dirty="0"/>
              <a:t>	</a:t>
            </a:r>
            <a:r>
              <a:rPr lang="en-US" dirty="0" smtClean="0"/>
              <a:t>		N/A </a:t>
            </a:r>
            <a:r>
              <a:rPr lang="en-US" dirty="0"/>
              <a:t>	</a:t>
            </a:r>
          </a:p>
        </p:txBody>
      </p:sp>
      <p:sp>
        <p:nvSpPr>
          <p:cNvPr id="5" name="TextBox 4"/>
          <p:cNvSpPr txBox="1"/>
          <p:nvPr/>
        </p:nvSpPr>
        <p:spPr>
          <a:xfrm>
            <a:off x="762000" y="4191000"/>
            <a:ext cx="7772400" cy="954107"/>
          </a:xfrm>
          <a:prstGeom prst="rect">
            <a:avLst/>
          </a:prstGeom>
          <a:noFill/>
        </p:spPr>
        <p:txBody>
          <a:bodyPr wrap="square" rtlCol="0">
            <a:spAutoFit/>
          </a:bodyPr>
          <a:lstStyle/>
          <a:p>
            <a:r>
              <a:rPr lang="en-GB" sz="2800" b="1" dirty="0" smtClean="0"/>
              <a:t>Tax Deductions: Plan to target at highest rate</a:t>
            </a:r>
          </a:p>
          <a:p>
            <a:endParaRPr lang="en-US" sz="2800" b="1" dirty="0"/>
          </a:p>
        </p:txBody>
      </p:sp>
    </p:spTree>
    <p:extLst>
      <p:ext uri="{BB962C8B-B14F-4D97-AF65-F5344CB8AC3E}">
        <p14:creationId xmlns:p14="http://schemas.microsoft.com/office/powerpoint/2010/main" val="2965954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Never let the commercial dog be wagged by tax tail</a:t>
            </a:r>
          </a:p>
          <a:p>
            <a:r>
              <a:rPr lang="en-GB" dirty="0" smtClean="0"/>
              <a:t>LLP partnerships less certain (NIC is driver)</a:t>
            </a:r>
          </a:p>
          <a:p>
            <a:r>
              <a:rPr lang="en-GB" dirty="0" smtClean="0"/>
              <a:t>Large differentials on structure</a:t>
            </a:r>
          </a:p>
          <a:p>
            <a:r>
              <a:rPr lang="en-GB" dirty="0" smtClean="0"/>
              <a:t>Incorporation carries (some)n advantage</a:t>
            </a:r>
          </a:p>
          <a:p>
            <a:r>
              <a:rPr lang="en-GB" dirty="0" smtClean="0"/>
              <a:t>Demerits are complexity, compliance cost and legislative changes potential</a:t>
            </a:r>
          </a:p>
          <a:p>
            <a:r>
              <a:rPr lang="en-GB" dirty="0" smtClean="0"/>
              <a:t>IR 35 </a:t>
            </a:r>
          </a:p>
          <a:p>
            <a:r>
              <a:rPr lang="en-GB" dirty="0" smtClean="0"/>
              <a:t>Service company challenges</a:t>
            </a:r>
          </a:p>
          <a:p>
            <a:r>
              <a:rPr lang="en-GB" dirty="0" smtClean="0"/>
              <a:t>Status dispute in practice 7 to 10 years to FTT</a:t>
            </a:r>
            <a:endParaRPr lang="en-US" dirty="0"/>
          </a:p>
        </p:txBody>
      </p:sp>
      <p:sp>
        <p:nvSpPr>
          <p:cNvPr id="3" name="Title 2"/>
          <p:cNvSpPr>
            <a:spLocks noGrp="1"/>
          </p:cNvSpPr>
          <p:nvPr>
            <p:ph type="title"/>
          </p:nvPr>
        </p:nvSpPr>
        <p:spPr/>
        <p:txBody>
          <a:bodyPr/>
          <a:lstStyle/>
          <a:p>
            <a:r>
              <a:rPr lang="en-GB" dirty="0" smtClean="0"/>
              <a:t>What structure for business?</a:t>
            </a:r>
            <a:endParaRPr lang="en-US" dirty="0"/>
          </a:p>
        </p:txBody>
      </p:sp>
    </p:spTree>
    <p:extLst>
      <p:ext uri="{BB962C8B-B14F-4D97-AF65-F5344CB8AC3E}">
        <p14:creationId xmlns:p14="http://schemas.microsoft.com/office/powerpoint/2010/main" val="14288315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No Easy answer</a:t>
            </a:r>
          </a:p>
          <a:p>
            <a:endParaRPr lang="en-US" dirty="0"/>
          </a:p>
          <a:p>
            <a:r>
              <a:rPr lang="en-US" dirty="0"/>
              <a:t>Must complete formalities Distributable profits </a:t>
            </a:r>
          </a:p>
          <a:p>
            <a:r>
              <a:rPr lang="en-GB" dirty="0"/>
              <a:t>Paperwork for dividend – minutes and warrants </a:t>
            </a:r>
          </a:p>
          <a:p>
            <a:endParaRPr lang="en-US" dirty="0"/>
          </a:p>
          <a:p>
            <a:r>
              <a:rPr lang="en-GB" dirty="0" smtClean="0"/>
              <a:t>Watch settlements</a:t>
            </a:r>
          </a:p>
          <a:p>
            <a:r>
              <a:rPr lang="en-GB" dirty="0" smtClean="0"/>
              <a:t>Profit retention? Exit strategy early in the game</a:t>
            </a:r>
            <a:endParaRPr lang="en-US" dirty="0"/>
          </a:p>
        </p:txBody>
      </p:sp>
      <p:sp>
        <p:nvSpPr>
          <p:cNvPr id="3" name="Title 2"/>
          <p:cNvSpPr>
            <a:spLocks noGrp="1"/>
          </p:cNvSpPr>
          <p:nvPr>
            <p:ph type="title"/>
          </p:nvPr>
        </p:nvSpPr>
        <p:spPr/>
        <p:txBody>
          <a:bodyPr/>
          <a:lstStyle/>
          <a:p>
            <a:r>
              <a:rPr lang="en-GB" dirty="0" smtClean="0"/>
              <a:t>What Structure for Business (2)?</a:t>
            </a:r>
            <a:endParaRPr lang="en-US" dirty="0"/>
          </a:p>
        </p:txBody>
      </p:sp>
    </p:spTree>
    <p:extLst>
      <p:ext uri="{BB962C8B-B14F-4D97-AF65-F5344CB8AC3E}">
        <p14:creationId xmlns:p14="http://schemas.microsoft.com/office/powerpoint/2010/main" val="10074156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 </a:t>
            </a:r>
            <a:r>
              <a:rPr lang="en-GB" dirty="0"/>
              <a:t>relief for disincorporation </a:t>
            </a:r>
            <a:r>
              <a:rPr lang="en-GB" dirty="0" smtClean="0"/>
              <a:t>was introduced </a:t>
            </a:r>
            <a:r>
              <a:rPr lang="en-GB" dirty="0"/>
              <a:t>for five years from April 2013. </a:t>
            </a:r>
          </a:p>
          <a:p>
            <a:r>
              <a:rPr lang="en-GB" dirty="0"/>
              <a:t>The relief will allow a company to transfer goodwill and an interest in land to its shareholders so that no corporation tax charge arises on the company on the transfer; </a:t>
            </a:r>
          </a:p>
          <a:p>
            <a:r>
              <a:rPr lang="en-GB" dirty="0"/>
              <a:t>The relief will be available to businesses with total qualifying assets not exceeding £100,000. </a:t>
            </a:r>
          </a:p>
          <a:p>
            <a:endParaRPr lang="en-US" dirty="0"/>
          </a:p>
        </p:txBody>
      </p:sp>
      <p:sp>
        <p:nvSpPr>
          <p:cNvPr id="3" name="Title 2"/>
          <p:cNvSpPr>
            <a:spLocks noGrp="1"/>
          </p:cNvSpPr>
          <p:nvPr>
            <p:ph type="title"/>
          </p:nvPr>
        </p:nvSpPr>
        <p:spPr/>
        <p:txBody>
          <a:bodyPr/>
          <a:lstStyle/>
          <a:p>
            <a:r>
              <a:rPr lang="en-US" b="1" dirty="0"/>
              <a:t>Disincorporation relief </a:t>
            </a:r>
            <a:endParaRPr lang="en-US" dirty="0"/>
          </a:p>
        </p:txBody>
      </p:sp>
    </p:spTree>
    <p:extLst>
      <p:ext uri="{BB962C8B-B14F-4D97-AF65-F5344CB8AC3E}">
        <p14:creationId xmlns:p14="http://schemas.microsoft.com/office/powerpoint/2010/main" val="162817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Previously, AIA £</a:t>
            </a:r>
            <a:r>
              <a:rPr lang="en-GB" dirty="0"/>
              <a:t>250,000 with effect from 1 January 2013, until 31 December 2014</a:t>
            </a:r>
            <a:r>
              <a:rPr lang="en-GB" dirty="0" smtClean="0"/>
              <a:t>; But..</a:t>
            </a:r>
          </a:p>
          <a:p>
            <a:r>
              <a:rPr lang="en-GB" dirty="0" smtClean="0"/>
              <a:t>AIA April 2014 to 31 December 2015 £500,000</a:t>
            </a:r>
          </a:p>
          <a:p>
            <a:r>
              <a:rPr lang="en-GB" dirty="0" smtClean="0"/>
              <a:t>AIA reverts to £25,000 after 1/1/2016</a:t>
            </a:r>
          </a:p>
          <a:p>
            <a:r>
              <a:rPr lang="en-GB" dirty="0" smtClean="0"/>
              <a:t>WDA 18%  and 8%</a:t>
            </a:r>
          </a:p>
          <a:p>
            <a:r>
              <a:rPr lang="en-GB" dirty="0" smtClean="0"/>
              <a:t>Traps include</a:t>
            </a:r>
          </a:p>
          <a:p>
            <a:pPr lvl="1"/>
            <a:r>
              <a:rPr lang="en-GB" dirty="0" smtClean="0"/>
              <a:t>AIA connected persons</a:t>
            </a:r>
          </a:p>
          <a:p>
            <a:pPr lvl="1"/>
            <a:r>
              <a:rPr lang="en-GB" dirty="0" smtClean="0"/>
              <a:t>Partnerships with a company member</a:t>
            </a:r>
          </a:p>
          <a:p>
            <a:pPr lvl="1"/>
            <a:r>
              <a:rPr lang="en-GB" dirty="0" smtClean="0"/>
              <a:t>Wrong classification (especially setting)</a:t>
            </a:r>
          </a:p>
          <a:p>
            <a:pPr lvl="1"/>
            <a:r>
              <a:rPr lang="en-GB" dirty="0" smtClean="0"/>
              <a:t>Higher emission cars</a:t>
            </a:r>
          </a:p>
          <a:p>
            <a:pPr lvl="1"/>
            <a:r>
              <a:rPr lang="en-GB" dirty="0" smtClean="0"/>
              <a:t>After 2016 the Capital Revenue divide will matter more (again)</a:t>
            </a:r>
            <a:endParaRPr lang="en-US" dirty="0"/>
          </a:p>
        </p:txBody>
      </p:sp>
      <p:sp>
        <p:nvSpPr>
          <p:cNvPr id="3" name="Title 2"/>
          <p:cNvSpPr>
            <a:spLocks noGrp="1"/>
          </p:cNvSpPr>
          <p:nvPr>
            <p:ph type="title"/>
          </p:nvPr>
        </p:nvSpPr>
        <p:spPr/>
        <p:txBody>
          <a:bodyPr/>
          <a:lstStyle/>
          <a:p>
            <a:r>
              <a:rPr lang="en-GB" dirty="0" smtClean="0"/>
              <a:t>Capital Allowances</a:t>
            </a:r>
            <a:endParaRPr lang="en-US" dirty="0"/>
          </a:p>
        </p:txBody>
      </p:sp>
    </p:spTree>
    <p:extLst>
      <p:ext uri="{BB962C8B-B14F-4D97-AF65-F5344CB8AC3E}">
        <p14:creationId xmlns:p14="http://schemas.microsoft.com/office/powerpoint/2010/main" val="31350264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Canopies over petrol </a:t>
            </a:r>
            <a:r>
              <a:rPr lang="en-US" dirty="0" smtClean="0"/>
              <a:t>stations –commercial tie and no BC but may have CGT implication (at 10%); </a:t>
            </a:r>
            <a:endParaRPr lang="en-US" dirty="0"/>
          </a:p>
          <a:p>
            <a:r>
              <a:rPr lang="en-GB" dirty="0"/>
              <a:t>Greenhouses and </a:t>
            </a:r>
            <a:r>
              <a:rPr lang="en-GB" dirty="0" err="1"/>
              <a:t>polytunnels</a:t>
            </a:r>
            <a:r>
              <a:rPr lang="en-GB" dirty="0"/>
              <a:t> – new HMRC guidance; </a:t>
            </a:r>
          </a:p>
          <a:p>
            <a:r>
              <a:rPr lang="en-GB" dirty="0" smtClean="0"/>
              <a:t> 1981 S&amp;N = Creating </a:t>
            </a:r>
            <a:r>
              <a:rPr lang="en-GB" dirty="0"/>
              <a:t>an atmosphere in a chain of pubs; </a:t>
            </a:r>
          </a:p>
          <a:p>
            <a:r>
              <a:rPr lang="en-GB" dirty="0"/>
              <a:t>A </a:t>
            </a:r>
            <a:r>
              <a:rPr lang="en-GB" dirty="0" smtClean="0"/>
              <a:t>Gazebo </a:t>
            </a:r>
            <a:r>
              <a:rPr lang="en-GB" dirty="0"/>
              <a:t>in a pub garden for smokers. </a:t>
            </a:r>
          </a:p>
          <a:p>
            <a:endParaRPr lang="en-US" dirty="0"/>
          </a:p>
        </p:txBody>
      </p:sp>
      <p:sp>
        <p:nvSpPr>
          <p:cNvPr id="3" name="Title 2"/>
          <p:cNvSpPr>
            <a:spLocks noGrp="1"/>
          </p:cNvSpPr>
          <p:nvPr>
            <p:ph type="title"/>
          </p:nvPr>
        </p:nvSpPr>
        <p:spPr/>
        <p:txBody>
          <a:bodyPr/>
          <a:lstStyle/>
          <a:p>
            <a:r>
              <a:rPr lang="en-GB" dirty="0" smtClean="0"/>
              <a:t>Denial of Capital Allowances can present an opportunity</a:t>
            </a:r>
            <a:endParaRPr lang="en-US" dirty="0"/>
          </a:p>
        </p:txBody>
      </p:sp>
    </p:spTree>
    <p:extLst>
      <p:ext uri="{BB962C8B-B14F-4D97-AF65-F5344CB8AC3E}">
        <p14:creationId xmlns:p14="http://schemas.microsoft.com/office/powerpoint/2010/main" val="39395693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sz="3200" dirty="0"/>
              <a:t>ECAs at 100% for: </a:t>
            </a:r>
          </a:p>
          <a:p>
            <a:r>
              <a:rPr lang="en-US" sz="3200" dirty="0"/>
              <a:t>Energy technology; </a:t>
            </a:r>
          </a:p>
          <a:p>
            <a:r>
              <a:rPr lang="en-US" sz="3200" dirty="0"/>
              <a:t>Water technology; </a:t>
            </a:r>
          </a:p>
          <a:p>
            <a:r>
              <a:rPr lang="en-US" sz="3200" dirty="0"/>
              <a:t>Low emission cars; </a:t>
            </a:r>
          </a:p>
          <a:p>
            <a:r>
              <a:rPr lang="en-US" sz="3200" dirty="0"/>
              <a:t>www.eca.gov.uk </a:t>
            </a:r>
          </a:p>
          <a:p>
            <a:endParaRPr lang="en-US" dirty="0"/>
          </a:p>
        </p:txBody>
      </p:sp>
      <p:sp>
        <p:nvSpPr>
          <p:cNvPr id="3" name="Title 2"/>
          <p:cNvSpPr>
            <a:spLocks noGrp="1"/>
          </p:cNvSpPr>
          <p:nvPr>
            <p:ph type="title"/>
          </p:nvPr>
        </p:nvSpPr>
        <p:spPr/>
        <p:txBody>
          <a:bodyPr/>
          <a:lstStyle/>
          <a:p>
            <a:r>
              <a:rPr lang="en-GB" dirty="0" smtClean="0"/>
              <a:t>Enhanced Capital Allowances (ECA)</a:t>
            </a:r>
            <a:endParaRPr lang="en-US" dirty="0"/>
          </a:p>
        </p:txBody>
      </p:sp>
    </p:spTree>
    <p:extLst>
      <p:ext uri="{BB962C8B-B14F-4D97-AF65-F5344CB8AC3E}">
        <p14:creationId xmlns:p14="http://schemas.microsoft.com/office/powerpoint/2010/main" val="2134046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Taxation receipt analysis by OBR</a:t>
            </a:r>
            <a:br>
              <a:rPr lang="en-GB" dirty="0" smtClean="0"/>
            </a:br>
            <a:r>
              <a:rPr lang="en-GB" dirty="0" smtClean="0"/>
              <a:t>£648 </a:t>
            </a:r>
            <a:r>
              <a:rPr lang="en-GB" dirty="0" err="1" smtClean="0"/>
              <a:t>bn</a:t>
            </a:r>
            <a:r>
              <a:rPr lang="en-GB" dirty="0" smtClean="0"/>
              <a:t> in 2014/15</a:t>
            </a:r>
            <a:endParaRPr lang="en-US"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43921" y="2133600"/>
            <a:ext cx="5945082"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3865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Reliefs </a:t>
            </a:r>
            <a:r>
              <a:rPr lang="en-GB" dirty="0"/>
              <a:t>to be included when set off against general income trading loss relief – s64 </a:t>
            </a:r>
          </a:p>
          <a:p>
            <a:r>
              <a:rPr lang="en-GB" dirty="0"/>
              <a:t>relief for trading losses in earlier years – s72 </a:t>
            </a:r>
          </a:p>
          <a:p>
            <a:r>
              <a:rPr lang="en-GB" dirty="0"/>
              <a:t>post cessation trade relief – s96 </a:t>
            </a:r>
          </a:p>
          <a:p>
            <a:r>
              <a:rPr lang="en-US" dirty="0"/>
              <a:t>property loss relief – s120 </a:t>
            </a:r>
          </a:p>
          <a:p>
            <a:r>
              <a:rPr lang="en-GB" dirty="0"/>
              <a:t>post cessation property loss relief – s125 </a:t>
            </a:r>
          </a:p>
          <a:p>
            <a:r>
              <a:rPr lang="en-US" dirty="0"/>
              <a:t>employment loss relief – s128 </a:t>
            </a:r>
          </a:p>
          <a:p>
            <a:r>
              <a:rPr lang="en-GB" dirty="0"/>
              <a:t>former employees deduction for liabilities – s555 ITEPA 2003 </a:t>
            </a:r>
          </a:p>
          <a:p>
            <a:r>
              <a:rPr lang="en-GB" dirty="0"/>
              <a:t>share loss relief - capital loss treated as income tax loss </a:t>
            </a:r>
          </a:p>
          <a:p>
            <a:r>
              <a:rPr lang="en-GB" dirty="0"/>
              <a:t>losses on deep discounted securities </a:t>
            </a:r>
          </a:p>
          <a:p>
            <a:endParaRPr lang="en-US" dirty="0"/>
          </a:p>
          <a:p>
            <a:endParaRPr lang="en-US" dirty="0"/>
          </a:p>
        </p:txBody>
      </p:sp>
      <p:sp>
        <p:nvSpPr>
          <p:cNvPr id="3" name="Title 2"/>
          <p:cNvSpPr>
            <a:spLocks noGrp="1"/>
          </p:cNvSpPr>
          <p:nvPr>
            <p:ph type="title"/>
          </p:nvPr>
        </p:nvSpPr>
        <p:spPr/>
        <p:txBody>
          <a:bodyPr/>
          <a:lstStyle/>
          <a:p>
            <a:r>
              <a:rPr lang="en-US" b="1" dirty="0"/>
              <a:t>Cap on tax deductions </a:t>
            </a:r>
            <a:r>
              <a:rPr lang="en-US" dirty="0"/>
              <a:t/>
            </a:r>
            <a:br>
              <a:rPr lang="en-US" dirty="0"/>
            </a:br>
            <a:endParaRPr lang="en-US" dirty="0"/>
          </a:p>
        </p:txBody>
      </p:sp>
    </p:spTree>
    <p:extLst>
      <p:ext uri="{BB962C8B-B14F-4D97-AF65-F5344CB8AC3E}">
        <p14:creationId xmlns:p14="http://schemas.microsoft.com/office/powerpoint/2010/main" val="14518853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LLP members deemed to be employees</a:t>
            </a:r>
          </a:p>
          <a:p>
            <a:r>
              <a:rPr lang="en-GB" dirty="0" smtClean="0"/>
              <a:t>All 3 conditions must be applicable</a:t>
            </a:r>
          </a:p>
          <a:p>
            <a:r>
              <a:rPr lang="en-GB" dirty="0" smtClean="0"/>
              <a:t>Condition A is fixed profit entitlement</a:t>
            </a:r>
          </a:p>
          <a:p>
            <a:r>
              <a:rPr lang="en-GB" dirty="0" smtClean="0"/>
              <a:t>Condition B is significant influence</a:t>
            </a:r>
          </a:p>
          <a:p>
            <a:r>
              <a:rPr lang="en-GB" dirty="0" smtClean="0"/>
              <a:t>Condition C is Capital contribution &gt;25% of A</a:t>
            </a:r>
          </a:p>
          <a:p>
            <a:r>
              <a:rPr lang="en-GB" dirty="0" smtClean="0"/>
              <a:t>Fiscal fictions are inappropriate in self assessment </a:t>
            </a:r>
          </a:p>
          <a:p>
            <a:r>
              <a:rPr lang="en-GB" dirty="0" smtClean="0"/>
              <a:t>63 page guidance pdf ??</a:t>
            </a:r>
            <a:endParaRPr lang="en-US" dirty="0"/>
          </a:p>
        </p:txBody>
      </p:sp>
      <p:sp>
        <p:nvSpPr>
          <p:cNvPr id="3" name="Title 2"/>
          <p:cNvSpPr>
            <a:spLocks noGrp="1"/>
          </p:cNvSpPr>
          <p:nvPr>
            <p:ph type="title"/>
          </p:nvPr>
        </p:nvSpPr>
        <p:spPr/>
        <p:txBody>
          <a:bodyPr/>
          <a:lstStyle/>
          <a:p>
            <a:r>
              <a:rPr lang="en-GB" dirty="0" smtClean="0"/>
              <a:t>Business Profits</a:t>
            </a:r>
            <a:endParaRPr lang="en-US" dirty="0"/>
          </a:p>
        </p:txBody>
      </p:sp>
    </p:spTree>
    <p:extLst>
      <p:ext uri="{BB962C8B-B14F-4D97-AF65-F5344CB8AC3E}">
        <p14:creationId xmlns:p14="http://schemas.microsoft.com/office/powerpoint/2010/main" val="1705762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Tim </a:t>
            </a:r>
            <a:r>
              <a:rPr lang="en-GB" dirty="0" err="1" smtClean="0"/>
              <a:t>Heally’s</a:t>
            </a:r>
            <a:r>
              <a:rPr lang="en-GB" dirty="0" smtClean="0"/>
              <a:t> London Flat failed</a:t>
            </a:r>
          </a:p>
          <a:p>
            <a:r>
              <a:rPr lang="en-GB" dirty="0" smtClean="0">
                <a:solidFill>
                  <a:srgbClr val="00AB4E"/>
                </a:solidFill>
              </a:rPr>
              <a:t>Peter </a:t>
            </a:r>
            <a:r>
              <a:rPr lang="en-GB" dirty="0" err="1" smtClean="0">
                <a:solidFill>
                  <a:srgbClr val="00AB4E"/>
                </a:solidFill>
              </a:rPr>
              <a:t>Vaines</a:t>
            </a:r>
            <a:r>
              <a:rPr lang="en-GB" dirty="0" smtClean="0">
                <a:solidFill>
                  <a:srgbClr val="00AB4E"/>
                </a:solidFill>
              </a:rPr>
              <a:t> legal costs of </a:t>
            </a:r>
            <a:r>
              <a:rPr lang="en-US" dirty="0">
                <a:solidFill>
                  <a:srgbClr val="00AB4E"/>
                </a:solidFill>
              </a:rPr>
              <a:t>£</a:t>
            </a:r>
            <a:r>
              <a:rPr lang="en-US" dirty="0" smtClean="0">
                <a:solidFill>
                  <a:srgbClr val="00AB4E"/>
                </a:solidFill>
              </a:rPr>
              <a:t>215,455 allowed</a:t>
            </a:r>
          </a:p>
          <a:p>
            <a:r>
              <a:rPr lang="en-GB" dirty="0" smtClean="0"/>
              <a:t>Philip </a:t>
            </a:r>
            <a:r>
              <a:rPr lang="en-GB" dirty="0" err="1" smtClean="0"/>
              <a:t>MacMahon’s</a:t>
            </a:r>
            <a:r>
              <a:rPr lang="en-GB" dirty="0" smtClean="0"/>
              <a:t> legal costs of </a:t>
            </a:r>
            <a:r>
              <a:rPr lang="en-US" dirty="0" smtClean="0"/>
              <a:t>£15,354.7 not</a:t>
            </a:r>
          </a:p>
          <a:p>
            <a:r>
              <a:rPr lang="en-GB" dirty="0" smtClean="0"/>
              <a:t>PGA subscriptions not allowable (Ryder Cup)</a:t>
            </a:r>
          </a:p>
          <a:p>
            <a:r>
              <a:rPr lang="en-GB" dirty="0" smtClean="0"/>
              <a:t>Paul </a:t>
            </a:r>
            <a:r>
              <a:rPr lang="en-GB" dirty="0" err="1" smtClean="0"/>
              <a:t>Duckmanton’s</a:t>
            </a:r>
            <a:r>
              <a:rPr lang="en-GB" dirty="0" smtClean="0"/>
              <a:t> legal costs </a:t>
            </a:r>
            <a:r>
              <a:rPr lang="en-US" dirty="0"/>
              <a:t>£</a:t>
            </a:r>
            <a:r>
              <a:rPr lang="en-US" dirty="0" smtClean="0"/>
              <a:t>268,672 Not</a:t>
            </a:r>
          </a:p>
          <a:p>
            <a:r>
              <a:rPr lang="en-GB" dirty="0" err="1"/>
              <a:t>Hopegar</a:t>
            </a:r>
            <a:r>
              <a:rPr lang="en-GB" dirty="0"/>
              <a:t> Properties </a:t>
            </a:r>
            <a:r>
              <a:rPr lang="en-GB" dirty="0" smtClean="0"/>
              <a:t>Ltd analyse expense allow repair element disallow capital</a:t>
            </a:r>
          </a:p>
          <a:p>
            <a:r>
              <a:rPr lang="en-US" dirty="0" err="1"/>
              <a:t>Interfish</a:t>
            </a:r>
            <a:r>
              <a:rPr lang="en-US" dirty="0"/>
              <a:t> </a:t>
            </a:r>
            <a:r>
              <a:rPr lang="en-US" dirty="0" smtClean="0"/>
              <a:t>Ltd denied sponsorship costs of Plymouth rugby</a:t>
            </a:r>
          </a:p>
          <a:p>
            <a:r>
              <a:rPr lang="en-GB" dirty="0" smtClean="0"/>
              <a:t>Dr </a:t>
            </a:r>
            <a:r>
              <a:rPr lang="en-GB" dirty="0" err="1" smtClean="0"/>
              <a:t>Samadian’s</a:t>
            </a:r>
            <a:r>
              <a:rPr lang="en-GB" dirty="0" smtClean="0"/>
              <a:t>  travel costs denied</a:t>
            </a:r>
            <a:endParaRPr lang="en-US" dirty="0" smtClean="0"/>
          </a:p>
          <a:p>
            <a:endParaRPr lang="en-US" dirty="0"/>
          </a:p>
        </p:txBody>
      </p:sp>
      <p:sp>
        <p:nvSpPr>
          <p:cNvPr id="3" name="Title 2"/>
          <p:cNvSpPr>
            <a:spLocks noGrp="1"/>
          </p:cNvSpPr>
          <p:nvPr>
            <p:ph type="title"/>
          </p:nvPr>
        </p:nvSpPr>
        <p:spPr/>
        <p:txBody>
          <a:bodyPr/>
          <a:lstStyle/>
          <a:p>
            <a:r>
              <a:rPr lang="en-GB" dirty="0" smtClean="0"/>
              <a:t>Deductions : Wholly and Exclusively</a:t>
            </a:r>
            <a:endParaRPr lang="en-US" dirty="0"/>
          </a:p>
        </p:txBody>
      </p:sp>
    </p:spTree>
    <p:extLst>
      <p:ext uri="{BB962C8B-B14F-4D97-AF65-F5344CB8AC3E}">
        <p14:creationId xmlns:p14="http://schemas.microsoft.com/office/powerpoint/2010/main" val="2723480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200" dirty="0" smtClean="0"/>
              <a:t>R&amp;D tax credit changes</a:t>
            </a:r>
          </a:p>
          <a:p>
            <a:r>
              <a:rPr lang="en-GB" sz="3200" dirty="0" smtClean="0"/>
              <a:t>Prepare FRS 101 FRS 102</a:t>
            </a:r>
          </a:p>
          <a:p>
            <a:r>
              <a:rPr lang="en-GB" sz="3200" dirty="0" smtClean="0"/>
              <a:t>Settlements Arctic Systems</a:t>
            </a:r>
          </a:p>
          <a:p>
            <a:r>
              <a:rPr lang="en-GB" sz="3200" dirty="0" smtClean="0"/>
              <a:t>Donovan and McLaren</a:t>
            </a:r>
          </a:p>
          <a:p>
            <a:r>
              <a:rPr lang="en-GB" sz="3200" dirty="0" smtClean="0"/>
              <a:t>Disincorporation?</a:t>
            </a:r>
          </a:p>
          <a:p>
            <a:r>
              <a:rPr lang="en-GB" sz="3200" dirty="0" smtClean="0"/>
              <a:t>HMRC risk areas include campaigns and task forces</a:t>
            </a:r>
            <a:endParaRPr lang="en-US" sz="3200" dirty="0"/>
          </a:p>
        </p:txBody>
      </p:sp>
      <p:sp>
        <p:nvSpPr>
          <p:cNvPr id="3" name="Title 2"/>
          <p:cNvSpPr>
            <a:spLocks noGrp="1"/>
          </p:cNvSpPr>
          <p:nvPr>
            <p:ph type="title"/>
          </p:nvPr>
        </p:nvSpPr>
        <p:spPr/>
        <p:txBody>
          <a:bodyPr/>
          <a:lstStyle/>
          <a:p>
            <a:r>
              <a:rPr lang="en-GB" dirty="0" smtClean="0"/>
              <a:t>Business Tax	</a:t>
            </a:r>
            <a:endParaRPr lang="en-US" dirty="0"/>
          </a:p>
        </p:txBody>
      </p:sp>
    </p:spTree>
    <p:extLst>
      <p:ext uri="{BB962C8B-B14F-4D97-AF65-F5344CB8AC3E}">
        <p14:creationId xmlns:p14="http://schemas.microsoft.com/office/powerpoint/2010/main" val="11118478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Constructors Ltd made up its accounts for the 18 month period to 31 May 2014 during which it incurred expenditure on qualifying machinery of £500,000</a:t>
            </a:r>
          </a:p>
          <a:p>
            <a:r>
              <a:rPr lang="en-GB" dirty="0" smtClean="0"/>
              <a:t>Calculate what Annual Investment Allowance is potentially available to the company.</a:t>
            </a:r>
            <a:endParaRPr lang="en-US" dirty="0"/>
          </a:p>
        </p:txBody>
      </p:sp>
      <p:sp>
        <p:nvSpPr>
          <p:cNvPr id="3" name="Title 2"/>
          <p:cNvSpPr>
            <a:spLocks noGrp="1"/>
          </p:cNvSpPr>
          <p:nvPr>
            <p:ph type="title"/>
          </p:nvPr>
        </p:nvSpPr>
        <p:spPr/>
        <p:txBody>
          <a:bodyPr/>
          <a:lstStyle/>
          <a:p>
            <a:r>
              <a:rPr lang="en-GB" dirty="0" smtClean="0"/>
              <a:t>Chapter 4 Workshop Business Tax</a:t>
            </a:r>
            <a:endParaRPr lang="en-US" dirty="0"/>
          </a:p>
        </p:txBody>
      </p:sp>
    </p:spTree>
    <p:extLst>
      <p:ext uri="{BB962C8B-B14F-4D97-AF65-F5344CB8AC3E}">
        <p14:creationId xmlns:p14="http://schemas.microsoft.com/office/powerpoint/2010/main" val="3248363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Big firm</a:t>
            </a:r>
            <a:r>
              <a:rPr lang="en-US" b="1" dirty="0"/>
              <a:t> </a:t>
            </a:r>
            <a:r>
              <a:rPr lang="en-US" dirty="0"/>
              <a:t>lawyers LLP appointed 10 new partners last year.  Each of the new partners will be required to contribute £25,000 to their capital account by the end of their third year as partners.   The partnership provides that the new partners have a fixed entitlement to the first £75,000 of the firm’s profits and an additional entitlement to 0.1% of the firm’s profits.  They have no voting rights until they have contributed their £25,000 capital contribution.</a:t>
            </a:r>
          </a:p>
          <a:p>
            <a:r>
              <a:rPr lang="en-US" dirty="0"/>
              <a:t> </a:t>
            </a:r>
          </a:p>
          <a:p>
            <a:r>
              <a:rPr lang="en-US" dirty="0"/>
              <a:t>Based on past experience, the 0.1% of the profit  is around £14,000.  As higher rate taxpayers, it usually takes the full three years to accumulate net after tax the required capital contribution after which they are able to draw down on their capital accounts provided the balance does not drop below £25,000</a:t>
            </a:r>
          </a:p>
          <a:p>
            <a:r>
              <a:rPr lang="en-GB" b="1" dirty="0" smtClean="0"/>
              <a:t>Discuss whether the firm must now operate PAYE and account for NIC on these new partners</a:t>
            </a:r>
            <a:endParaRPr lang="en-US" b="1" dirty="0"/>
          </a:p>
        </p:txBody>
      </p:sp>
      <p:sp>
        <p:nvSpPr>
          <p:cNvPr id="3" name="Title 2"/>
          <p:cNvSpPr>
            <a:spLocks noGrp="1"/>
          </p:cNvSpPr>
          <p:nvPr>
            <p:ph type="title"/>
          </p:nvPr>
        </p:nvSpPr>
        <p:spPr/>
        <p:txBody>
          <a:bodyPr/>
          <a:lstStyle/>
          <a:p>
            <a:r>
              <a:rPr lang="en-GB" dirty="0" smtClean="0"/>
              <a:t>LLP members are they caught?</a:t>
            </a:r>
            <a:endParaRPr lang="en-US" dirty="0"/>
          </a:p>
        </p:txBody>
      </p:sp>
    </p:spTree>
    <p:extLst>
      <p:ext uri="{BB962C8B-B14F-4D97-AF65-F5344CB8AC3E}">
        <p14:creationId xmlns:p14="http://schemas.microsoft.com/office/powerpoint/2010/main" val="8481531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GB" i="1" dirty="0"/>
              <a:t>“The difference between tax avoidance and tax evasion is the thickness of a prison wall”</a:t>
            </a:r>
            <a:r>
              <a:rPr lang="en-GB" b="1" i="1" dirty="0"/>
              <a:t> </a:t>
            </a:r>
            <a:r>
              <a:rPr lang="en-GB" dirty="0"/>
              <a:t>– Dennis Healey.</a:t>
            </a:r>
            <a:endParaRPr lang="en-US" dirty="0"/>
          </a:p>
          <a:p>
            <a:r>
              <a:rPr lang="en-GB" dirty="0"/>
              <a:t> </a:t>
            </a:r>
            <a:endParaRPr lang="en-US" dirty="0"/>
          </a:p>
          <a:p>
            <a:r>
              <a:rPr lang="en-GB" i="1" dirty="0"/>
              <a:t>“Taxes are what we pay for civilised society” – </a:t>
            </a:r>
            <a:r>
              <a:rPr lang="en-GB" dirty="0"/>
              <a:t>Oliver Wendell Holmes in</a:t>
            </a:r>
            <a:r>
              <a:rPr lang="en-GB" i="1" dirty="0"/>
              <a:t> </a:t>
            </a:r>
            <a:r>
              <a:rPr lang="en-GB" i="1" dirty="0" err="1"/>
              <a:t>Compania</a:t>
            </a:r>
            <a:r>
              <a:rPr lang="en-GB" i="1" dirty="0"/>
              <a:t> General Tobaccos de Philippines v Collector of Internal Revenue 275 US 87.</a:t>
            </a:r>
            <a:endParaRPr lang="en-US" dirty="0"/>
          </a:p>
          <a:p>
            <a:r>
              <a:rPr lang="en-GB" i="1" dirty="0"/>
              <a:t> </a:t>
            </a:r>
            <a:endParaRPr lang="en-US" dirty="0"/>
          </a:p>
          <a:p>
            <a:r>
              <a:rPr lang="en-GB" i="1" dirty="0"/>
              <a:t>“Every man is entitled to order his affairs so that the tax attaching under the appropriate Acts is less than it otherwise would be”</a:t>
            </a:r>
            <a:r>
              <a:rPr lang="en-GB" b="1" dirty="0"/>
              <a:t> </a:t>
            </a:r>
            <a:r>
              <a:rPr lang="en-GB" dirty="0"/>
              <a:t>– </a:t>
            </a:r>
            <a:r>
              <a:rPr lang="en-GB" i="1" dirty="0"/>
              <a:t>Duke of Westminster v CIR, 19 TC 490 </a:t>
            </a:r>
            <a:r>
              <a:rPr lang="en-GB" dirty="0"/>
              <a:t>at page 520 Lord Tomlin.</a:t>
            </a:r>
            <a:endParaRPr lang="en-US" dirty="0"/>
          </a:p>
          <a:p>
            <a:r>
              <a:rPr lang="en-GB" i="1" dirty="0"/>
              <a:t> </a:t>
            </a:r>
            <a:endParaRPr lang="en-US" dirty="0"/>
          </a:p>
          <a:p>
            <a:r>
              <a:rPr lang="en-GB" i="1" dirty="0"/>
              <a:t>“Taxation rests on force.  It undermines morality, crowds out charity, rewards power, undermines personal responsibility, promotes group conflict and turns Government and the public into cheats.  Taxation may be a necessary evil … but it is still an evil” – </a:t>
            </a:r>
            <a:r>
              <a:rPr lang="en-GB" dirty="0"/>
              <a:t>Eamon Butler 23/05/2012.</a:t>
            </a:r>
            <a:endParaRPr lang="en-US" dirty="0"/>
          </a:p>
          <a:p>
            <a:r>
              <a:rPr lang="en-GB" dirty="0"/>
              <a:t> </a:t>
            </a:r>
            <a:endParaRPr lang="en-US" dirty="0"/>
          </a:p>
          <a:p>
            <a:r>
              <a:rPr lang="en-GB" i="1" dirty="0"/>
              <a:t>“Everyone should pay the right tax at the right time”.</a:t>
            </a:r>
            <a:endParaRPr lang="en-US" dirty="0"/>
          </a:p>
          <a:p>
            <a:endParaRPr lang="en-US" dirty="0"/>
          </a:p>
        </p:txBody>
      </p:sp>
      <p:sp>
        <p:nvSpPr>
          <p:cNvPr id="3" name="Title 2"/>
          <p:cNvSpPr>
            <a:spLocks noGrp="1"/>
          </p:cNvSpPr>
          <p:nvPr>
            <p:ph type="title"/>
          </p:nvPr>
        </p:nvSpPr>
        <p:spPr/>
        <p:txBody>
          <a:bodyPr/>
          <a:lstStyle/>
          <a:p>
            <a:r>
              <a:rPr lang="en-GB" dirty="0" smtClean="0"/>
              <a:t>Tax Avoidance: a discussion</a:t>
            </a:r>
            <a:endParaRPr lang="en-US" dirty="0"/>
          </a:p>
        </p:txBody>
      </p:sp>
    </p:spTree>
    <p:extLst>
      <p:ext uri="{BB962C8B-B14F-4D97-AF65-F5344CB8AC3E}">
        <p14:creationId xmlns:p14="http://schemas.microsoft.com/office/powerpoint/2010/main" val="36500929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smtClean="0"/>
          </a:p>
        </p:txBody>
      </p:sp>
      <p:sp>
        <p:nvSpPr>
          <p:cNvPr id="3" name="Title 2"/>
          <p:cNvSpPr>
            <a:spLocks noGrp="1"/>
          </p:cNvSpPr>
          <p:nvPr>
            <p:ph type="title"/>
          </p:nvPr>
        </p:nvSpPr>
        <p:spPr/>
        <p:txBody>
          <a:bodyPr/>
          <a:lstStyle/>
          <a:p>
            <a:r>
              <a:rPr lang="en-GB" dirty="0" smtClean="0"/>
              <a:t>Tax Avoidance: </a:t>
            </a:r>
            <a:br>
              <a:rPr lang="en-GB" dirty="0" smtClean="0"/>
            </a:br>
            <a:r>
              <a:rPr lang="en-GB" dirty="0" smtClean="0"/>
              <a:t>The (failed)used car scheme</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905000"/>
            <a:ext cx="7620000"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54338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dirty="0" smtClean="0"/>
              <a:t>Truisms for Tax	</a:t>
            </a:r>
            <a:endParaRPr lang="en-US" dirty="0"/>
          </a:p>
        </p:txBody>
      </p:sp>
      <p:sp>
        <p:nvSpPr>
          <p:cNvPr id="5" name="Content Placeholder 2"/>
          <p:cNvSpPr>
            <a:spLocks noGrp="1"/>
          </p:cNvSpPr>
          <p:nvPr>
            <p:ph idx="1"/>
          </p:nvPr>
        </p:nvSpPr>
        <p:spPr>
          <a:xfrm>
            <a:off x="457200" y="1600200"/>
            <a:ext cx="8229600" cy="4525963"/>
          </a:xfrm>
        </p:spPr>
        <p:txBody>
          <a:bodyPr>
            <a:normAutofit lnSpcReduction="10000"/>
          </a:bodyPr>
          <a:lstStyle/>
          <a:p>
            <a:r>
              <a:rPr lang="en-US" dirty="0" smtClean="0"/>
              <a:t>Nobody likes to pay tax</a:t>
            </a:r>
          </a:p>
          <a:p>
            <a:r>
              <a:rPr lang="en-US" dirty="0" smtClean="0"/>
              <a:t>Evasion is illegal and unacceptable</a:t>
            </a:r>
          </a:p>
          <a:p>
            <a:r>
              <a:rPr lang="en-US" dirty="0" smtClean="0"/>
              <a:t>No one should condone evasion</a:t>
            </a:r>
          </a:p>
          <a:p>
            <a:r>
              <a:rPr lang="en-US" dirty="0" err="1" smtClean="0"/>
              <a:t>Vantis</a:t>
            </a:r>
            <a:r>
              <a:rPr lang="en-US" dirty="0" smtClean="0"/>
              <a:t> charity scheme: evasion</a:t>
            </a:r>
          </a:p>
          <a:p>
            <a:pPr lvl="1"/>
            <a:r>
              <a:rPr lang="en-US" dirty="0" smtClean="0"/>
              <a:t>David Fenton &amp; Roy </a:t>
            </a:r>
            <a:r>
              <a:rPr lang="en-US" dirty="0" err="1" smtClean="0"/>
              <a:t>Faichney</a:t>
            </a:r>
            <a:r>
              <a:rPr lang="en-US" dirty="0" smtClean="0"/>
              <a:t> –prison (18M) 70m</a:t>
            </a:r>
          </a:p>
          <a:p>
            <a:pPr lvl="1"/>
            <a:r>
              <a:rPr lang="en-US" dirty="0" smtClean="0"/>
              <a:t>Inflate share price falsely</a:t>
            </a:r>
          </a:p>
          <a:p>
            <a:pPr lvl="1"/>
            <a:r>
              <a:rPr lang="en-US" dirty="0" smtClean="0"/>
              <a:t>Abuse gift aid on shares</a:t>
            </a:r>
          </a:p>
          <a:p>
            <a:pPr lvl="1"/>
            <a:r>
              <a:rPr lang="en-US" dirty="0" smtClean="0"/>
              <a:t>Made 4.5m but confiscation 809692 or +</a:t>
            </a:r>
            <a:r>
              <a:rPr lang="en-US" dirty="0" smtClean="0"/>
              <a:t>3years</a:t>
            </a:r>
          </a:p>
          <a:p>
            <a:r>
              <a:rPr lang="en-GB" dirty="0" smtClean="0"/>
              <a:t>Smell Test</a:t>
            </a:r>
          </a:p>
          <a:p>
            <a:r>
              <a:rPr lang="en-GB" dirty="0" smtClean="0"/>
              <a:t>Avoid anything which stinks</a:t>
            </a:r>
          </a:p>
          <a:p>
            <a:r>
              <a:rPr lang="en-GB" dirty="0" smtClean="0"/>
              <a:t>Jimmy Carr example of K2</a:t>
            </a:r>
            <a:endParaRPr lang="en-US" dirty="0"/>
          </a:p>
        </p:txBody>
      </p:sp>
    </p:spTree>
    <p:extLst>
      <p:ext uri="{BB962C8B-B14F-4D97-AF65-F5344CB8AC3E}">
        <p14:creationId xmlns:p14="http://schemas.microsoft.com/office/powerpoint/2010/main" val="33972978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US" dirty="0" smtClean="0"/>
              <a:t>PAC report 26/04/2013 on</a:t>
            </a:r>
            <a:br>
              <a:rPr lang="en-US" dirty="0" smtClean="0"/>
            </a:br>
            <a:r>
              <a:rPr lang="en-US" dirty="0" smtClean="0"/>
              <a:t>Tax Avoidance and the big 4 firms</a:t>
            </a:r>
            <a:endParaRPr lang="en-US" dirty="0"/>
          </a:p>
        </p:txBody>
      </p:sp>
      <p:sp>
        <p:nvSpPr>
          <p:cNvPr id="5" name="Content Placeholder 2"/>
          <p:cNvSpPr>
            <a:spLocks noGrp="1"/>
          </p:cNvSpPr>
          <p:nvPr>
            <p:ph idx="1"/>
          </p:nvPr>
        </p:nvSpPr>
        <p:spPr>
          <a:xfrm>
            <a:off x="457200" y="1600200"/>
            <a:ext cx="8229600" cy="4525963"/>
          </a:xfrm>
        </p:spPr>
        <p:txBody>
          <a:bodyPr>
            <a:normAutofit/>
          </a:bodyPr>
          <a:lstStyle/>
          <a:p>
            <a:r>
              <a:rPr lang="en-GB" sz="2800" dirty="0"/>
              <a:t>Confidence in our tax system can only be maintained if individuals and companies pay</a:t>
            </a:r>
            <a:r>
              <a:rPr lang="en-GB" sz="2800" dirty="0" smtClean="0"/>
              <a:t>, and </a:t>
            </a:r>
            <a:r>
              <a:rPr lang="en-GB" sz="2800" dirty="0"/>
              <a:t>are seen to be paying, their fair share of tax</a:t>
            </a:r>
            <a:r>
              <a:rPr lang="en-GB" sz="2800" dirty="0" smtClean="0"/>
              <a:t>.</a:t>
            </a:r>
          </a:p>
          <a:p>
            <a:r>
              <a:rPr lang="en-GB" sz="2800" dirty="0" smtClean="0"/>
              <a:t>HMRC say </a:t>
            </a:r>
            <a:r>
              <a:rPr lang="en-GB" sz="2800" dirty="0" smtClean="0">
                <a:effectLst/>
              </a:rPr>
              <a:t>“Since the end of 2012, we have won 11 tax tribunal cases against avoidance schemes, two of which were against large corporates."</a:t>
            </a:r>
            <a:endParaRPr lang="en-US" sz="2800" dirty="0"/>
          </a:p>
        </p:txBody>
      </p:sp>
    </p:spTree>
    <p:extLst>
      <p:ext uri="{BB962C8B-B14F-4D97-AF65-F5344CB8AC3E}">
        <p14:creationId xmlns:p14="http://schemas.microsoft.com/office/powerpoint/2010/main" val="3400107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97390" y="1913467"/>
            <a:ext cx="7838610" cy="3572933"/>
          </a:xfrm>
        </p:spPr>
        <p:txBody>
          <a:bodyPr/>
          <a:lstStyle/>
          <a:p>
            <a:pPr marL="0" indent="0" algn="ctr">
              <a:buNone/>
            </a:pPr>
            <a:r>
              <a:rPr lang="en-GB" b="1" dirty="0" smtClean="0"/>
              <a:t>  </a:t>
            </a:r>
            <a:endParaRPr lang="en-US" b="1" dirty="0"/>
          </a:p>
        </p:txBody>
      </p:sp>
      <p:sp>
        <p:nvSpPr>
          <p:cNvPr id="3" name="Title 2"/>
          <p:cNvSpPr>
            <a:spLocks noGrp="1"/>
          </p:cNvSpPr>
          <p:nvPr>
            <p:ph type="title"/>
          </p:nvPr>
        </p:nvSpPr>
        <p:spPr/>
        <p:txBody>
          <a:bodyPr/>
          <a:lstStyle/>
          <a:p>
            <a:r>
              <a:rPr lang="en-GB" dirty="0" smtClean="0"/>
              <a:t>Public Spending analysis 2014/15</a:t>
            </a:r>
            <a:br>
              <a:rPr lang="en-GB" dirty="0" smtClean="0"/>
            </a:br>
            <a:r>
              <a:rPr lang="en-GB" dirty="0" smtClean="0"/>
              <a:t>£732 </a:t>
            </a:r>
            <a:r>
              <a:rPr lang="en-GB" dirty="0" err="1" smtClean="0"/>
              <a:t>bn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09800"/>
            <a:ext cx="5438775"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400800" y="2743200"/>
            <a:ext cx="2209800" cy="1077218"/>
          </a:xfrm>
          <a:prstGeom prst="rect">
            <a:avLst/>
          </a:prstGeom>
          <a:noFill/>
        </p:spPr>
        <p:txBody>
          <a:bodyPr wrap="square" rtlCol="0">
            <a:spAutoFit/>
          </a:bodyPr>
          <a:lstStyle/>
          <a:p>
            <a:r>
              <a:rPr lang="en-GB" sz="3200" dirty="0" smtClean="0">
                <a:solidFill>
                  <a:srgbClr val="FF0000"/>
                </a:solidFill>
              </a:rPr>
              <a:t>Deficit £84bn</a:t>
            </a:r>
            <a:endParaRPr lang="en-US" sz="3200" dirty="0">
              <a:solidFill>
                <a:srgbClr val="FF0000"/>
              </a:solidFill>
            </a:endParaRPr>
          </a:p>
        </p:txBody>
      </p:sp>
    </p:spTree>
    <p:extLst>
      <p:ext uri="{BB962C8B-B14F-4D97-AF65-F5344CB8AC3E}">
        <p14:creationId xmlns:p14="http://schemas.microsoft.com/office/powerpoint/2010/main" val="9273951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dirty="0" smtClean="0"/>
              <a:t>War on Tax Avoidance</a:t>
            </a:r>
            <a:endParaRPr lang="en-US" dirty="0"/>
          </a:p>
        </p:txBody>
      </p:sp>
      <p:sp>
        <p:nvSpPr>
          <p:cNvPr id="5" name="Content Placeholder 2"/>
          <p:cNvSpPr>
            <a:spLocks noGrp="1"/>
          </p:cNvSpPr>
          <p:nvPr>
            <p:ph idx="1"/>
          </p:nvPr>
        </p:nvSpPr>
        <p:spPr>
          <a:xfrm>
            <a:off x="457200" y="1600200"/>
            <a:ext cx="8229600" cy="4525963"/>
          </a:xfrm>
        </p:spPr>
        <p:txBody>
          <a:bodyPr>
            <a:normAutofit/>
          </a:bodyPr>
          <a:lstStyle/>
          <a:p>
            <a:r>
              <a:rPr lang="en-US" dirty="0" smtClean="0"/>
              <a:t>Mayes decision led to GAAR consultation</a:t>
            </a:r>
          </a:p>
          <a:p>
            <a:r>
              <a:rPr lang="en-US" dirty="0" smtClean="0"/>
              <a:t>GAAR in FB 2013- law in July 2013 with RA</a:t>
            </a:r>
          </a:p>
          <a:p>
            <a:r>
              <a:rPr lang="en-US" dirty="0" smtClean="0"/>
              <a:t>Parliament’s duty of care failed:</a:t>
            </a:r>
            <a:r>
              <a:rPr lang="en-GB" dirty="0" smtClean="0"/>
              <a:t>The result is poorly worded and ambiguous legislation, mainly accidentally but sometimes deliberately.</a:t>
            </a:r>
          </a:p>
          <a:p>
            <a:r>
              <a:rPr lang="en-GB" dirty="0" smtClean="0"/>
              <a:t>HMRC guidance on GAAR 16/04/2013</a:t>
            </a:r>
          </a:p>
          <a:p>
            <a:r>
              <a:rPr lang="en-GB" dirty="0" smtClean="0"/>
              <a:t>“any arrangement which, viewed objectively, has the obtaining of a tax advantage as its </a:t>
            </a:r>
            <a:r>
              <a:rPr lang="en-GB" b="1" i="1" u="sng" dirty="0" smtClean="0">
                <a:solidFill>
                  <a:srgbClr val="FF0000"/>
                </a:solidFill>
              </a:rPr>
              <a:t>main purpose</a:t>
            </a:r>
            <a:r>
              <a:rPr lang="en-GB" dirty="0" smtClean="0"/>
              <a:t> or </a:t>
            </a:r>
            <a:r>
              <a:rPr lang="en-GB" b="1" u="sng" dirty="0" smtClean="0"/>
              <a:t>one of its main purposes</a:t>
            </a:r>
            <a:r>
              <a:rPr lang="en-GB" dirty="0" smtClean="0"/>
              <a:t>”</a:t>
            </a:r>
            <a:endParaRPr lang="en-US" dirty="0" smtClean="0"/>
          </a:p>
          <a:p>
            <a:endParaRPr lang="en-US" dirty="0"/>
          </a:p>
        </p:txBody>
      </p:sp>
    </p:spTree>
    <p:extLst>
      <p:ext uri="{BB962C8B-B14F-4D97-AF65-F5344CB8AC3E}">
        <p14:creationId xmlns:p14="http://schemas.microsoft.com/office/powerpoint/2010/main" val="2617181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Are you damned if you do and damned if you don’t</a:t>
            </a:r>
          </a:p>
          <a:p>
            <a:r>
              <a:rPr lang="en-GB" dirty="0" smtClean="0"/>
              <a:t>Slattery v Moore Stephens</a:t>
            </a:r>
          </a:p>
          <a:p>
            <a:r>
              <a:rPr lang="en-GB" dirty="0"/>
              <a:t>Haines Watts advised its client on the disposal of his controlling shareholding in what was a family trading </a:t>
            </a:r>
            <a:r>
              <a:rPr lang="en-GB" dirty="0" smtClean="0"/>
              <a:t>company – client died on operation</a:t>
            </a:r>
          </a:p>
          <a:p>
            <a:r>
              <a:rPr lang="en-GB" dirty="0" err="1" smtClean="0"/>
              <a:t>Mehjoo</a:t>
            </a:r>
            <a:r>
              <a:rPr lang="en-GB" dirty="0" smtClean="0"/>
              <a:t> – fortunately overturned CoA</a:t>
            </a:r>
          </a:p>
          <a:p>
            <a:r>
              <a:rPr lang="en-GB" dirty="0" smtClean="0"/>
              <a:t>Engagement Letters –so important</a:t>
            </a:r>
          </a:p>
          <a:p>
            <a:endParaRPr lang="en-US" dirty="0"/>
          </a:p>
        </p:txBody>
      </p:sp>
      <p:sp>
        <p:nvSpPr>
          <p:cNvPr id="3" name="Title 2"/>
          <p:cNvSpPr>
            <a:spLocks noGrp="1"/>
          </p:cNvSpPr>
          <p:nvPr>
            <p:ph type="title"/>
          </p:nvPr>
        </p:nvSpPr>
        <p:spPr/>
        <p:txBody>
          <a:bodyPr/>
          <a:lstStyle/>
          <a:p>
            <a:r>
              <a:rPr lang="en-GB" dirty="0" smtClean="0"/>
              <a:t>Advisers and Planning</a:t>
            </a:r>
            <a:endParaRPr lang="en-US" dirty="0"/>
          </a:p>
        </p:txBody>
      </p:sp>
    </p:spTree>
    <p:extLst>
      <p:ext uri="{BB962C8B-B14F-4D97-AF65-F5344CB8AC3E}">
        <p14:creationId xmlns:p14="http://schemas.microsoft.com/office/powerpoint/2010/main" val="25770481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48190" y="2133602"/>
            <a:ext cx="3723810" cy="4419598"/>
          </a:xfrm>
          <a:ln w="12700">
            <a:solidFill>
              <a:srgbClr val="00AB4E"/>
            </a:solidFill>
            <a:prstDash val="dash"/>
          </a:ln>
        </p:spPr>
        <p:txBody>
          <a:bodyPr>
            <a:normAutofit/>
          </a:bodyPr>
          <a:lstStyle/>
          <a:p>
            <a:pPr marL="457200" indent="-457200">
              <a:buAutoNum type="arabicParenR"/>
            </a:pPr>
            <a:r>
              <a:rPr lang="en-GB" sz="2000" dirty="0" smtClean="0"/>
              <a:t>Booking a non working  wife’s wages to P/L</a:t>
            </a:r>
          </a:p>
          <a:p>
            <a:pPr marL="457200" indent="-457200">
              <a:buAutoNum type="arabicParenR"/>
            </a:pPr>
            <a:r>
              <a:rPr lang="en-GB" sz="2000" dirty="0" smtClean="0"/>
              <a:t>CIS worker is self employed</a:t>
            </a:r>
          </a:p>
          <a:p>
            <a:pPr marL="457200" indent="-457200">
              <a:buAutoNum type="arabicParenR"/>
            </a:pPr>
            <a:r>
              <a:rPr lang="en-GB" sz="2000" dirty="0" smtClean="0"/>
              <a:t>Chris </a:t>
            </a:r>
            <a:r>
              <a:rPr lang="en-GB" sz="2000" dirty="0" err="1" smtClean="0"/>
              <a:t>Moyles</a:t>
            </a:r>
            <a:r>
              <a:rPr lang="en-GB" sz="2000" dirty="0" smtClean="0"/>
              <a:t> used car scheme</a:t>
            </a:r>
          </a:p>
          <a:p>
            <a:pPr marL="457200" indent="-457200">
              <a:buAutoNum type="arabicParenR"/>
            </a:pPr>
            <a:r>
              <a:rPr lang="en-GB" sz="2000" dirty="0" smtClean="0"/>
              <a:t>Using EBT and non residence to escape UK tax</a:t>
            </a:r>
          </a:p>
          <a:p>
            <a:pPr marL="457200" indent="-457200">
              <a:buAutoNum type="arabicParenR"/>
            </a:pPr>
            <a:r>
              <a:rPr lang="en-GB" sz="2000" dirty="0" smtClean="0"/>
              <a:t>Rented accommodation – arrange period of OMR</a:t>
            </a:r>
          </a:p>
          <a:p>
            <a:pPr marL="457200" indent="-457200">
              <a:buAutoNum type="arabicParenR"/>
            </a:pPr>
            <a:r>
              <a:rPr lang="en-GB" sz="2000" dirty="0" smtClean="0"/>
              <a:t>Small low emission car instead of executive car</a:t>
            </a:r>
            <a:endParaRPr lang="en-GB" sz="2000" dirty="0"/>
          </a:p>
        </p:txBody>
      </p:sp>
      <p:sp>
        <p:nvSpPr>
          <p:cNvPr id="3" name="Title 2"/>
          <p:cNvSpPr>
            <a:spLocks noGrp="1"/>
          </p:cNvSpPr>
          <p:nvPr>
            <p:ph type="title"/>
          </p:nvPr>
        </p:nvSpPr>
        <p:spPr/>
        <p:txBody>
          <a:bodyPr/>
          <a:lstStyle/>
          <a:p>
            <a:r>
              <a:rPr lang="en-GB" dirty="0" smtClean="0"/>
              <a:t>Tax avoidance and Planning Workshop</a:t>
            </a:r>
            <a:br>
              <a:rPr lang="en-GB" dirty="0" smtClean="0"/>
            </a:br>
            <a:r>
              <a:rPr lang="en-GB" dirty="0" smtClean="0"/>
              <a:t>What is acceptable tax planning?</a:t>
            </a:r>
            <a:endParaRPr lang="en-GB" dirty="0"/>
          </a:p>
        </p:txBody>
      </p:sp>
    </p:spTree>
    <p:extLst>
      <p:ext uri="{BB962C8B-B14F-4D97-AF65-F5344CB8AC3E}">
        <p14:creationId xmlns:p14="http://schemas.microsoft.com/office/powerpoint/2010/main" val="15507323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a:xfrm>
            <a:off x="848190" y="2133602"/>
            <a:ext cx="3723810" cy="3706760"/>
          </a:xfrm>
          <a:ln w="12700">
            <a:solidFill>
              <a:srgbClr val="00AB4E"/>
            </a:solidFill>
            <a:prstDash val="dash"/>
          </a:ln>
        </p:spPr>
        <p:txBody>
          <a:bodyPr>
            <a:normAutofit fontScale="92500"/>
          </a:bodyPr>
          <a:lstStyle/>
          <a:p>
            <a:pPr marL="457200" indent="-457200">
              <a:buAutoNum type="arabicParenR"/>
            </a:pPr>
            <a:r>
              <a:rPr lang="en-GB" sz="2000" dirty="0" smtClean="0"/>
              <a:t>Booking a non working  wife’s wages to P/L</a:t>
            </a:r>
          </a:p>
          <a:p>
            <a:pPr marL="457200" indent="-457200">
              <a:buAutoNum type="arabicParenR"/>
            </a:pPr>
            <a:r>
              <a:rPr lang="en-GB" sz="2000" dirty="0" smtClean="0"/>
              <a:t>CIS worker is self employed</a:t>
            </a:r>
          </a:p>
          <a:p>
            <a:pPr marL="457200" indent="-457200">
              <a:buAutoNum type="arabicParenR"/>
            </a:pPr>
            <a:r>
              <a:rPr lang="en-GB" sz="2000" dirty="0" smtClean="0"/>
              <a:t>Chris </a:t>
            </a:r>
            <a:r>
              <a:rPr lang="en-GB" sz="2000" dirty="0" err="1" smtClean="0"/>
              <a:t>Moyles</a:t>
            </a:r>
            <a:r>
              <a:rPr lang="en-GB" sz="2000" dirty="0" smtClean="0"/>
              <a:t> used car scheme</a:t>
            </a:r>
          </a:p>
          <a:p>
            <a:pPr marL="457200" indent="-457200">
              <a:buAutoNum type="arabicParenR"/>
            </a:pPr>
            <a:r>
              <a:rPr lang="en-GB" sz="2000" dirty="0" smtClean="0"/>
              <a:t>Using EBT and non residence to escape UK tax</a:t>
            </a:r>
          </a:p>
          <a:p>
            <a:pPr marL="457200" indent="-457200">
              <a:buAutoNum type="arabicParenR"/>
            </a:pPr>
            <a:r>
              <a:rPr lang="en-GB" sz="2000" dirty="0" smtClean="0"/>
              <a:t>Rented accommodation – arrange period of OMR</a:t>
            </a:r>
          </a:p>
          <a:p>
            <a:pPr marL="457200" indent="-457200">
              <a:buAutoNum type="arabicParenR"/>
            </a:pPr>
            <a:r>
              <a:rPr lang="en-GB" sz="2000" dirty="0" smtClean="0"/>
              <a:t>Small low emission car instead of executive car</a:t>
            </a:r>
            <a:endParaRPr lang="en-GB" sz="2000" dirty="0"/>
          </a:p>
        </p:txBody>
      </p:sp>
      <p:sp>
        <p:nvSpPr>
          <p:cNvPr id="5" name="Title 2"/>
          <p:cNvSpPr>
            <a:spLocks noGrp="1"/>
          </p:cNvSpPr>
          <p:nvPr>
            <p:ph type="title"/>
          </p:nvPr>
        </p:nvSpPr>
        <p:spPr>
          <a:xfrm>
            <a:off x="795556" y="288022"/>
            <a:ext cx="8229600" cy="1239581"/>
          </a:xfrm>
        </p:spPr>
        <p:txBody>
          <a:bodyPr/>
          <a:lstStyle/>
          <a:p>
            <a:r>
              <a:rPr lang="en-GB" dirty="0" smtClean="0"/>
              <a:t>Tax avoidance and Planning Workshop</a:t>
            </a:r>
            <a:br>
              <a:rPr lang="en-GB" dirty="0" smtClean="0"/>
            </a:br>
            <a:r>
              <a:rPr lang="en-GB" dirty="0" smtClean="0"/>
              <a:t>What is acceptable tax planning?</a:t>
            </a:r>
            <a:endParaRPr lang="en-GB" dirty="0"/>
          </a:p>
        </p:txBody>
      </p:sp>
      <p:sp>
        <p:nvSpPr>
          <p:cNvPr id="6" name="Content Placeholder 1"/>
          <p:cNvSpPr txBox="1">
            <a:spLocks/>
          </p:cNvSpPr>
          <p:nvPr/>
        </p:nvSpPr>
        <p:spPr>
          <a:xfrm>
            <a:off x="4876800" y="2133601"/>
            <a:ext cx="3723810" cy="3962400"/>
          </a:xfrm>
          <a:prstGeom prst="rect">
            <a:avLst/>
          </a:prstGeom>
          <a:noFill/>
          <a:ln w="12700">
            <a:solidFill>
              <a:srgbClr val="00AB4E"/>
            </a:solidFill>
            <a:prstDash val="dash"/>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AutoNum type="arabicParenR"/>
            </a:pPr>
            <a:r>
              <a:rPr lang="en-GB" sz="2000" dirty="0" smtClean="0"/>
              <a:t>Settlement? Nature and extent of duties?</a:t>
            </a:r>
          </a:p>
          <a:p>
            <a:pPr marL="457200" indent="-457200">
              <a:buFont typeface="Arial" pitchFamily="34" charset="0"/>
              <a:buAutoNum type="arabicParenR"/>
            </a:pPr>
            <a:r>
              <a:rPr lang="en-GB" sz="2000" dirty="0" smtClean="0"/>
              <a:t>HMRC thinks extensive abuse but contractual arrangement</a:t>
            </a:r>
          </a:p>
          <a:p>
            <a:pPr marL="457200" indent="-457200">
              <a:buFont typeface="Arial" pitchFamily="34" charset="0"/>
              <a:buAutoNum type="arabicParenR"/>
            </a:pPr>
            <a:r>
              <a:rPr lang="en-GB" sz="2000" dirty="0" smtClean="0"/>
              <a:t>Seemingly avoidance but to me seems fraud.  Must have known</a:t>
            </a:r>
          </a:p>
          <a:p>
            <a:pPr marL="457200" indent="-457200">
              <a:buFont typeface="Arial" pitchFamily="34" charset="0"/>
              <a:buAutoNum type="arabicParenR"/>
            </a:pPr>
            <a:r>
              <a:rPr lang="en-GB" sz="2000" dirty="0" smtClean="0"/>
              <a:t>Hindsight suggests does not work</a:t>
            </a:r>
          </a:p>
          <a:p>
            <a:pPr marL="457200" indent="-457200">
              <a:buFont typeface="Arial" pitchFamily="34" charset="0"/>
              <a:buAutoNum type="arabicParenR"/>
            </a:pPr>
            <a:r>
              <a:rPr lang="en-GB" sz="2000" dirty="0" smtClean="0"/>
              <a:t>Provided quality of occupation is real, surely legitimate</a:t>
            </a:r>
          </a:p>
          <a:p>
            <a:pPr marL="457200" indent="-457200">
              <a:buFont typeface="Arial" pitchFamily="34" charset="0"/>
              <a:buAutoNum type="arabicParenR"/>
            </a:pPr>
            <a:r>
              <a:rPr lang="en-GB" sz="2000" dirty="0" smtClean="0"/>
              <a:t>Sensible tax planning but what about a gas guzzling double cab pick-up?</a:t>
            </a:r>
          </a:p>
        </p:txBody>
      </p:sp>
    </p:spTree>
    <p:extLst>
      <p:ext uri="{BB962C8B-B14F-4D97-AF65-F5344CB8AC3E}">
        <p14:creationId xmlns:p14="http://schemas.microsoft.com/office/powerpoint/2010/main" val="25020329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Year		AEA			</a:t>
            </a:r>
            <a:endParaRPr lang="en-US" dirty="0" smtClean="0"/>
          </a:p>
          <a:p>
            <a:r>
              <a:rPr lang="en-US" dirty="0" smtClean="0"/>
              <a:t>2013/14,  		£</a:t>
            </a:r>
            <a:r>
              <a:rPr lang="en-US" dirty="0"/>
              <a:t>10,900 </a:t>
            </a:r>
            <a:endParaRPr lang="en-US" dirty="0" smtClean="0"/>
          </a:p>
          <a:p>
            <a:r>
              <a:rPr lang="en-US" dirty="0" smtClean="0"/>
              <a:t> </a:t>
            </a:r>
            <a:r>
              <a:rPr lang="en-US" dirty="0"/>
              <a:t>2014/15 </a:t>
            </a:r>
            <a:r>
              <a:rPr lang="en-US" dirty="0" smtClean="0"/>
              <a:t>		 </a:t>
            </a:r>
            <a:r>
              <a:rPr lang="en-US" dirty="0"/>
              <a:t>£11,000 </a:t>
            </a:r>
            <a:endParaRPr lang="en-US" dirty="0" smtClean="0"/>
          </a:p>
          <a:p>
            <a:r>
              <a:rPr lang="en-US" dirty="0" smtClean="0"/>
              <a:t>2015/16 		 </a:t>
            </a:r>
            <a:r>
              <a:rPr lang="en-US" dirty="0"/>
              <a:t>£</a:t>
            </a:r>
            <a:r>
              <a:rPr lang="en-US" dirty="0" smtClean="0"/>
              <a:t>11,100</a:t>
            </a:r>
          </a:p>
          <a:p>
            <a:r>
              <a:rPr lang="en-GB" dirty="0" smtClean="0"/>
              <a:t>Valuable remembering no indexation</a:t>
            </a:r>
            <a:endParaRPr lang="en-US" dirty="0"/>
          </a:p>
        </p:txBody>
      </p:sp>
      <p:sp>
        <p:nvSpPr>
          <p:cNvPr id="3" name="Title 2"/>
          <p:cNvSpPr>
            <a:spLocks noGrp="1"/>
          </p:cNvSpPr>
          <p:nvPr>
            <p:ph type="title"/>
          </p:nvPr>
        </p:nvSpPr>
        <p:spPr/>
        <p:txBody>
          <a:bodyPr/>
          <a:lstStyle/>
          <a:p>
            <a:r>
              <a:rPr lang="en-GB" dirty="0" smtClean="0"/>
              <a:t>Capital Taxes</a:t>
            </a:r>
            <a:endParaRPr lang="en-US" dirty="0"/>
          </a:p>
        </p:txBody>
      </p:sp>
    </p:spTree>
    <p:extLst>
      <p:ext uri="{BB962C8B-B14F-4D97-AF65-F5344CB8AC3E}">
        <p14:creationId xmlns:p14="http://schemas.microsoft.com/office/powerpoint/2010/main" val="28261489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Time limit reduces to 18 months except ..</a:t>
            </a:r>
          </a:p>
          <a:p>
            <a:r>
              <a:rPr lang="en-GB" dirty="0" smtClean="0"/>
              <a:t>Quality of occupation being challenged, election going</a:t>
            </a:r>
          </a:p>
          <a:p>
            <a:r>
              <a:rPr lang="en-US" b="1" dirty="0"/>
              <a:t>Anne </a:t>
            </a:r>
            <a:r>
              <a:rPr lang="en-US" b="1" dirty="0" smtClean="0"/>
              <a:t>Dickinson garden land sale</a:t>
            </a:r>
          </a:p>
          <a:p>
            <a:r>
              <a:rPr lang="en-GB" b="1" dirty="0" smtClean="0"/>
              <a:t>S38 costs </a:t>
            </a:r>
            <a:r>
              <a:rPr lang="en-US" dirty="0"/>
              <a:t>Sir Fraser Morrison </a:t>
            </a:r>
            <a:r>
              <a:rPr lang="en-US" dirty="0" smtClean="0"/>
              <a:t>£12m not allowed</a:t>
            </a:r>
          </a:p>
          <a:p>
            <a:r>
              <a:rPr lang="en-GB" dirty="0" smtClean="0"/>
              <a:t>Mr Singh </a:t>
            </a:r>
            <a:r>
              <a:rPr lang="en-GB" dirty="0" err="1" smtClean="0"/>
              <a:t>Chahal’s</a:t>
            </a:r>
            <a:r>
              <a:rPr lang="en-GB" dirty="0" smtClean="0"/>
              <a:t> mistake not allowed and not relieved</a:t>
            </a:r>
          </a:p>
          <a:p>
            <a:r>
              <a:rPr lang="en-GB" dirty="0" smtClean="0"/>
              <a:t>Julian Blackwell paid £17.5 million allowed</a:t>
            </a:r>
            <a:endParaRPr lang="en-US" dirty="0"/>
          </a:p>
        </p:txBody>
      </p:sp>
      <p:sp>
        <p:nvSpPr>
          <p:cNvPr id="3" name="Title 2"/>
          <p:cNvSpPr>
            <a:spLocks noGrp="1"/>
          </p:cNvSpPr>
          <p:nvPr>
            <p:ph type="title"/>
          </p:nvPr>
        </p:nvSpPr>
        <p:spPr/>
        <p:txBody>
          <a:bodyPr/>
          <a:lstStyle/>
          <a:p>
            <a:r>
              <a:rPr lang="en-GB" dirty="0" smtClean="0"/>
              <a:t>OMR challenges and costs</a:t>
            </a:r>
            <a:endParaRPr lang="en-US" dirty="0"/>
          </a:p>
        </p:txBody>
      </p:sp>
    </p:spTree>
    <p:extLst>
      <p:ext uri="{BB962C8B-B14F-4D97-AF65-F5344CB8AC3E}">
        <p14:creationId xmlns:p14="http://schemas.microsoft.com/office/powerpoint/2010/main" val="6290384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VAT tax gap for 2012/13 £12.9 </a:t>
            </a:r>
            <a:r>
              <a:rPr lang="en-GB" dirty="0" err="1" smtClean="0"/>
              <a:t>bn</a:t>
            </a:r>
            <a:r>
              <a:rPr lang="en-GB" dirty="0" smtClean="0"/>
              <a:t> or 11.4%</a:t>
            </a:r>
          </a:p>
          <a:p>
            <a:r>
              <a:rPr lang="en-GB" dirty="0" smtClean="0"/>
              <a:t>Registration threshold increased to £81,000 from 1 April 2014</a:t>
            </a:r>
          </a:p>
          <a:p>
            <a:r>
              <a:rPr lang="en-GB" dirty="0" smtClean="0"/>
              <a:t>Deregistration increased to £79,000</a:t>
            </a:r>
          </a:p>
          <a:p>
            <a:r>
              <a:rPr lang="en-GB" dirty="0" smtClean="0"/>
              <a:t>After 1/12/2012 </a:t>
            </a:r>
            <a:r>
              <a:rPr lang="en-GB" dirty="0"/>
              <a:t>if you are </a:t>
            </a:r>
            <a:r>
              <a:rPr lang="en-GB" dirty="0" smtClean="0"/>
              <a:t>a Non established taxable person  </a:t>
            </a:r>
            <a:r>
              <a:rPr lang="en-GB" dirty="0"/>
              <a:t>NETP, you will need to register for VAT the moment you </a:t>
            </a:r>
            <a:r>
              <a:rPr lang="en-GB" dirty="0" smtClean="0"/>
              <a:t>make any </a:t>
            </a:r>
            <a:r>
              <a:rPr lang="en-GB" dirty="0"/>
              <a:t>taxable supplies in the UK. </a:t>
            </a:r>
            <a:endParaRPr lang="en-GB" dirty="0" smtClean="0"/>
          </a:p>
          <a:p>
            <a:r>
              <a:rPr lang="en-GB" dirty="0" smtClean="0"/>
              <a:t>HMRC committed to closing the tax gap</a:t>
            </a:r>
            <a:endParaRPr lang="en-GB" dirty="0"/>
          </a:p>
          <a:p>
            <a:endParaRPr lang="en-US" dirty="0"/>
          </a:p>
        </p:txBody>
      </p:sp>
      <p:sp>
        <p:nvSpPr>
          <p:cNvPr id="3" name="Title 2"/>
          <p:cNvSpPr>
            <a:spLocks noGrp="1"/>
          </p:cNvSpPr>
          <p:nvPr>
            <p:ph type="title"/>
          </p:nvPr>
        </p:nvSpPr>
        <p:spPr/>
        <p:txBody>
          <a:bodyPr/>
          <a:lstStyle/>
          <a:p>
            <a:r>
              <a:rPr lang="en-GB" dirty="0" smtClean="0"/>
              <a:t>VAT 2014</a:t>
            </a:r>
            <a:endParaRPr lang="en-US" dirty="0"/>
          </a:p>
        </p:txBody>
      </p:sp>
    </p:spTree>
    <p:extLst>
      <p:ext uri="{BB962C8B-B14F-4D97-AF65-F5344CB8AC3E}">
        <p14:creationId xmlns:p14="http://schemas.microsoft.com/office/powerpoint/2010/main" val="1913508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sz="2800" dirty="0" smtClean="0"/>
              <a:t>Alex Paton</a:t>
            </a:r>
          </a:p>
          <a:p>
            <a:r>
              <a:rPr lang="en-GB" sz="2800" dirty="0" smtClean="0"/>
              <a:t>Pool Cars (remember chapter 3?)</a:t>
            </a:r>
          </a:p>
          <a:p>
            <a:r>
              <a:rPr lang="en-GB" sz="2800" dirty="0" smtClean="0"/>
              <a:t>HMRC view that penalties are due? Challenge?</a:t>
            </a:r>
          </a:p>
          <a:p>
            <a:r>
              <a:rPr lang="en-US" sz="2800" dirty="0"/>
              <a:t>HMRC v </a:t>
            </a:r>
            <a:r>
              <a:rPr lang="en-US" sz="2800" dirty="0" err="1"/>
              <a:t>Brockenhurst</a:t>
            </a:r>
            <a:r>
              <a:rPr lang="en-US" sz="2800" dirty="0"/>
              <a:t> College [2014] UKUT </a:t>
            </a:r>
            <a:r>
              <a:rPr lang="en-US" sz="2800" dirty="0" smtClean="0"/>
              <a:t>46</a:t>
            </a:r>
          </a:p>
          <a:p>
            <a:r>
              <a:rPr lang="en-US" sz="2800" dirty="0"/>
              <a:t>Associated Newspapers Ltd v Revenue &amp; Customs [2014] UKFTT </a:t>
            </a:r>
            <a:r>
              <a:rPr lang="en-US" sz="2800" dirty="0" smtClean="0"/>
              <a:t>116</a:t>
            </a:r>
          </a:p>
          <a:p>
            <a:r>
              <a:rPr lang="en-US" sz="2800" b="1" dirty="0"/>
              <a:t>Goals Soccer </a:t>
            </a:r>
            <a:r>
              <a:rPr lang="en-US" sz="2800" b="1" dirty="0" err="1"/>
              <a:t>Centres</a:t>
            </a:r>
            <a:r>
              <a:rPr lang="en-US" sz="2800" b="1" dirty="0"/>
              <a:t> plc</a:t>
            </a:r>
            <a:r>
              <a:rPr lang="en-US" sz="2800" dirty="0" smtClean="0"/>
              <a:t>. Brief 08/14</a:t>
            </a:r>
          </a:p>
          <a:p>
            <a:endParaRPr lang="en-GB" dirty="0" smtClean="0"/>
          </a:p>
          <a:p>
            <a:endParaRPr lang="en-US" dirty="0"/>
          </a:p>
        </p:txBody>
      </p:sp>
      <p:sp>
        <p:nvSpPr>
          <p:cNvPr id="3" name="Title 2"/>
          <p:cNvSpPr>
            <a:spLocks noGrp="1"/>
          </p:cNvSpPr>
          <p:nvPr>
            <p:ph type="title"/>
          </p:nvPr>
        </p:nvSpPr>
        <p:spPr/>
        <p:txBody>
          <a:bodyPr/>
          <a:lstStyle/>
          <a:p>
            <a:r>
              <a:rPr lang="en-GB" dirty="0" smtClean="0"/>
              <a:t>Input VAT on cars: advice?</a:t>
            </a:r>
            <a:endParaRPr lang="en-US" dirty="0"/>
          </a:p>
        </p:txBody>
      </p:sp>
    </p:spTree>
    <p:extLst>
      <p:ext uri="{BB962C8B-B14F-4D97-AF65-F5344CB8AC3E}">
        <p14:creationId xmlns:p14="http://schemas.microsoft.com/office/powerpoint/2010/main" val="22919283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Chelham</a:t>
            </a:r>
            <a:r>
              <a:rPr lang="en-US" dirty="0"/>
              <a:t> Ltd v Revenue &amp; Customs [2013] UKFTT </a:t>
            </a:r>
            <a:r>
              <a:rPr lang="en-US" dirty="0" smtClean="0"/>
              <a:t>418</a:t>
            </a:r>
          </a:p>
          <a:p>
            <a:r>
              <a:rPr lang="en-GB" dirty="0" smtClean="0"/>
              <a:t>BMW Group </a:t>
            </a:r>
          </a:p>
          <a:p>
            <a:r>
              <a:rPr lang="en-US" dirty="0"/>
              <a:t>Chelmsford College v Revenue &amp; Customs [2013] UKFTT </a:t>
            </a:r>
            <a:r>
              <a:rPr lang="en-US" dirty="0" smtClean="0"/>
              <a:t>400</a:t>
            </a:r>
          </a:p>
          <a:p>
            <a:r>
              <a:rPr lang="en-US" dirty="0"/>
              <a:t>Finance &amp; Business Training (FBT) Ltd v Revenue And Customs [2013] UKUT </a:t>
            </a:r>
            <a:r>
              <a:rPr lang="en-US" dirty="0" smtClean="0"/>
              <a:t>594</a:t>
            </a:r>
          </a:p>
          <a:p>
            <a:r>
              <a:rPr lang="en-US" dirty="0"/>
              <a:t>HMRC v Our Communications Limited [2013] UKUT 595</a:t>
            </a:r>
            <a:endParaRPr lang="en-US" dirty="0"/>
          </a:p>
        </p:txBody>
      </p:sp>
      <p:sp>
        <p:nvSpPr>
          <p:cNvPr id="3" name="Title 2"/>
          <p:cNvSpPr>
            <a:spLocks noGrp="1"/>
          </p:cNvSpPr>
          <p:nvPr>
            <p:ph type="title"/>
          </p:nvPr>
        </p:nvSpPr>
        <p:spPr/>
        <p:txBody>
          <a:bodyPr/>
          <a:lstStyle/>
          <a:p>
            <a:r>
              <a:rPr lang="en-GB" dirty="0" smtClean="0"/>
              <a:t>VAT Pitfalls </a:t>
            </a:r>
            <a:br>
              <a:rPr lang="en-GB" dirty="0" smtClean="0"/>
            </a:br>
            <a:r>
              <a:rPr lang="en-GB" dirty="0" smtClean="0"/>
              <a:t>Learn from others’ mistakes</a:t>
            </a:r>
            <a:endParaRPr lang="en-US" dirty="0"/>
          </a:p>
        </p:txBody>
      </p:sp>
    </p:spTree>
    <p:extLst>
      <p:ext uri="{BB962C8B-B14F-4D97-AF65-F5344CB8AC3E}">
        <p14:creationId xmlns:p14="http://schemas.microsoft.com/office/powerpoint/2010/main" val="21072222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err="1"/>
              <a:t>Gielly</a:t>
            </a:r>
            <a:r>
              <a:rPr lang="en-US" dirty="0"/>
              <a:t> Green v Revenue &amp; Customs [2013] UKFTT </a:t>
            </a:r>
            <a:r>
              <a:rPr lang="en-US" dirty="0" smtClean="0"/>
              <a:t>509</a:t>
            </a:r>
          </a:p>
          <a:p>
            <a:r>
              <a:rPr lang="en-GB" dirty="0" err="1" smtClean="0"/>
              <a:t>Denplan</a:t>
            </a:r>
            <a:r>
              <a:rPr lang="en-GB" dirty="0" smtClean="0"/>
              <a:t>/ </a:t>
            </a:r>
            <a:r>
              <a:rPr lang="en-US" dirty="0"/>
              <a:t>D P A S Ltd v Revenue &amp; Customs [2013] UKFTT </a:t>
            </a:r>
            <a:r>
              <a:rPr lang="en-US" dirty="0" smtClean="0"/>
              <a:t>676</a:t>
            </a:r>
          </a:p>
          <a:p>
            <a:r>
              <a:rPr lang="en-US" dirty="0" err="1"/>
              <a:t>Khoshaba</a:t>
            </a:r>
            <a:r>
              <a:rPr lang="en-US" dirty="0"/>
              <a:t> t/a Cinnamon Café v Revenue &amp; Customs [2013] UKFTT </a:t>
            </a:r>
            <a:r>
              <a:rPr lang="en-US" dirty="0" smtClean="0"/>
              <a:t>481</a:t>
            </a:r>
          </a:p>
          <a:p>
            <a:r>
              <a:rPr lang="en-US" dirty="0"/>
              <a:t>Audrey </a:t>
            </a:r>
            <a:r>
              <a:rPr lang="en-US" dirty="0" err="1"/>
              <a:t>Cheruvier</a:t>
            </a:r>
            <a:r>
              <a:rPr lang="en-US" dirty="0"/>
              <a:t> t/a Fleur Estelle</a:t>
            </a:r>
            <a:r>
              <a:rPr lang="en-US" b="1" dirty="0"/>
              <a:t> Belly </a:t>
            </a:r>
            <a:r>
              <a:rPr lang="en-US" dirty="0"/>
              <a:t> Dance School v Revenue &amp; Customs [2014] UKFTT </a:t>
            </a:r>
            <a:r>
              <a:rPr lang="en-US" dirty="0" smtClean="0"/>
              <a:t>7</a:t>
            </a:r>
          </a:p>
          <a:p>
            <a:r>
              <a:rPr lang="en-US" dirty="0"/>
              <a:t>English Bridge Union (EBU</a:t>
            </a:r>
            <a:r>
              <a:rPr lang="en-US" dirty="0" smtClean="0"/>
              <a:t>) –is bridge a sport?</a:t>
            </a:r>
          </a:p>
          <a:p>
            <a:r>
              <a:rPr lang="en-US" dirty="0"/>
              <a:t>LH Bishop Electrical Co Ltd A F Sheldon (t/a Aztec Distributors) v Revenue &amp; Customs [2013] UKFTT 522</a:t>
            </a:r>
            <a:endParaRPr lang="en-US" dirty="0"/>
          </a:p>
        </p:txBody>
      </p:sp>
      <p:sp>
        <p:nvSpPr>
          <p:cNvPr id="3" name="Title 2"/>
          <p:cNvSpPr>
            <a:spLocks noGrp="1"/>
          </p:cNvSpPr>
          <p:nvPr>
            <p:ph type="title"/>
          </p:nvPr>
        </p:nvSpPr>
        <p:spPr/>
        <p:txBody>
          <a:bodyPr/>
          <a:lstStyle/>
          <a:p>
            <a:r>
              <a:rPr lang="en-GB" dirty="0" smtClean="0"/>
              <a:t>VAT Pitfalls (2)</a:t>
            </a:r>
            <a:endParaRPr lang="en-US" dirty="0"/>
          </a:p>
        </p:txBody>
      </p:sp>
    </p:spTree>
    <p:extLst>
      <p:ext uri="{BB962C8B-B14F-4D97-AF65-F5344CB8AC3E}">
        <p14:creationId xmlns:p14="http://schemas.microsoft.com/office/powerpoint/2010/main" val="154981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Raising </a:t>
            </a:r>
            <a:r>
              <a:rPr lang="en-GB" dirty="0"/>
              <a:t>the PA to £</a:t>
            </a:r>
            <a:r>
              <a:rPr lang="en-GB" dirty="0" smtClean="0"/>
              <a:t>10k for 2014/15 and £10,500 for 2015/16  </a:t>
            </a:r>
            <a:r>
              <a:rPr lang="en-GB" dirty="0"/>
              <a:t>– a Lib-Dem inspired </a:t>
            </a:r>
            <a:r>
              <a:rPr lang="en-GB" dirty="0" smtClean="0"/>
              <a:t>measure? That will please many conservative voters;  </a:t>
            </a:r>
            <a:endParaRPr lang="en-GB" dirty="0"/>
          </a:p>
          <a:p>
            <a:r>
              <a:rPr lang="en-GB" dirty="0" smtClean="0"/>
              <a:t>Squeeze </a:t>
            </a:r>
            <a:r>
              <a:rPr lang="en-GB" dirty="0"/>
              <a:t>in the BR </a:t>
            </a:r>
            <a:r>
              <a:rPr lang="en-GB" dirty="0" smtClean="0"/>
              <a:t>band means 1 million more people since 2010 pay 40% tax – </a:t>
            </a:r>
            <a:r>
              <a:rPr lang="en-GB" dirty="0"/>
              <a:t>classic fiscal drag</a:t>
            </a:r>
            <a:r>
              <a:rPr lang="en-GB" dirty="0" smtClean="0"/>
              <a:t>;</a:t>
            </a:r>
          </a:p>
          <a:p>
            <a:r>
              <a:rPr lang="en-GB" dirty="0" smtClean="0"/>
              <a:t>Marginal rate on loss of PA is 62%</a:t>
            </a:r>
          </a:p>
          <a:p>
            <a:r>
              <a:rPr lang="en-GB" dirty="0" smtClean="0"/>
              <a:t>Child benefit </a:t>
            </a:r>
            <a:r>
              <a:rPr lang="en-GB" dirty="0" err="1" smtClean="0"/>
              <a:t>clawback</a:t>
            </a:r>
            <a:r>
              <a:rPr lang="en-GB" dirty="0" smtClean="0"/>
              <a:t> marginal rates higher for those on over £50,000 </a:t>
            </a:r>
            <a:endParaRPr lang="en-GB" dirty="0"/>
          </a:p>
          <a:p>
            <a:r>
              <a:rPr lang="en-GB" dirty="0" smtClean="0"/>
              <a:t>Sensible planning will focus on those at rate change borders?? </a:t>
            </a:r>
            <a:endParaRPr lang="en-GB" dirty="0"/>
          </a:p>
          <a:p>
            <a:endParaRPr lang="en-US" dirty="0"/>
          </a:p>
        </p:txBody>
      </p:sp>
      <p:sp>
        <p:nvSpPr>
          <p:cNvPr id="3" name="Title 2"/>
          <p:cNvSpPr>
            <a:spLocks noGrp="1"/>
          </p:cNvSpPr>
          <p:nvPr>
            <p:ph type="title"/>
          </p:nvPr>
        </p:nvSpPr>
        <p:spPr/>
        <p:txBody>
          <a:bodyPr/>
          <a:lstStyle/>
          <a:p>
            <a:r>
              <a:rPr lang="en-GB" dirty="0" smtClean="0"/>
              <a:t>Personal Tax and employment</a:t>
            </a:r>
            <a:endParaRPr lang="en-US" dirty="0"/>
          </a:p>
        </p:txBody>
      </p:sp>
    </p:spTree>
    <p:extLst>
      <p:ext uri="{BB962C8B-B14F-4D97-AF65-F5344CB8AC3E}">
        <p14:creationId xmlns:p14="http://schemas.microsoft.com/office/powerpoint/2010/main" val="11329709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Card Protection Plan Ltd v C &amp; E </a:t>
            </a:r>
            <a:r>
              <a:rPr lang="en-US" dirty="0" err="1"/>
              <a:t>Commrs</a:t>
            </a:r>
            <a:r>
              <a:rPr lang="en-US" dirty="0"/>
              <a:t> [1994] BVC </a:t>
            </a:r>
            <a:r>
              <a:rPr lang="en-US" dirty="0" smtClean="0"/>
              <a:t>20</a:t>
            </a:r>
          </a:p>
          <a:p>
            <a:r>
              <a:rPr lang="en-US" dirty="0"/>
              <a:t>Tumble Tots (UK) Ltd v R &amp; C </a:t>
            </a:r>
            <a:r>
              <a:rPr lang="en-US" dirty="0" err="1"/>
              <a:t>Commrs</a:t>
            </a:r>
            <a:r>
              <a:rPr lang="en-US" dirty="0"/>
              <a:t> [2007] BVC </a:t>
            </a:r>
            <a:r>
              <a:rPr lang="en-US" dirty="0" smtClean="0"/>
              <a:t>179</a:t>
            </a:r>
          </a:p>
          <a:p>
            <a:r>
              <a:rPr lang="en-GB" dirty="0" smtClean="0"/>
              <a:t>BskyB/ </a:t>
            </a:r>
            <a:r>
              <a:rPr lang="en-US" dirty="0" err="1"/>
              <a:t>Telewest</a:t>
            </a:r>
            <a:r>
              <a:rPr lang="en-US" dirty="0"/>
              <a:t> Communications plc v C &amp; E </a:t>
            </a:r>
            <a:r>
              <a:rPr lang="en-US" dirty="0" err="1"/>
              <a:t>Commrs</a:t>
            </a:r>
            <a:r>
              <a:rPr lang="en-US" dirty="0"/>
              <a:t> [2005] BVC </a:t>
            </a:r>
            <a:r>
              <a:rPr lang="en-US" dirty="0" smtClean="0"/>
              <a:t>156</a:t>
            </a:r>
          </a:p>
          <a:p>
            <a:r>
              <a:rPr lang="en-US" dirty="0"/>
              <a:t>College of Estate Management v C &amp; E </a:t>
            </a:r>
            <a:r>
              <a:rPr lang="en-US" dirty="0" err="1"/>
              <a:t>Commrs</a:t>
            </a:r>
            <a:r>
              <a:rPr lang="en-US" dirty="0"/>
              <a:t> [2005] BVC </a:t>
            </a:r>
            <a:r>
              <a:rPr lang="en-US" dirty="0" smtClean="0"/>
              <a:t>704</a:t>
            </a:r>
          </a:p>
          <a:p>
            <a:r>
              <a:rPr lang="en-US" dirty="0"/>
              <a:t>W M Morrison Supermarkets PLC v HMRC [2013] UKUT 247</a:t>
            </a:r>
            <a:endParaRPr lang="en-US" dirty="0"/>
          </a:p>
        </p:txBody>
      </p:sp>
      <p:sp>
        <p:nvSpPr>
          <p:cNvPr id="3" name="Title 2"/>
          <p:cNvSpPr>
            <a:spLocks noGrp="1"/>
          </p:cNvSpPr>
          <p:nvPr>
            <p:ph type="title"/>
          </p:nvPr>
        </p:nvSpPr>
        <p:spPr/>
        <p:txBody>
          <a:bodyPr/>
          <a:lstStyle/>
          <a:p>
            <a:r>
              <a:rPr lang="en-GB" dirty="0" smtClean="0"/>
              <a:t>Composite Supplies</a:t>
            </a:r>
            <a:endParaRPr lang="en-US" dirty="0"/>
          </a:p>
        </p:txBody>
      </p:sp>
    </p:spTree>
    <p:extLst>
      <p:ext uri="{BB962C8B-B14F-4D97-AF65-F5344CB8AC3E}">
        <p14:creationId xmlns:p14="http://schemas.microsoft.com/office/powerpoint/2010/main" val="40977201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Input VAT on cars</a:t>
            </a:r>
          </a:p>
          <a:p>
            <a:r>
              <a:rPr lang="en-US" b="1" i="1" dirty="0"/>
              <a:t>Customs &amp; Excise Commissioners v Elm Milk Ltd [2006] BVC </a:t>
            </a:r>
            <a:r>
              <a:rPr lang="en-US" b="1" i="1" dirty="0" smtClean="0"/>
              <a:t>296 – advise or not?</a:t>
            </a:r>
          </a:p>
          <a:p>
            <a:r>
              <a:rPr lang="en-US" i="1" dirty="0"/>
              <a:t>Ian </a:t>
            </a:r>
            <a:r>
              <a:rPr lang="en-US" i="1" dirty="0" err="1"/>
              <a:t>Flockton</a:t>
            </a:r>
            <a:r>
              <a:rPr lang="en-US" i="1" dirty="0"/>
              <a:t> Developments Ltd v C &amp; E </a:t>
            </a:r>
            <a:r>
              <a:rPr lang="en-US" i="1" dirty="0" err="1"/>
              <a:t>Commrs</a:t>
            </a:r>
            <a:r>
              <a:rPr lang="en-US" i="1" dirty="0"/>
              <a:t> (1987) 3 BVC </a:t>
            </a:r>
            <a:r>
              <a:rPr lang="en-US" i="1" dirty="0" smtClean="0"/>
              <a:t>23</a:t>
            </a:r>
          </a:p>
          <a:p>
            <a:r>
              <a:rPr lang="en-US" i="1" dirty="0"/>
              <a:t>Chain Telecommunications Ltd v Revenue &amp; Customs [2012] UKFTT </a:t>
            </a:r>
            <a:r>
              <a:rPr lang="en-US" i="1" dirty="0" smtClean="0"/>
              <a:t>330</a:t>
            </a:r>
          </a:p>
          <a:p>
            <a:r>
              <a:rPr lang="en-GB" i="1" dirty="0" err="1" smtClean="0"/>
              <a:t>Croall</a:t>
            </a:r>
            <a:r>
              <a:rPr lang="en-GB" i="1" dirty="0" smtClean="0"/>
              <a:t> Bryson/ </a:t>
            </a:r>
            <a:r>
              <a:rPr lang="en-US" i="1" dirty="0"/>
              <a:t>Dennis George Bunning and Christina Denise Bunning t/a Stafford Land Rover v Revenue &amp; Customs [2012] UKFTT 32</a:t>
            </a:r>
            <a:r>
              <a:rPr lang="en-US" dirty="0" smtClean="0"/>
              <a:t>. ??K Myles??</a:t>
            </a:r>
          </a:p>
          <a:p>
            <a:r>
              <a:rPr lang="en-GB" dirty="0" smtClean="0"/>
              <a:t>Aggregation and Directions</a:t>
            </a:r>
            <a:endParaRPr lang="en-US" dirty="0"/>
          </a:p>
        </p:txBody>
      </p:sp>
      <p:sp>
        <p:nvSpPr>
          <p:cNvPr id="3" name="Title 2"/>
          <p:cNvSpPr>
            <a:spLocks noGrp="1"/>
          </p:cNvSpPr>
          <p:nvPr>
            <p:ph type="title"/>
          </p:nvPr>
        </p:nvSpPr>
        <p:spPr/>
        <p:txBody>
          <a:bodyPr/>
          <a:lstStyle/>
          <a:p>
            <a:r>
              <a:rPr lang="en-GB" dirty="0" smtClean="0"/>
              <a:t>HMRC areas of challenge</a:t>
            </a:r>
            <a:endParaRPr lang="en-US" dirty="0"/>
          </a:p>
        </p:txBody>
      </p:sp>
    </p:spTree>
    <p:extLst>
      <p:ext uri="{BB962C8B-B14F-4D97-AF65-F5344CB8AC3E}">
        <p14:creationId xmlns:p14="http://schemas.microsoft.com/office/powerpoint/2010/main" val="34383400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Company owns helicopter</a:t>
            </a:r>
          </a:p>
          <a:p>
            <a:r>
              <a:rPr lang="en-GB" dirty="0" smtClean="0"/>
              <a:t>Hires it to others</a:t>
            </a:r>
          </a:p>
          <a:p>
            <a:r>
              <a:rPr lang="en-GB" dirty="0" smtClean="0"/>
              <a:t>Company business &lt;25%</a:t>
            </a:r>
          </a:p>
          <a:p>
            <a:r>
              <a:rPr lang="en-GB" dirty="0" smtClean="0"/>
              <a:t>Kept at Director’s home (a farm)</a:t>
            </a:r>
          </a:p>
          <a:p>
            <a:r>
              <a:rPr lang="en-GB" dirty="0" smtClean="0"/>
              <a:t>Directors fly but pay arms length rate </a:t>
            </a:r>
          </a:p>
          <a:p>
            <a:r>
              <a:rPr lang="en-GB" dirty="0" smtClean="0"/>
              <a:t>HMRC assess £39,246 VAT on basis that helicopter not bought mainly for business use</a:t>
            </a:r>
          </a:p>
          <a:p>
            <a:r>
              <a:rPr lang="en-GB" dirty="0" smtClean="0"/>
              <a:t>Discuss whether you would advise an appeal and on what grounds?</a:t>
            </a:r>
            <a:endParaRPr lang="en-US" dirty="0"/>
          </a:p>
        </p:txBody>
      </p:sp>
      <p:sp>
        <p:nvSpPr>
          <p:cNvPr id="3" name="Title 2"/>
          <p:cNvSpPr>
            <a:spLocks noGrp="1"/>
          </p:cNvSpPr>
          <p:nvPr>
            <p:ph type="title"/>
          </p:nvPr>
        </p:nvSpPr>
        <p:spPr/>
        <p:txBody>
          <a:bodyPr/>
          <a:lstStyle/>
          <a:p>
            <a:r>
              <a:rPr lang="en-GB" dirty="0" smtClean="0"/>
              <a:t>Workshop VAT</a:t>
            </a:r>
            <a:endParaRPr lang="en-US" dirty="0"/>
          </a:p>
        </p:txBody>
      </p:sp>
    </p:spTree>
    <p:extLst>
      <p:ext uri="{BB962C8B-B14F-4D97-AF65-F5344CB8AC3E}">
        <p14:creationId xmlns:p14="http://schemas.microsoft.com/office/powerpoint/2010/main" val="35635664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85800" y="2130425"/>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smtClean="0"/>
              <a:t>Thank you for listening</a:t>
            </a:r>
            <a:br>
              <a:rPr lang="en-GB" sz="3200" smtClean="0"/>
            </a:br>
            <a:r>
              <a:rPr lang="en-GB" sz="3200" smtClean="0"/>
              <a:t/>
            </a:r>
            <a:br>
              <a:rPr lang="en-GB" sz="3200" smtClean="0"/>
            </a:br>
            <a:r>
              <a:rPr lang="en-GB" sz="3200" smtClean="0"/>
              <a:t>Any Questions?</a:t>
            </a:r>
          </a:p>
        </p:txBody>
      </p:sp>
      <p:pic>
        <p:nvPicPr>
          <p:cNvPr id="5" name="Picture 4" descr="j01958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719513" y="3886200"/>
            <a:ext cx="1703387" cy="1752600"/>
          </a:xfrm>
          <a:prstGeom prst="rect">
            <a:avLst/>
          </a:prstGeom>
        </p:spPr>
      </p:pic>
      <p:sp>
        <p:nvSpPr>
          <p:cNvPr id="2" name="TextBox 1"/>
          <p:cNvSpPr txBox="1"/>
          <p:nvPr/>
        </p:nvSpPr>
        <p:spPr>
          <a:xfrm>
            <a:off x="457200" y="3733800"/>
            <a:ext cx="2971800" cy="2246769"/>
          </a:xfrm>
          <a:prstGeom prst="rect">
            <a:avLst/>
          </a:prstGeom>
          <a:noFill/>
        </p:spPr>
        <p:txBody>
          <a:bodyPr wrap="square" rtlCol="0">
            <a:spAutoFit/>
          </a:bodyPr>
          <a:lstStyle/>
          <a:p>
            <a:r>
              <a:rPr lang="en-GB" sz="2800" b="1" dirty="0" smtClean="0"/>
              <a:t>Written paper with answers to the workshop is available to download at</a:t>
            </a:r>
            <a:endParaRPr lang="en-US" sz="2800" b="1" dirty="0"/>
          </a:p>
        </p:txBody>
      </p:sp>
    </p:spTree>
    <p:extLst>
      <p:ext uri="{BB962C8B-B14F-4D97-AF65-F5344CB8AC3E}">
        <p14:creationId xmlns:p14="http://schemas.microsoft.com/office/powerpoint/2010/main" val="1427545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72147723"/>
              </p:ext>
            </p:extLst>
          </p:nvPr>
        </p:nvGraphicFramePr>
        <p:xfrm>
          <a:off x="796925" y="3200400"/>
          <a:ext cx="7508875" cy="1854200"/>
        </p:xfrm>
        <a:graphic>
          <a:graphicData uri="http://schemas.openxmlformats.org/drawingml/2006/table">
            <a:tbl>
              <a:tblPr firstRow="1" bandRow="1">
                <a:tableStyleId>{5C22544A-7EE6-4342-B048-85BDC9FD1C3A}</a:tableStyleId>
              </a:tblPr>
              <a:tblGrid>
                <a:gridCol w="2501138"/>
                <a:gridCol w="1654937"/>
                <a:gridCol w="1752600"/>
                <a:gridCol w="1600200"/>
              </a:tblGrid>
              <a:tr h="370840">
                <a:tc>
                  <a:txBody>
                    <a:bodyPr/>
                    <a:lstStyle/>
                    <a:p>
                      <a:endParaRPr lang="en-GB" sz="1800" b="1"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dirty="0" smtClean="0">
                          <a:solidFill>
                            <a:schemeClr val="tx1"/>
                          </a:solidFill>
                          <a:latin typeface="Arial" pitchFamily="34" charset="0"/>
                          <a:cs typeface="Arial" pitchFamily="34" charset="0"/>
                        </a:rPr>
                        <a:t>2013/14</a:t>
                      </a:r>
                      <a:endParaRPr lang="en-GB"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dirty="0" smtClean="0">
                          <a:solidFill>
                            <a:schemeClr val="tx1"/>
                          </a:solidFill>
                          <a:latin typeface="Arial" pitchFamily="34" charset="0"/>
                          <a:cs typeface="Arial" pitchFamily="34" charset="0"/>
                        </a:rPr>
                        <a:t>2014/15</a:t>
                      </a:r>
                      <a:endParaRPr lang="en-GB"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dirty="0" smtClean="0">
                          <a:solidFill>
                            <a:schemeClr val="tx1"/>
                          </a:solidFill>
                          <a:latin typeface="Arial" pitchFamily="34" charset="0"/>
                          <a:cs typeface="Arial" pitchFamily="34" charset="0"/>
                        </a:rPr>
                        <a:t>2015/16</a:t>
                      </a:r>
                      <a:endParaRPr lang="en-GB" dirty="0">
                        <a:solidFill>
                          <a:schemeClr val="tx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0840">
                <a:tc>
                  <a:txBody>
                    <a:bodyPr/>
                    <a:lstStyle/>
                    <a:p>
                      <a:r>
                        <a:rPr lang="en-GB" dirty="0" smtClean="0">
                          <a:latin typeface="Arial" pitchFamily="34" charset="0"/>
                          <a:cs typeface="Arial" pitchFamily="34" charset="0"/>
                        </a:rPr>
                        <a:t>PA</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9,440</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10,000</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10,500</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dirty="0" smtClean="0">
                          <a:latin typeface="Arial" pitchFamily="34" charset="0"/>
                          <a:cs typeface="Arial" pitchFamily="34" charset="0"/>
                        </a:rPr>
                        <a:t>Basic Rate</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32,010</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31,865</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31,785</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dirty="0" smtClean="0">
                          <a:latin typeface="Arial" pitchFamily="34" charset="0"/>
                          <a:cs typeface="Arial" pitchFamily="34" charset="0"/>
                        </a:rPr>
                        <a:t>Higher Rate Threshold</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41,450</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41,865</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42,285</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dirty="0" smtClean="0">
                          <a:latin typeface="Arial" pitchFamily="34" charset="0"/>
                          <a:cs typeface="Arial" pitchFamily="34" charset="0"/>
                        </a:rPr>
                        <a:t>Top rate</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latin typeface="Arial" pitchFamily="34" charset="0"/>
                          <a:cs typeface="Arial" pitchFamily="34" charset="0"/>
                        </a:rPr>
                        <a:t>45%</a:t>
                      </a:r>
                      <a:endParaRPr lang="en-GB"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solidFill>
                            <a:srgbClr val="FF0000"/>
                          </a:solidFill>
                          <a:latin typeface="Arial" pitchFamily="34" charset="0"/>
                          <a:cs typeface="Arial" pitchFamily="34" charset="0"/>
                        </a:rPr>
                        <a:t>45%</a:t>
                      </a:r>
                      <a:endParaRPr lang="en-GB" dirty="0">
                        <a:solidFill>
                          <a:srgbClr val="FF0000"/>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smtClean="0">
                          <a:solidFill>
                            <a:srgbClr val="FF0000"/>
                          </a:solidFill>
                          <a:latin typeface="Arial" pitchFamily="34" charset="0"/>
                          <a:cs typeface="Arial" pitchFamily="34" charset="0"/>
                        </a:rPr>
                        <a:t>????</a:t>
                      </a:r>
                      <a:endParaRPr lang="en-GB" dirty="0">
                        <a:solidFill>
                          <a:srgbClr val="FF0000"/>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Title 2"/>
          <p:cNvSpPr>
            <a:spLocks noGrp="1"/>
          </p:cNvSpPr>
          <p:nvPr>
            <p:ph type="title"/>
          </p:nvPr>
        </p:nvSpPr>
        <p:spPr/>
        <p:txBody>
          <a:bodyPr/>
          <a:lstStyle/>
          <a:p>
            <a:r>
              <a:rPr lang="en-GB" dirty="0" smtClean="0"/>
              <a:t>Rates and bands</a:t>
            </a:r>
            <a:endParaRPr lang="en-GB" dirty="0"/>
          </a:p>
        </p:txBody>
      </p:sp>
      <p:sp>
        <p:nvSpPr>
          <p:cNvPr id="5" name="Content Placeholder 1"/>
          <p:cNvSpPr txBox="1">
            <a:spLocks/>
          </p:cNvSpPr>
          <p:nvPr/>
        </p:nvSpPr>
        <p:spPr>
          <a:xfrm>
            <a:off x="797390" y="1913467"/>
            <a:ext cx="7838610" cy="403581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dirty="0" smtClean="0"/>
          </a:p>
        </p:txBody>
      </p:sp>
    </p:spTree>
    <p:extLst>
      <p:ext uri="{BB962C8B-B14F-4D97-AF65-F5344CB8AC3E}">
        <p14:creationId xmlns:p14="http://schemas.microsoft.com/office/powerpoint/2010/main" val="11754104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000" dirty="0"/>
              <a:t>	</a:t>
            </a:r>
          </a:p>
          <a:p>
            <a:pPr marL="0" indent="0">
              <a:buNone/>
            </a:pPr>
            <a:r>
              <a:rPr lang="en-GB" sz="2000" b="1" dirty="0"/>
              <a:t>Salary </a:t>
            </a:r>
            <a:r>
              <a:rPr lang="en-GB" sz="2000" dirty="0"/>
              <a:t>	</a:t>
            </a:r>
            <a:r>
              <a:rPr lang="en-GB" sz="2000" b="1" dirty="0"/>
              <a:t>PA </a:t>
            </a:r>
            <a:r>
              <a:rPr lang="en-GB" sz="2000" dirty="0"/>
              <a:t>	</a:t>
            </a:r>
            <a:r>
              <a:rPr lang="en-GB" sz="2000" b="1" dirty="0"/>
              <a:t>Taxable </a:t>
            </a:r>
            <a:r>
              <a:rPr lang="en-GB" sz="2000" dirty="0"/>
              <a:t>	</a:t>
            </a:r>
            <a:r>
              <a:rPr lang="en-GB" sz="2000" b="1" dirty="0"/>
              <a:t>at 20% </a:t>
            </a:r>
            <a:r>
              <a:rPr lang="en-GB" sz="2000" dirty="0"/>
              <a:t>	</a:t>
            </a:r>
            <a:r>
              <a:rPr lang="en-GB" sz="2000" b="1" dirty="0"/>
              <a:t>at 40% </a:t>
            </a:r>
            <a:r>
              <a:rPr lang="en-GB" sz="2000" dirty="0"/>
              <a:t>	</a:t>
            </a:r>
            <a:r>
              <a:rPr lang="en-GB" sz="2000" b="1" dirty="0"/>
              <a:t>Total tax </a:t>
            </a:r>
            <a:r>
              <a:rPr lang="en-GB" sz="2000" dirty="0"/>
              <a:t>	</a:t>
            </a:r>
          </a:p>
          <a:p>
            <a:pPr marL="0" indent="0">
              <a:buNone/>
            </a:pPr>
            <a:r>
              <a:rPr lang="en-US" sz="2000" b="1" dirty="0"/>
              <a:t>20000 </a:t>
            </a:r>
            <a:r>
              <a:rPr lang="en-US" sz="2000" dirty="0"/>
              <a:t>	</a:t>
            </a:r>
            <a:r>
              <a:rPr lang="en-US" sz="2000" b="1" dirty="0"/>
              <a:t>-9440 </a:t>
            </a:r>
            <a:r>
              <a:rPr lang="en-US" sz="2000" dirty="0"/>
              <a:t>	</a:t>
            </a:r>
            <a:r>
              <a:rPr lang="en-US" sz="2000" b="1" dirty="0"/>
              <a:t>10560 </a:t>
            </a:r>
            <a:r>
              <a:rPr lang="en-US" sz="2000" dirty="0"/>
              <a:t>	</a:t>
            </a:r>
            <a:r>
              <a:rPr lang="en-US" sz="2000" dirty="0" smtClean="0"/>
              <a:t>	</a:t>
            </a:r>
            <a:r>
              <a:rPr lang="en-US" sz="2000" b="1" dirty="0" smtClean="0"/>
              <a:t>2112 </a:t>
            </a:r>
            <a:r>
              <a:rPr lang="en-US" sz="2000" dirty="0"/>
              <a:t>	</a:t>
            </a:r>
            <a:r>
              <a:rPr lang="en-US" sz="2000" b="1" dirty="0"/>
              <a:t>0 </a:t>
            </a:r>
            <a:r>
              <a:rPr lang="en-US" sz="2000" dirty="0"/>
              <a:t>	</a:t>
            </a:r>
            <a:r>
              <a:rPr lang="en-US" sz="2000" b="1" dirty="0"/>
              <a:t>2112 </a:t>
            </a:r>
            <a:r>
              <a:rPr lang="en-US" sz="2000" dirty="0"/>
              <a:t>	</a:t>
            </a:r>
          </a:p>
          <a:p>
            <a:pPr marL="0" indent="0">
              <a:buNone/>
            </a:pPr>
            <a:r>
              <a:rPr lang="en-US" sz="2000" b="1" dirty="0"/>
              <a:t>30,000 </a:t>
            </a:r>
            <a:r>
              <a:rPr lang="en-US" sz="2000" dirty="0"/>
              <a:t>	</a:t>
            </a:r>
            <a:r>
              <a:rPr lang="en-US" sz="2000" b="1" dirty="0"/>
              <a:t>-9440 </a:t>
            </a:r>
            <a:r>
              <a:rPr lang="en-US" sz="2000" dirty="0"/>
              <a:t>	</a:t>
            </a:r>
            <a:r>
              <a:rPr lang="en-US" sz="2000" b="1" dirty="0"/>
              <a:t>20,560 </a:t>
            </a:r>
            <a:r>
              <a:rPr lang="en-US" sz="2000" dirty="0"/>
              <a:t>	</a:t>
            </a:r>
            <a:r>
              <a:rPr lang="en-US" sz="2000" dirty="0" smtClean="0"/>
              <a:t>	</a:t>
            </a:r>
            <a:r>
              <a:rPr lang="en-US" sz="2000" b="1" dirty="0" smtClean="0"/>
              <a:t>4112 </a:t>
            </a:r>
            <a:r>
              <a:rPr lang="en-US" sz="2000" dirty="0"/>
              <a:t>	</a:t>
            </a:r>
            <a:r>
              <a:rPr lang="en-US" sz="2000" b="1" dirty="0"/>
              <a:t>0 </a:t>
            </a:r>
            <a:r>
              <a:rPr lang="en-US" sz="2000" dirty="0"/>
              <a:t>	</a:t>
            </a:r>
            <a:r>
              <a:rPr lang="en-US" sz="2000" b="1" dirty="0"/>
              <a:t>4112 </a:t>
            </a:r>
            <a:r>
              <a:rPr lang="en-US" sz="2000" dirty="0"/>
              <a:t>	</a:t>
            </a:r>
          </a:p>
          <a:p>
            <a:pPr marL="0" indent="0">
              <a:buNone/>
            </a:pPr>
            <a:r>
              <a:rPr lang="en-US" sz="2000" b="1" dirty="0"/>
              <a:t>40,000 </a:t>
            </a:r>
            <a:r>
              <a:rPr lang="en-US" sz="2000" dirty="0"/>
              <a:t>	</a:t>
            </a:r>
            <a:r>
              <a:rPr lang="en-US" sz="2000" b="1" dirty="0"/>
              <a:t>-9440 </a:t>
            </a:r>
            <a:r>
              <a:rPr lang="en-US" sz="2000" dirty="0"/>
              <a:t>	</a:t>
            </a:r>
            <a:r>
              <a:rPr lang="en-US" sz="2000" b="1" dirty="0"/>
              <a:t>30,560 </a:t>
            </a:r>
            <a:r>
              <a:rPr lang="en-US" sz="2000" dirty="0"/>
              <a:t>	</a:t>
            </a:r>
            <a:r>
              <a:rPr lang="en-US" sz="2000" dirty="0" smtClean="0"/>
              <a:t>	</a:t>
            </a:r>
            <a:r>
              <a:rPr lang="en-US" sz="2000" b="1" dirty="0" smtClean="0"/>
              <a:t>6112 </a:t>
            </a:r>
            <a:r>
              <a:rPr lang="en-US" sz="2000" dirty="0"/>
              <a:t>	</a:t>
            </a:r>
            <a:r>
              <a:rPr lang="en-US" sz="2000" b="1" dirty="0"/>
              <a:t>0 </a:t>
            </a:r>
            <a:r>
              <a:rPr lang="en-US" sz="2000" dirty="0"/>
              <a:t>	</a:t>
            </a:r>
            <a:r>
              <a:rPr lang="en-US" sz="2000" b="1" dirty="0"/>
              <a:t>6112 </a:t>
            </a:r>
            <a:r>
              <a:rPr lang="en-US" sz="2000" dirty="0"/>
              <a:t>	</a:t>
            </a:r>
          </a:p>
          <a:p>
            <a:pPr marL="0" indent="0">
              <a:buNone/>
            </a:pPr>
            <a:r>
              <a:rPr lang="en-US" sz="2000" b="1" dirty="0"/>
              <a:t>50,000 </a:t>
            </a:r>
            <a:r>
              <a:rPr lang="en-US" sz="2000" dirty="0"/>
              <a:t>	</a:t>
            </a:r>
            <a:r>
              <a:rPr lang="en-US" sz="2000" b="1" dirty="0"/>
              <a:t>-9440 </a:t>
            </a:r>
            <a:r>
              <a:rPr lang="en-US" sz="2000" dirty="0"/>
              <a:t>	</a:t>
            </a:r>
            <a:r>
              <a:rPr lang="en-US" sz="2000" b="1" dirty="0"/>
              <a:t>40,560 </a:t>
            </a:r>
            <a:r>
              <a:rPr lang="en-US" sz="2000" dirty="0"/>
              <a:t>	</a:t>
            </a:r>
            <a:r>
              <a:rPr lang="en-US" sz="2000" dirty="0" smtClean="0"/>
              <a:t>	</a:t>
            </a:r>
            <a:r>
              <a:rPr lang="en-US" sz="2000" b="1" dirty="0" smtClean="0"/>
              <a:t>6402 </a:t>
            </a:r>
            <a:r>
              <a:rPr lang="en-US" sz="2000" dirty="0"/>
              <a:t>	</a:t>
            </a:r>
            <a:r>
              <a:rPr lang="en-US" sz="2000" b="1" dirty="0"/>
              <a:t>3,420 </a:t>
            </a:r>
            <a:r>
              <a:rPr lang="en-US" sz="2000" dirty="0"/>
              <a:t>	</a:t>
            </a:r>
            <a:r>
              <a:rPr lang="en-US" sz="2000" b="1" dirty="0"/>
              <a:t>9822 </a:t>
            </a:r>
            <a:r>
              <a:rPr lang="en-US" sz="2000" dirty="0"/>
              <a:t>	</a:t>
            </a:r>
          </a:p>
          <a:p>
            <a:pPr marL="0" indent="0">
              <a:buNone/>
            </a:pPr>
            <a:r>
              <a:rPr lang="en-US" sz="2000" b="1" dirty="0"/>
              <a:t>60,000 </a:t>
            </a:r>
            <a:r>
              <a:rPr lang="en-US" sz="2000" dirty="0"/>
              <a:t>	</a:t>
            </a:r>
            <a:r>
              <a:rPr lang="en-US" sz="2000" b="1" dirty="0"/>
              <a:t>-9440 </a:t>
            </a:r>
            <a:r>
              <a:rPr lang="en-US" sz="2000" dirty="0"/>
              <a:t>	</a:t>
            </a:r>
            <a:r>
              <a:rPr lang="en-US" sz="2000" b="1" dirty="0"/>
              <a:t>50,560 </a:t>
            </a:r>
            <a:r>
              <a:rPr lang="en-US" sz="2000" dirty="0"/>
              <a:t>	</a:t>
            </a:r>
            <a:r>
              <a:rPr lang="en-US" sz="2000" dirty="0" smtClean="0"/>
              <a:t>	</a:t>
            </a:r>
            <a:r>
              <a:rPr lang="en-US" sz="2000" b="1" dirty="0" smtClean="0"/>
              <a:t>6402 </a:t>
            </a:r>
            <a:r>
              <a:rPr lang="en-US" sz="2000" dirty="0"/>
              <a:t>	</a:t>
            </a:r>
            <a:r>
              <a:rPr lang="en-US" sz="2000" b="1" dirty="0"/>
              <a:t>7,420 </a:t>
            </a:r>
            <a:r>
              <a:rPr lang="en-US" sz="2000" dirty="0"/>
              <a:t>	</a:t>
            </a:r>
            <a:r>
              <a:rPr lang="en-US" sz="2000" b="1" dirty="0"/>
              <a:t>13822 </a:t>
            </a:r>
            <a:r>
              <a:rPr lang="en-US" sz="2000" dirty="0"/>
              <a:t>	</a:t>
            </a:r>
          </a:p>
          <a:p>
            <a:pPr marL="0" indent="0">
              <a:buNone/>
            </a:pPr>
            <a:r>
              <a:rPr lang="en-US" sz="2000" b="1" dirty="0"/>
              <a:t>70,000 </a:t>
            </a:r>
            <a:r>
              <a:rPr lang="en-US" sz="2000" dirty="0"/>
              <a:t>	</a:t>
            </a:r>
            <a:r>
              <a:rPr lang="en-US" sz="2000" b="1" dirty="0"/>
              <a:t>-9440 </a:t>
            </a:r>
            <a:r>
              <a:rPr lang="en-US" sz="2000" dirty="0"/>
              <a:t>	</a:t>
            </a:r>
            <a:r>
              <a:rPr lang="en-US" sz="2000" b="1" dirty="0"/>
              <a:t>60,560 </a:t>
            </a:r>
            <a:r>
              <a:rPr lang="en-US" sz="2000" dirty="0"/>
              <a:t>	</a:t>
            </a:r>
            <a:r>
              <a:rPr lang="en-US" sz="2000" dirty="0" smtClean="0"/>
              <a:t>	</a:t>
            </a:r>
            <a:r>
              <a:rPr lang="en-US" sz="2000" b="1" dirty="0" smtClean="0"/>
              <a:t>6402 </a:t>
            </a:r>
            <a:r>
              <a:rPr lang="en-US" sz="2000" dirty="0"/>
              <a:t>	</a:t>
            </a:r>
            <a:r>
              <a:rPr lang="en-US" sz="2000" b="1" dirty="0"/>
              <a:t>11,420 </a:t>
            </a:r>
            <a:r>
              <a:rPr lang="en-US" sz="2000" dirty="0"/>
              <a:t>	</a:t>
            </a:r>
            <a:r>
              <a:rPr lang="en-US" sz="2000" b="1" dirty="0"/>
              <a:t>17822 </a:t>
            </a:r>
            <a:r>
              <a:rPr lang="en-US" sz="2000" dirty="0"/>
              <a:t>	</a:t>
            </a:r>
          </a:p>
          <a:p>
            <a:endParaRPr lang="en-US" dirty="0"/>
          </a:p>
        </p:txBody>
      </p:sp>
      <p:sp>
        <p:nvSpPr>
          <p:cNvPr id="3" name="Title 2"/>
          <p:cNvSpPr>
            <a:spLocks noGrp="1"/>
          </p:cNvSpPr>
          <p:nvPr>
            <p:ph type="title"/>
          </p:nvPr>
        </p:nvSpPr>
        <p:spPr/>
        <p:txBody>
          <a:bodyPr/>
          <a:lstStyle/>
          <a:p>
            <a:r>
              <a:rPr lang="en-US" b="1" dirty="0" smtClean="0"/>
              <a:t>Salaries </a:t>
            </a:r>
            <a:r>
              <a:rPr lang="en-US" b="1" dirty="0"/>
              <a:t>2013/14 </a:t>
            </a:r>
            <a:r>
              <a:rPr lang="en-US" dirty="0" smtClean="0"/>
              <a:t>  </a:t>
            </a:r>
            <a:r>
              <a:rPr lang="en-US" b="1" dirty="0" smtClean="0"/>
              <a:t>(</a:t>
            </a:r>
            <a:r>
              <a:rPr lang="en-US" b="1" dirty="0" err="1"/>
              <a:t>br</a:t>
            </a:r>
            <a:r>
              <a:rPr lang="en-US" b="1" dirty="0"/>
              <a:t> band 32010)</a:t>
            </a:r>
            <a:endParaRPr lang="en-US" dirty="0"/>
          </a:p>
        </p:txBody>
      </p:sp>
    </p:spTree>
    <p:extLst>
      <p:ext uri="{BB962C8B-B14F-4D97-AF65-F5344CB8AC3E}">
        <p14:creationId xmlns:p14="http://schemas.microsoft.com/office/powerpoint/2010/main" val="10681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000" dirty="0"/>
              <a:t>	</a:t>
            </a:r>
          </a:p>
          <a:p>
            <a:pPr marL="0" indent="0">
              <a:buNone/>
            </a:pPr>
            <a:r>
              <a:rPr lang="en-GB" sz="2000" b="1" dirty="0"/>
              <a:t>Salary </a:t>
            </a:r>
            <a:r>
              <a:rPr lang="en-GB" sz="2000" dirty="0"/>
              <a:t>	</a:t>
            </a:r>
            <a:r>
              <a:rPr lang="en-GB" sz="2000" b="1" dirty="0"/>
              <a:t>PA </a:t>
            </a:r>
            <a:r>
              <a:rPr lang="en-GB" sz="2000" dirty="0"/>
              <a:t>	</a:t>
            </a:r>
            <a:r>
              <a:rPr lang="en-GB" sz="2000" b="1" dirty="0"/>
              <a:t>Taxable </a:t>
            </a:r>
            <a:r>
              <a:rPr lang="en-GB" sz="2000" dirty="0"/>
              <a:t>	</a:t>
            </a:r>
            <a:r>
              <a:rPr lang="en-GB" sz="2000" b="1" dirty="0"/>
              <a:t>at 20% </a:t>
            </a:r>
            <a:r>
              <a:rPr lang="en-GB" sz="2000" dirty="0"/>
              <a:t>	</a:t>
            </a:r>
            <a:r>
              <a:rPr lang="en-GB" sz="2000" b="1" dirty="0"/>
              <a:t>at 40% </a:t>
            </a:r>
            <a:r>
              <a:rPr lang="en-GB" sz="2000" dirty="0"/>
              <a:t>	</a:t>
            </a:r>
            <a:r>
              <a:rPr lang="en-GB" sz="2000" b="1" dirty="0"/>
              <a:t>Total tax </a:t>
            </a:r>
            <a:r>
              <a:rPr lang="en-GB" sz="2000" dirty="0"/>
              <a:t>	</a:t>
            </a:r>
          </a:p>
          <a:p>
            <a:pPr marL="0" indent="0">
              <a:buNone/>
            </a:pPr>
            <a:r>
              <a:rPr lang="en-US" sz="2000" b="1" dirty="0"/>
              <a:t>20000 </a:t>
            </a:r>
            <a:r>
              <a:rPr lang="en-US" sz="2000" dirty="0"/>
              <a:t>	</a:t>
            </a:r>
            <a:r>
              <a:rPr lang="en-US" sz="2000" b="1" dirty="0" smtClean="0"/>
              <a:t>-10000 </a:t>
            </a:r>
            <a:r>
              <a:rPr lang="en-US" sz="2000" dirty="0"/>
              <a:t>	</a:t>
            </a:r>
            <a:r>
              <a:rPr lang="en-US" sz="2000" b="1" dirty="0" smtClean="0"/>
              <a:t>10000 </a:t>
            </a:r>
            <a:r>
              <a:rPr lang="en-US" sz="2000" dirty="0"/>
              <a:t>	</a:t>
            </a:r>
            <a:r>
              <a:rPr lang="en-US" sz="2000" dirty="0" smtClean="0"/>
              <a:t>	</a:t>
            </a:r>
            <a:r>
              <a:rPr lang="en-US" sz="2000" b="1" dirty="0" smtClean="0"/>
              <a:t>2000</a:t>
            </a:r>
            <a:r>
              <a:rPr lang="en-US" sz="2000" dirty="0"/>
              <a:t>	</a:t>
            </a:r>
            <a:r>
              <a:rPr lang="en-US" sz="2000" b="1" dirty="0"/>
              <a:t>0 </a:t>
            </a:r>
            <a:r>
              <a:rPr lang="en-US" sz="2000" dirty="0"/>
              <a:t>	</a:t>
            </a:r>
            <a:r>
              <a:rPr lang="en-US" sz="2000" b="1" dirty="0" smtClean="0"/>
              <a:t>2000 </a:t>
            </a:r>
            <a:r>
              <a:rPr lang="en-US" sz="2000" dirty="0"/>
              <a:t>	</a:t>
            </a:r>
          </a:p>
          <a:p>
            <a:pPr marL="0" indent="0">
              <a:buNone/>
            </a:pPr>
            <a:r>
              <a:rPr lang="en-US" sz="2000" b="1" dirty="0"/>
              <a:t>30,000 </a:t>
            </a:r>
            <a:r>
              <a:rPr lang="en-US" sz="2000" dirty="0"/>
              <a:t>	</a:t>
            </a:r>
            <a:r>
              <a:rPr lang="en-US" sz="2000" b="1" dirty="0" smtClean="0"/>
              <a:t>-10000 </a:t>
            </a:r>
            <a:r>
              <a:rPr lang="en-US" sz="2000" dirty="0"/>
              <a:t>	</a:t>
            </a:r>
            <a:r>
              <a:rPr lang="en-US" sz="2000" b="1" dirty="0" smtClean="0"/>
              <a:t>20,000 </a:t>
            </a:r>
            <a:r>
              <a:rPr lang="en-US" sz="2000" dirty="0"/>
              <a:t>	</a:t>
            </a:r>
            <a:r>
              <a:rPr lang="en-US" sz="2000" dirty="0" smtClean="0"/>
              <a:t>	</a:t>
            </a:r>
            <a:r>
              <a:rPr lang="en-US" sz="2000" b="1" dirty="0" smtClean="0"/>
              <a:t>4000</a:t>
            </a:r>
            <a:r>
              <a:rPr lang="en-US" sz="2000" dirty="0"/>
              <a:t>	</a:t>
            </a:r>
            <a:r>
              <a:rPr lang="en-US" sz="2000" b="1" dirty="0"/>
              <a:t>0 </a:t>
            </a:r>
            <a:r>
              <a:rPr lang="en-US" sz="2000" dirty="0"/>
              <a:t>	</a:t>
            </a:r>
            <a:r>
              <a:rPr lang="en-US" sz="2000" b="1" dirty="0" smtClean="0"/>
              <a:t>4000</a:t>
            </a:r>
            <a:r>
              <a:rPr lang="en-US" sz="2000" dirty="0"/>
              <a:t>	</a:t>
            </a:r>
          </a:p>
          <a:p>
            <a:pPr marL="0" indent="0">
              <a:buNone/>
            </a:pPr>
            <a:r>
              <a:rPr lang="en-US" sz="2000" b="1" dirty="0"/>
              <a:t>40,000 </a:t>
            </a:r>
            <a:r>
              <a:rPr lang="en-US" sz="2000" dirty="0"/>
              <a:t>	</a:t>
            </a:r>
            <a:r>
              <a:rPr lang="en-US" sz="2000" b="1" dirty="0" smtClean="0"/>
              <a:t>-10000 </a:t>
            </a:r>
            <a:r>
              <a:rPr lang="en-US" sz="2000" dirty="0"/>
              <a:t>	</a:t>
            </a:r>
            <a:r>
              <a:rPr lang="en-US" sz="2000" b="1" dirty="0" smtClean="0"/>
              <a:t>30,000 </a:t>
            </a:r>
            <a:r>
              <a:rPr lang="en-US" sz="2000" dirty="0"/>
              <a:t>	</a:t>
            </a:r>
            <a:r>
              <a:rPr lang="en-US" sz="2000" dirty="0" smtClean="0"/>
              <a:t>	</a:t>
            </a:r>
            <a:r>
              <a:rPr lang="en-US" sz="2000" b="1" dirty="0" smtClean="0"/>
              <a:t>6000 </a:t>
            </a:r>
            <a:r>
              <a:rPr lang="en-US" sz="2000" dirty="0"/>
              <a:t>	</a:t>
            </a:r>
            <a:r>
              <a:rPr lang="en-US" sz="2000" b="1" dirty="0"/>
              <a:t>0 </a:t>
            </a:r>
            <a:r>
              <a:rPr lang="en-US" sz="2000" dirty="0"/>
              <a:t>	</a:t>
            </a:r>
            <a:r>
              <a:rPr lang="en-US" sz="2000" b="1" dirty="0" smtClean="0"/>
              <a:t>6000 </a:t>
            </a:r>
            <a:r>
              <a:rPr lang="en-US" sz="2000" dirty="0"/>
              <a:t>	</a:t>
            </a:r>
          </a:p>
          <a:p>
            <a:pPr marL="0" indent="0">
              <a:buNone/>
            </a:pPr>
            <a:r>
              <a:rPr lang="en-US" sz="2000" b="1" dirty="0"/>
              <a:t>50,000 </a:t>
            </a:r>
            <a:r>
              <a:rPr lang="en-US" sz="2000" dirty="0"/>
              <a:t>	</a:t>
            </a:r>
            <a:r>
              <a:rPr lang="en-US" sz="2000" b="1" dirty="0" smtClean="0"/>
              <a:t>-10000 </a:t>
            </a:r>
            <a:r>
              <a:rPr lang="en-US" sz="2000" dirty="0"/>
              <a:t>	</a:t>
            </a:r>
            <a:r>
              <a:rPr lang="en-US" sz="2000" b="1" dirty="0" smtClean="0"/>
              <a:t>40,000 </a:t>
            </a:r>
            <a:r>
              <a:rPr lang="en-US" sz="2000" dirty="0"/>
              <a:t>	</a:t>
            </a:r>
            <a:r>
              <a:rPr lang="en-US" sz="2000" dirty="0" smtClean="0"/>
              <a:t>	</a:t>
            </a:r>
            <a:r>
              <a:rPr lang="en-US" sz="2000" b="1" dirty="0" smtClean="0"/>
              <a:t>6373 </a:t>
            </a:r>
            <a:r>
              <a:rPr lang="en-US" sz="2000" dirty="0"/>
              <a:t>	</a:t>
            </a:r>
            <a:r>
              <a:rPr lang="en-US" sz="2000" b="1" dirty="0" smtClean="0"/>
              <a:t>3,254 </a:t>
            </a:r>
            <a:r>
              <a:rPr lang="en-US" sz="2000" dirty="0"/>
              <a:t>	</a:t>
            </a:r>
            <a:r>
              <a:rPr lang="en-US" sz="2000" b="1" dirty="0" smtClean="0"/>
              <a:t>9627 </a:t>
            </a:r>
            <a:r>
              <a:rPr lang="en-US" sz="2000" dirty="0"/>
              <a:t>	</a:t>
            </a:r>
          </a:p>
          <a:p>
            <a:pPr marL="0" indent="0">
              <a:buNone/>
            </a:pPr>
            <a:r>
              <a:rPr lang="en-US" sz="2000" b="1" dirty="0"/>
              <a:t>60,000 </a:t>
            </a:r>
            <a:r>
              <a:rPr lang="en-US" sz="2000" dirty="0"/>
              <a:t>	</a:t>
            </a:r>
            <a:r>
              <a:rPr lang="en-US" sz="2000" b="1" dirty="0" smtClean="0"/>
              <a:t>-10000 </a:t>
            </a:r>
            <a:r>
              <a:rPr lang="en-US" sz="2000" dirty="0"/>
              <a:t>	</a:t>
            </a:r>
            <a:r>
              <a:rPr lang="en-US" sz="2000" b="1" dirty="0" smtClean="0"/>
              <a:t>50,000</a:t>
            </a:r>
            <a:r>
              <a:rPr lang="en-US" sz="2000" dirty="0"/>
              <a:t>	</a:t>
            </a:r>
            <a:r>
              <a:rPr lang="en-US" sz="2000" dirty="0" smtClean="0"/>
              <a:t>	</a:t>
            </a:r>
            <a:r>
              <a:rPr lang="en-US" sz="2000" b="1" dirty="0" smtClean="0"/>
              <a:t>6373 </a:t>
            </a:r>
            <a:r>
              <a:rPr lang="en-US" sz="2000" dirty="0"/>
              <a:t>	</a:t>
            </a:r>
            <a:r>
              <a:rPr lang="en-US" sz="2000" b="1" dirty="0" smtClean="0"/>
              <a:t>7,254 </a:t>
            </a:r>
            <a:r>
              <a:rPr lang="en-US" sz="2000" dirty="0"/>
              <a:t>	</a:t>
            </a:r>
            <a:r>
              <a:rPr lang="en-US" sz="2000" b="1" dirty="0" smtClean="0"/>
              <a:t>13627 </a:t>
            </a:r>
            <a:r>
              <a:rPr lang="en-US" sz="2000" dirty="0"/>
              <a:t>	</a:t>
            </a:r>
          </a:p>
          <a:p>
            <a:pPr marL="0" indent="0">
              <a:buNone/>
            </a:pPr>
            <a:r>
              <a:rPr lang="en-US" sz="2000" b="1" dirty="0"/>
              <a:t>70,000 </a:t>
            </a:r>
            <a:r>
              <a:rPr lang="en-US" sz="2000" dirty="0"/>
              <a:t>	</a:t>
            </a:r>
            <a:r>
              <a:rPr lang="en-US" sz="2000" b="1" dirty="0" smtClean="0"/>
              <a:t>-10000 </a:t>
            </a:r>
            <a:r>
              <a:rPr lang="en-US" sz="2000" dirty="0"/>
              <a:t>	</a:t>
            </a:r>
            <a:r>
              <a:rPr lang="en-US" sz="2000" b="1" dirty="0" smtClean="0"/>
              <a:t>60,000 </a:t>
            </a:r>
            <a:r>
              <a:rPr lang="en-US" sz="2000" dirty="0"/>
              <a:t>	</a:t>
            </a:r>
            <a:r>
              <a:rPr lang="en-US" sz="2000" dirty="0" smtClean="0"/>
              <a:t>	</a:t>
            </a:r>
            <a:r>
              <a:rPr lang="en-US" sz="2000" b="1" dirty="0" smtClean="0"/>
              <a:t>6373 </a:t>
            </a:r>
            <a:r>
              <a:rPr lang="en-US" sz="2000" dirty="0"/>
              <a:t>	</a:t>
            </a:r>
            <a:r>
              <a:rPr lang="en-US" sz="2000" b="1" dirty="0" smtClean="0"/>
              <a:t>11,254 </a:t>
            </a:r>
            <a:r>
              <a:rPr lang="en-US" sz="2000" dirty="0"/>
              <a:t>	</a:t>
            </a:r>
            <a:r>
              <a:rPr lang="en-US" sz="2000" b="1" dirty="0" smtClean="0"/>
              <a:t>17627</a:t>
            </a:r>
          </a:p>
          <a:p>
            <a:pPr marL="0" indent="0">
              <a:buNone/>
            </a:pPr>
            <a:r>
              <a:rPr lang="en-US" sz="2000" b="1" dirty="0" smtClean="0"/>
              <a:t>100,000 -10000	90,000	 </a:t>
            </a:r>
            <a:r>
              <a:rPr lang="en-US" sz="2000" dirty="0"/>
              <a:t>	</a:t>
            </a:r>
            <a:r>
              <a:rPr lang="en-US" sz="2000" dirty="0" smtClean="0"/>
              <a:t>6373	23,254	29627</a:t>
            </a:r>
          </a:p>
          <a:p>
            <a:pPr marL="0" indent="0">
              <a:buNone/>
            </a:pPr>
            <a:r>
              <a:rPr lang="en-GB" sz="2000" dirty="0" smtClean="0"/>
              <a:t>120,000 -0	120,000	6373	35245	41627	</a:t>
            </a:r>
            <a:r>
              <a:rPr lang="en-GB" sz="2000" b="1" dirty="0" smtClean="0">
                <a:solidFill>
                  <a:srgbClr val="FF0000"/>
                </a:solidFill>
              </a:rPr>
              <a:t>60% rate</a:t>
            </a:r>
            <a:endParaRPr lang="en-US" sz="2000" dirty="0"/>
          </a:p>
          <a:p>
            <a:endParaRPr lang="en-US" dirty="0"/>
          </a:p>
        </p:txBody>
      </p:sp>
      <p:sp>
        <p:nvSpPr>
          <p:cNvPr id="3" name="Title 2"/>
          <p:cNvSpPr>
            <a:spLocks noGrp="1"/>
          </p:cNvSpPr>
          <p:nvPr>
            <p:ph type="title"/>
          </p:nvPr>
        </p:nvSpPr>
        <p:spPr/>
        <p:txBody>
          <a:bodyPr/>
          <a:lstStyle/>
          <a:p>
            <a:r>
              <a:rPr lang="en-US" b="1" dirty="0" smtClean="0"/>
              <a:t>salaries 2014/15 </a:t>
            </a:r>
            <a:r>
              <a:rPr lang="en-US" dirty="0"/>
              <a:t>	</a:t>
            </a:r>
            <a:r>
              <a:rPr lang="en-US" b="1" dirty="0"/>
              <a:t>(</a:t>
            </a:r>
            <a:r>
              <a:rPr lang="en-US" b="1" dirty="0" err="1"/>
              <a:t>br</a:t>
            </a:r>
            <a:r>
              <a:rPr lang="en-US" b="1" dirty="0"/>
              <a:t> band </a:t>
            </a:r>
            <a:r>
              <a:rPr lang="en-US" b="1" dirty="0" smtClean="0"/>
              <a:t>31865)</a:t>
            </a:r>
            <a:endParaRPr lang="en-US" dirty="0"/>
          </a:p>
        </p:txBody>
      </p:sp>
    </p:spTree>
    <p:extLst>
      <p:ext uri="{BB962C8B-B14F-4D97-AF65-F5344CB8AC3E}">
        <p14:creationId xmlns:p14="http://schemas.microsoft.com/office/powerpoint/2010/main" val="569565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12075</TotalTime>
  <Words>3583</Words>
  <Application>Microsoft Office PowerPoint</Application>
  <PresentationFormat>On-screen Show (4:3)</PresentationFormat>
  <Paragraphs>577</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AAT Tax Update Masterclass   2014</vt:lpstr>
      <vt:lpstr>Timetable for Tax Update Masterclass</vt:lpstr>
      <vt:lpstr>PowerPoint Presentation</vt:lpstr>
      <vt:lpstr>Taxation receipt analysis by OBR £648 bn in 2014/15</vt:lpstr>
      <vt:lpstr>Public Spending analysis 2014/15 £732 bn</vt:lpstr>
      <vt:lpstr>Personal Tax and employment</vt:lpstr>
      <vt:lpstr>Rates and bands</vt:lpstr>
      <vt:lpstr>Salaries 2013/14   (br band 32010)</vt:lpstr>
      <vt:lpstr>salaries 2014/15  (br band 31865)</vt:lpstr>
      <vt:lpstr>NIC rates and thresholds</vt:lpstr>
      <vt:lpstr>NIC rates and thresholds (2)</vt:lpstr>
      <vt:lpstr>The additional rate of tax  </vt:lpstr>
      <vt:lpstr>Changes to pensions – DC more attractive</vt:lpstr>
      <vt:lpstr>The government is allowing changes to DC schemes from 27 March 2014: </vt:lpstr>
      <vt:lpstr>PowerPoint Presentation</vt:lpstr>
      <vt:lpstr>Changes in the Pipeline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Company cars and Fuel benefit</vt:lpstr>
      <vt:lpstr>Company cars and Fuel benefit Trap</vt:lpstr>
      <vt:lpstr>PowerPoint Presentation</vt:lpstr>
      <vt:lpstr>Plan the tax Outcome of business Cars</vt:lpstr>
      <vt:lpstr>PowerPoint Presentation</vt:lpstr>
      <vt:lpstr>Workshop Chapter 3 Personal Tax</vt:lpstr>
      <vt:lpstr>Workshop Chapter 3 Personal Tax</vt:lpstr>
      <vt:lpstr>Workshop Chapter 3 Personal Tax</vt:lpstr>
      <vt:lpstr>PowerPoint Presentation</vt:lpstr>
      <vt:lpstr>PowerPoint Presentation</vt:lpstr>
      <vt:lpstr>What structure for business?</vt:lpstr>
      <vt:lpstr>What Structure for Business (2)?</vt:lpstr>
      <vt:lpstr>Disincorporation relief </vt:lpstr>
      <vt:lpstr>Capital Allowances</vt:lpstr>
      <vt:lpstr>Denial of Capital Allowances can present an opportunity</vt:lpstr>
      <vt:lpstr>Enhanced Capital Allowances (ECA)</vt:lpstr>
      <vt:lpstr>Cap on tax deductions  </vt:lpstr>
      <vt:lpstr>Business Profits</vt:lpstr>
      <vt:lpstr>Deductions : Wholly and Exclusively</vt:lpstr>
      <vt:lpstr>Business Tax </vt:lpstr>
      <vt:lpstr>Chapter 4 Workshop Business Tax</vt:lpstr>
      <vt:lpstr>LLP members are they caught?</vt:lpstr>
      <vt:lpstr>Tax Avoidance: a discussion</vt:lpstr>
      <vt:lpstr>Tax Avoidance:  The (failed)used car scheme</vt:lpstr>
      <vt:lpstr>Truisms for Tax </vt:lpstr>
      <vt:lpstr>PAC report 26/04/2013 on Tax Avoidance and the big 4 firms</vt:lpstr>
      <vt:lpstr>War on Tax Avoidance</vt:lpstr>
      <vt:lpstr>Advisers and Planning</vt:lpstr>
      <vt:lpstr>Tax avoidance and Planning Workshop What is acceptable tax planning?</vt:lpstr>
      <vt:lpstr>Tax avoidance and Planning Workshop What is acceptable tax planning?</vt:lpstr>
      <vt:lpstr>Capital Taxes</vt:lpstr>
      <vt:lpstr>OMR challenges and costs</vt:lpstr>
      <vt:lpstr>VAT 2014</vt:lpstr>
      <vt:lpstr>Input VAT on cars: advice?</vt:lpstr>
      <vt:lpstr>VAT Pitfalls  Learn from others’ mistakes</vt:lpstr>
      <vt:lpstr>VAT Pitfalls (2)</vt:lpstr>
      <vt:lpstr>Composite Supplies</vt:lpstr>
      <vt:lpstr>HMRC areas of challenge</vt:lpstr>
      <vt:lpstr>Workshop VAT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Dudding</dc:creator>
  <cp:lastModifiedBy>Derek Alllen</cp:lastModifiedBy>
  <cp:revision>106</cp:revision>
  <dcterms:created xsi:type="dcterms:W3CDTF">2012-06-11T09:01:15Z</dcterms:created>
  <dcterms:modified xsi:type="dcterms:W3CDTF">2014-04-04T16:11:45Z</dcterms:modified>
</cp:coreProperties>
</file>