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324" r:id="rId2"/>
    <p:sldId id="333" r:id="rId3"/>
    <p:sldId id="332" r:id="rId4"/>
    <p:sldId id="334" r:id="rId5"/>
    <p:sldId id="335" r:id="rId6"/>
    <p:sldId id="336" r:id="rId7"/>
    <p:sldId id="337" r:id="rId8"/>
    <p:sldId id="331" r:id="rId9"/>
    <p:sldId id="338" r:id="rId10"/>
    <p:sldId id="339" r:id="rId11"/>
    <p:sldId id="340" r:id="rId12"/>
    <p:sldId id="330" r:id="rId13"/>
    <p:sldId id="329" r:id="rId14"/>
    <p:sldId id="341" r:id="rId15"/>
    <p:sldId id="328" r:id="rId16"/>
    <p:sldId id="327" r:id="rId17"/>
    <p:sldId id="344" r:id="rId18"/>
    <p:sldId id="343" r:id="rId19"/>
    <p:sldId id="348" r:id="rId20"/>
    <p:sldId id="349" r:id="rId21"/>
    <p:sldId id="342" r:id="rId22"/>
    <p:sldId id="347" r:id="rId23"/>
    <p:sldId id="350" r:id="rId24"/>
    <p:sldId id="346" r:id="rId25"/>
    <p:sldId id="351" r:id="rId26"/>
    <p:sldId id="345" r:id="rId27"/>
    <p:sldId id="354" r:id="rId28"/>
    <p:sldId id="353" r:id="rId29"/>
    <p:sldId id="352" r:id="rId30"/>
    <p:sldId id="358" r:id="rId31"/>
    <p:sldId id="364" r:id="rId32"/>
    <p:sldId id="357" r:id="rId33"/>
    <p:sldId id="361" r:id="rId34"/>
    <p:sldId id="356" r:id="rId35"/>
    <p:sldId id="355" r:id="rId36"/>
    <p:sldId id="360" r:id="rId37"/>
    <p:sldId id="363" r:id="rId38"/>
    <p:sldId id="362" r:id="rId39"/>
    <p:sldId id="32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4628" autoAdjust="0"/>
  </p:normalViewPr>
  <p:slideViewPr>
    <p:cSldViewPr>
      <p:cViewPr>
        <p:scale>
          <a:sx n="100" d="100"/>
          <a:sy n="100" d="100"/>
        </p:scale>
        <p:origin x="-39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7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4644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835292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 baseline="0">
                <a:solidFill>
                  <a:srgbClr val="00AB4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 32pt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y Question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00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11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2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1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A company has identified that the cost of labour is semi-variable. When 12,000 units are manufactured the labour cost is £94,000 and when 18,000 units are manufactured the labour cost is £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121,000.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Calculate </a:t>
            </a:r>
            <a:r>
              <a:rPr lang="en-GB" dirty="0">
                <a:latin typeface="Arial" pitchFamily="34" charset="0"/>
                <a:cs typeface="Arial" pitchFamily="34" charset="0"/>
              </a:rPr>
              <a:t>the variable and fixed cost of labour.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55918"/>
              </p:ext>
            </p:extLst>
          </p:nvPr>
        </p:nvGraphicFramePr>
        <p:xfrm>
          <a:off x="2417492" y="3025368"/>
          <a:ext cx="4314748" cy="1339736"/>
        </p:xfrm>
        <a:graphic>
          <a:graphicData uri="http://schemas.openxmlformats.org/drawingml/2006/table">
            <a:tbl>
              <a:tblPr firstRow="1" firstCol="1" bandRow="1"/>
              <a:tblGrid>
                <a:gridCol w="2215052"/>
                <a:gridCol w="1049848"/>
                <a:gridCol w="1049848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High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Difference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6,000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1 - Answer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72913"/>
              </p:ext>
            </p:extLst>
          </p:nvPr>
        </p:nvGraphicFramePr>
        <p:xfrm>
          <a:off x="683568" y="5157192"/>
          <a:ext cx="3384376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1384631"/>
                <a:gridCol w="234922"/>
                <a:gridCol w="1764823"/>
              </a:tblGrid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£27,000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£4.50 per unit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6,000 units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4653136"/>
            <a:ext cx="3240360" cy="367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Fixed element:</a:t>
            </a:r>
            <a:endParaRPr lang="en-GB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4638401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Variable element: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5085184"/>
            <a:ext cx="4212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£121,000 </a:t>
            </a:r>
            <a:r>
              <a:rPr lang="en-GB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GB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(18,000 </a:t>
            </a:r>
            <a:r>
              <a:rPr lang="en-GB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en-GB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£4.50) </a:t>
            </a:r>
            <a:r>
              <a:rPr lang="en-GB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GB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£40,000</a:t>
            </a:r>
            <a:endParaRPr lang="en-GB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34076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A company has identified that the cost of labour is semi-variable. When 12,000 units are manufactured the labour cost is £94,000 and when 18,000 units are manufactured the labour cost is £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121,000.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Calculate </a:t>
            </a:r>
            <a:r>
              <a:rPr lang="en-GB" dirty="0">
                <a:latin typeface="Arial" pitchFamily="34" charset="0"/>
                <a:cs typeface="Arial" pitchFamily="34" charset="0"/>
              </a:rPr>
              <a:t>the variable and fixed cost of labour.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55918"/>
              </p:ext>
            </p:extLst>
          </p:nvPr>
        </p:nvGraphicFramePr>
        <p:xfrm>
          <a:off x="2417492" y="3025368"/>
          <a:ext cx="4314748" cy="1339736"/>
        </p:xfrm>
        <a:graphic>
          <a:graphicData uri="http://schemas.openxmlformats.org/drawingml/2006/table">
            <a:tbl>
              <a:tblPr firstRow="1" firstCol="1" bandRow="1"/>
              <a:tblGrid>
                <a:gridCol w="2215052"/>
                <a:gridCol w="1049848"/>
                <a:gridCol w="1049848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High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Difference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6,000</a:t>
                      </a:r>
                      <a:endParaRPr lang="en-GB" sz="1600" dirty="0">
                        <a:solidFill>
                          <a:srgbClr val="00AB4E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20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When the cost divided by the units gives the same answer at both activity levels then the cost is </a:t>
            </a:r>
            <a:r>
              <a:rPr lang="en-GB" dirty="0" smtClean="0">
                <a:solidFill>
                  <a:srgbClr val="00AB4E"/>
                </a:solidFill>
              </a:rPr>
              <a:t>variable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When the cost is identical at both activity levels then the cost is </a:t>
            </a:r>
            <a:r>
              <a:rPr lang="en-GB" dirty="0" smtClean="0">
                <a:solidFill>
                  <a:srgbClr val="00AB4E"/>
                </a:solidFill>
              </a:rPr>
              <a:t>fixed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When the cost divided by the units gives a different figure at each activity level then the cost is </a:t>
            </a:r>
            <a:r>
              <a:rPr lang="en-GB" dirty="0" smtClean="0">
                <a:solidFill>
                  <a:srgbClr val="00AB4E"/>
                </a:solidFill>
              </a:rPr>
              <a:t>semi-variable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Identifying cost behaviour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126642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Calculate the variable cost per unit (to the nearest penny) for the following product: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Poll Question 1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66735"/>
              </p:ext>
            </p:extLst>
          </p:nvPr>
        </p:nvGraphicFramePr>
        <p:xfrm>
          <a:off x="1691680" y="1988840"/>
          <a:ext cx="4248472" cy="2016224"/>
        </p:xfrm>
        <a:graphic>
          <a:graphicData uri="http://schemas.openxmlformats.org/drawingml/2006/table">
            <a:tbl>
              <a:tblPr firstRow="1" firstCol="1" bandRow="1"/>
              <a:tblGrid>
                <a:gridCol w="2048845"/>
                <a:gridCol w="813330"/>
                <a:gridCol w="505560"/>
                <a:gridCol w="880737"/>
              </a:tblGrid>
              <a:tr h="786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4,000 units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6,500 units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22,400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36,400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39,700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Production 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78,600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102,100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4149080"/>
            <a:ext cx="6984776" cy="1820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itchFamily="34" charset="0"/>
                <a:ea typeface="Calibri"/>
                <a:cs typeface="Arial" pitchFamily="34" charset="0"/>
              </a:rPr>
              <a:t>A.	£13.15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itchFamily="34" charset="0"/>
                <a:ea typeface="Calibri"/>
                <a:cs typeface="Arial" pitchFamily="34" charset="0"/>
              </a:rPr>
              <a:t>B.	£11.71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itchFamily="34" charset="0"/>
                <a:ea typeface="Calibri"/>
                <a:cs typeface="Arial" pitchFamily="34" charset="0"/>
              </a:rPr>
              <a:t>C.	£9.40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itchFamily="34" charset="0"/>
                <a:ea typeface="Calibri"/>
                <a:cs typeface="Arial" pitchFamily="34" charset="0"/>
              </a:rPr>
              <a:t>D.	£19.65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itchFamily="34" charset="0"/>
                <a:ea typeface="Calibri"/>
                <a:cs typeface="Arial" pitchFamily="34" charset="0"/>
              </a:rPr>
              <a:t>E.	£15.71</a:t>
            </a:r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126642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Calculate the variable cost per unit (to the nearest penny) for the following product: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Poll Question 1 - Answer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668905"/>
              </p:ext>
            </p:extLst>
          </p:nvPr>
        </p:nvGraphicFramePr>
        <p:xfrm>
          <a:off x="1691680" y="1988840"/>
          <a:ext cx="4248472" cy="2016224"/>
        </p:xfrm>
        <a:graphic>
          <a:graphicData uri="http://schemas.openxmlformats.org/drawingml/2006/table">
            <a:tbl>
              <a:tblPr firstRow="1" firstCol="1" bandRow="1"/>
              <a:tblGrid>
                <a:gridCol w="2048845"/>
                <a:gridCol w="813330"/>
                <a:gridCol w="505560"/>
                <a:gridCol w="880737"/>
              </a:tblGrid>
              <a:tr h="786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4,000 units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6,500 units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22,400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36,400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39,700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Production 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78,600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102,100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4149080"/>
            <a:ext cx="6984776" cy="1820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A.	£13.15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B.	£11.71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AB4E"/>
                </a:solidFill>
                <a:latin typeface="Arial" pitchFamily="34" charset="0"/>
                <a:ea typeface="Calibri"/>
                <a:cs typeface="Arial" pitchFamily="34" charset="0"/>
              </a:rPr>
              <a:t>C.	£9.40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D.	£19.65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E.	£15.71</a:t>
            </a:r>
          </a:p>
        </p:txBody>
      </p:sp>
    </p:spTree>
    <p:extLst>
      <p:ext uri="{BB962C8B-B14F-4D97-AF65-F5344CB8AC3E}">
        <p14:creationId xmlns:p14="http://schemas.microsoft.com/office/powerpoint/2010/main" val="26093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57606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Sales revenue </a:t>
            </a:r>
            <a:r>
              <a:rPr lang="en-GB" b="1" dirty="0">
                <a:solidFill>
                  <a:srgbClr val="00AB4E"/>
                </a:solidFill>
              </a:rPr>
              <a:t>&gt;</a:t>
            </a:r>
            <a:r>
              <a:rPr lang="en-GB" dirty="0"/>
              <a:t> Costs = </a:t>
            </a:r>
            <a:r>
              <a:rPr lang="en-GB" dirty="0" smtClean="0"/>
              <a:t>Profit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Break-even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95536" y="2852936"/>
            <a:ext cx="8116726" cy="5760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Sales revenue </a:t>
            </a:r>
            <a:r>
              <a:rPr lang="en-GB" sz="2000" b="1" dirty="0" smtClean="0">
                <a:solidFill>
                  <a:srgbClr val="00AB4E"/>
                </a:solidFill>
              </a:rPr>
              <a:t>&lt;</a:t>
            </a:r>
            <a:r>
              <a:rPr lang="en-GB" sz="2000" dirty="0" smtClean="0"/>
              <a:t> Costs </a:t>
            </a:r>
            <a:r>
              <a:rPr lang="en-GB" sz="2000" smtClean="0"/>
              <a:t>= Loss</a:t>
            </a:r>
            <a:endParaRPr lang="en-GB" sz="2000" dirty="0" smtClean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4005064"/>
            <a:ext cx="8126642" cy="5760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Break-even point:   Sales revenue </a:t>
            </a:r>
            <a:r>
              <a:rPr lang="en-GB" sz="2000" b="1" dirty="0" smtClean="0">
                <a:solidFill>
                  <a:srgbClr val="00AB4E"/>
                </a:solidFill>
              </a:rPr>
              <a:t>=</a:t>
            </a:r>
            <a:r>
              <a:rPr lang="en-GB" sz="2000" dirty="0" smtClean="0"/>
              <a:t> Costs</a:t>
            </a:r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86409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calculation of break-even uses the total fixed costs and the contribution per unit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break-even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73420"/>
              </p:ext>
            </p:extLst>
          </p:nvPr>
        </p:nvGraphicFramePr>
        <p:xfrm>
          <a:off x="1619672" y="3861048"/>
          <a:ext cx="6766874" cy="1080120"/>
        </p:xfrm>
        <a:graphic>
          <a:graphicData uri="http://schemas.openxmlformats.org/drawingml/2006/table">
            <a:tbl>
              <a:tblPr firstRow="1" firstCol="1" bandRow="1"/>
              <a:tblGrid>
                <a:gridCol w="3562406"/>
                <a:gridCol w="3204468"/>
              </a:tblGrid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</a:t>
                      </a:r>
                      <a:r>
                        <a:rPr lang="en-GB" sz="2400" dirty="0" smtClean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Break-even </a:t>
                      </a: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763960" y="2924944"/>
            <a:ext cx="7838610" cy="8640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Break-even in units: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054634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Product DTX has a selling price of £38.40 per unit and total variable costs of £25.80 per unit. Fixed costs are £100,800.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break-even point in units is: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Break-even in units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33051"/>
              </p:ext>
            </p:extLst>
          </p:nvPr>
        </p:nvGraphicFramePr>
        <p:xfrm>
          <a:off x="1763688" y="3789040"/>
          <a:ext cx="6264696" cy="1085585"/>
        </p:xfrm>
        <a:graphic>
          <a:graphicData uri="http://schemas.openxmlformats.org/drawingml/2006/table">
            <a:tbl>
              <a:tblPr firstRow="1" firstCol="1" bandRow="1"/>
              <a:tblGrid>
                <a:gridCol w="2833127"/>
                <a:gridCol w="3431569"/>
              </a:tblGrid>
              <a:tr h="347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£100,800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8,000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(£38.40 - £25.80)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61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7744" y="1844824"/>
            <a:ext cx="6182426" cy="5760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Break-even is: Units x Selling Price per unit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Break-even in sales revenue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780928"/>
            <a:ext cx="7632848" cy="159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Arial" pitchFamily="34" charset="0"/>
                <a:ea typeface="Calibri"/>
                <a:cs typeface="Arial" pitchFamily="34" charset="0"/>
              </a:rPr>
              <a:t>Using the previous example where break-even has been calculated as 8,000 units and the selling price is £38.40 per unit.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Arial" pitchFamily="34" charset="0"/>
                <a:ea typeface="Calibri"/>
                <a:cs typeface="Arial" pitchFamily="34" charset="0"/>
              </a:rPr>
              <a:t>8,000 </a:t>
            </a:r>
            <a:r>
              <a:rPr lang="en-GB" sz="2000" dirty="0">
                <a:latin typeface="Arial" pitchFamily="34" charset="0"/>
                <a:ea typeface="Calibri"/>
                <a:cs typeface="Arial" pitchFamily="34" charset="0"/>
              </a:rPr>
              <a:t>units x £38.40 = £307,200</a:t>
            </a:r>
          </a:p>
        </p:txBody>
      </p:sp>
    </p:spTree>
    <p:extLst>
      <p:ext uri="{BB962C8B-B14F-4D97-AF65-F5344CB8AC3E}">
        <p14:creationId xmlns:p14="http://schemas.microsoft.com/office/powerpoint/2010/main" val="377761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7"/>
            <a:ext cx="8054634" cy="57606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a typeface="Calibri"/>
              </a:rPr>
              <a:t>The following information relates to a single </a:t>
            </a:r>
            <a:r>
              <a:rPr lang="en-GB" sz="1800" dirty="0" smtClean="0">
                <a:ea typeface="Calibri"/>
              </a:rPr>
              <a:t>product:</a:t>
            </a:r>
            <a:endParaRPr lang="en-GB" sz="1800" dirty="0">
              <a:ea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45624" cy="1152128"/>
          </a:xfrm>
        </p:spPr>
        <p:txBody>
          <a:bodyPr/>
          <a:lstStyle/>
          <a:p>
            <a:r>
              <a:rPr lang="en-GB" dirty="0" smtClean="0"/>
              <a:t>Student Example 2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21988"/>
              </p:ext>
            </p:extLst>
          </p:nvPr>
        </p:nvGraphicFramePr>
        <p:xfrm>
          <a:off x="395536" y="2276872"/>
          <a:ext cx="3456384" cy="2609219"/>
        </p:xfrm>
        <a:graphic>
          <a:graphicData uri="http://schemas.openxmlformats.org/drawingml/2006/table">
            <a:tbl>
              <a:tblPr firstRow="1" firstCol="1" bandRow="1"/>
              <a:tblGrid>
                <a:gridCol w="1800200"/>
                <a:gridCol w="1656184"/>
              </a:tblGrid>
              <a:tr h="502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8,125 units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422,500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Variable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125,125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30,875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Overheads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143,000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4932040" y="3573016"/>
            <a:ext cx="3812472" cy="15841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/>
              <a:t>Calculate: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(</a:t>
            </a:r>
            <a:r>
              <a:rPr lang="en-GB" sz="1800" dirty="0" smtClean="0"/>
              <a:t>a)    </a:t>
            </a:r>
            <a:r>
              <a:rPr lang="en-GB" sz="1800" dirty="0" smtClean="0">
                <a:solidFill>
                  <a:srgbClr val="00AB4E"/>
                </a:solidFill>
              </a:rPr>
              <a:t>Contribution </a:t>
            </a:r>
            <a:r>
              <a:rPr lang="en-GB" sz="1800" dirty="0">
                <a:solidFill>
                  <a:srgbClr val="00AB4E"/>
                </a:solidFill>
              </a:rPr>
              <a:t>per unit</a:t>
            </a:r>
          </a:p>
          <a:p>
            <a:pPr marL="0" indent="0">
              <a:buNone/>
            </a:pPr>
            <a:r>
              <a:rPr lang="en-GB" sz="1800" dirty="0"/>
              <a:t>(</a:t>
            </a:r>
            <a:r>
              <a:rPr lang="en-GB" sz="1800" dirty="0" smtClean="0"/>
              <a:t>b)    </a:t>
            </a:r>
            <a:r>
              <a:rPr lang="en-GB" sz="1800" dirty="0" smtClean="0">
                <a:solidFill>
                  <a:srgbClr val="00AB4E"/>
                </a:solidFill>
              </a:rPr>
              <a:t>Break-even </a:t>
            </a:r>
            <a:r>
              <a:rPr lang="en-GB" sz="1800" dirty="0">
                <a:solidFill>
                  <a:srgbClr val="00AB4E"/>
                </a:solidFill>
              </a:rPr>
              <a:t>point in units</a:t>
            </a:r>
          </a:p>
          <a:p>
            <a:pPr marL="0" indent="0">
              <a:buNone/>
            </a:pPr>
            <a:r>
              <a:rPr lang="en-GB" sz="1800" dirty="0"/>
              <a:t>(</a:t>
            </a:r>
            <a:r>
              <a:rPr lang="en-GB" sz="1800" dirty="0" smtClean="0"/>
              <a:t>c)    </a:t>
            </a:r>
            <a:r>
              <a:rPr lang="en-GB" sz="1800" dirty="0" smtClean="0">
                <a:solidFill>
                  <a:srgbClr val="00AB4E"/>
                </a:solidFill>
              </a:rPr>
              <a:t>Break-even </a:t>
            </a:r>
            <a:r>
              <a:rPr lang="en-GB" sz="1800" dirty="0">
                <a:solidFill>
                  <a:srgbClr val="00AB4E"/>
                </a:solidFill>
              </a:rPr>
              <a:t>point in </a:t>
            </a:r>
            <a:r>
              <a:rPr lang="en-GB" sz="1800" dirty="0" smtClean="0">
                <a:solidFill>
                  <a:srgbClr val="00AB4E"/>
                </a:solidFill>
              </a:rPr>
              <a:t>revenue</a:t>
            </a:r>
            <a:r>
              <a:rPr lang="en-GB" sz="1800" dirty="0" smtClean="0"/>
              <a:t>.</a:t>
            </a:r>
            <a:endParaRPr lang="en-GB" sz="1800" dirty="0"/>
          </a:p>
          <a:p>
            <a:pPr marL="0" indent="0">
              <a:buFont typeface="Arial" pitchFamily="34" charset="0"/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4517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webinar will cover:</a:t>
            </a:r>
          </a:p>
          <a:p>
            <a:pPr marL="0" indent="0">
              <a:buNone/>
            </a:pPr>
            <a:endParaRPr lang="en-GB" dirty="0" smtClean="0"/>
          </a:p>
          <a:p>
            <a:pPr lvl="0"/>
            <a:r>
              <a:rPr lang="en-GB" dirty="0"/>
              <a:t>Calculating contribution</a:t>
            </a:r>
          </a:p>
          <a:p>
            <a:pPr lvl="0"/>
            <a:r>
              <a:rPr lang="en-GB" dirty="0"/>
              <a:t>Calculating </a:t>
            </a:r>
            <a:r>
              <a:rPr lang="en-GB" dirty="0" smtClean="0"/>
              <a:t>break-even </a:t>
            </a:r>
            <a:r>
              <a:rPr lang="en-GB" dirty="0"/>
              <a:t>in units and sales revenue</a:t>
            </a:r>
          </a:p>
          <a:p>
            <a:pPr lvl="0"/>
            <a:r>
              <a:rPr lang="en-GB" dirty="0" smtClean="0"/>
              <a:t>Break-even </a:t>
            </a:r>
            <a:r>
              <a:rPr lang="en-GB" dirty="0"/>
              <a:t>and target profit</a:t>
            </a:r>
          </a:p>
          <a:p>
            <a:pPr lvl="0"/>
            <a:r>
              <a:rPr lang="en-GB" dirty="0"/>
              <a:t>Calculating and using the contribution to sales ratio</a:t>
            </a:r>
          </a:p>
          <a:p>
            <a:pPr lvl="0"/>
            <a:r>
              <a:rPr lang="en-GB" dirty="0"/>
              <a:t>Margin of safety and margin of safety percentage</a:t>
            </a:r>
          </a:p>
          <a:p>
            <a:pPr lvl="0"/>
            <a:r>
              <a:rPr lang="en-GB" dirty="0"/>
              <a:t>Making decisions using </a:t>
            </a:r>
            <a:r>
              <a:rPr lang="en-GB" dirty="0" smtClean="0"/>
              <a:t>break-even analysis.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 and Revenues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268760"/>
            <a:ext cx="8054634" cy="4680520"/>
          </a:xfrm>
        </p:spPr>
        <p:txBody>
          <a:bodyPr>
            <a:normAutofit/>
          </a:bodyPr>
          <a:lstStyle/>
          <a:p>
            <a:pPr>
              <a:buAutoNum type="alphaLcParenBoth"/>
            </a:pPr>
            <a:r>
              <a:rPr lang="en-GB" sz="1800" dirty="0" smtClean="0">
                <a:solidFill>
                  <a:srgbClr val="00AB4E"/>
                </a:solidFill>
              </a:rPr>
              <a:t>Contribution </a:t>
            </a:r>
            <a:r>
              <a:rPr lang="en-GB" sz="1800" dirty="0">
                <a:solidFill>
                  <a:srgbClr val="00AB4E"/>
                </a:solidFill>
              </a:rPr>
              <a:t>per </a:t>
            </a:r>
            <a:r>
              <a:rPr lang="en-GB" sz="1800" dirty="0" smtClean="0">
                <a:solidFill>
                  <a:srgbClr val="00AB4E"/>
                </a:solidFill>
              </a:rPr>
              <a:t>unit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Selling price per unit: £422,500 ÷ 8,125 = £52</a:t>
            </a:r>
          </a:p>
          <a:p>
            <a:pPr marL="0" indent="0">
              <a:buNone/>
            </a:pPr>
            <a:r>
              <a:rPr lang="en-GB" sz="1800" dirty="0"/>
              <a:t>Variable cost per unit: (£87,750 + £125,125 + £30,875) ÷ 8,125 = £30</a:t>
            </a:r>
          </a:p>
          <a:p>
            <a:pPr marL="0" indent="0">
              <a:buNone/>
            </a:pPr>
            <a:r>
              <a:rPr lang="en-GB" sz="1800" dirty="0"/>
              <a:t>Contribution per unit: £52 - £30 = £22</a:t>
            </a:r>
          </a:p>
          <a:p>
            <a:pPr marL="0" indent="0">
              <a:buNone/>
            </a:pPr>
            <a:endParaRPr lang="en-GB" sz="1800" dirty="0" smtClean="0"/>
          </a:p>
          <a:p>
            <a:pPr>
              <a:buAutoNum type="alphaLcParenBoth" startAt="2"/>
            </a:pPr>
            <a:r>
              <a:rPr lang="en-GB" sz="1800" dirty="0" smtClean="0">
                <a:solidFill>
                  <a:srgbClr val="00AB4E"/>
                </a:solidFill>
              </a:rPr>
              <a:t>Break-even </a:t>
            </a:r>
            <a:r>
              <a:rPr lang="en-GB" sz="1800" dirty="0">
                <a:solidFill>
                  <a:srgbClr val="00AB4E"/>
                </a:solidFill>
              </a:rPr>
              <a:t>point in </a:t>
            </a:r>
            <a:r>
              <a:rPr lang="en-GB" sz="1800" dirty="0" smtClean="0">
                <a:solidFill>
                  <a:srgbClr val="00AB4E"/>
                </a:solidFill>
              </a:rPr>
              <a:t>units</a:t>
            </a:r>
          </a:p>
          <a:p>
            <a:pPr marL="0" indent="0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1800" dirty="0"/>
              <a:t>£143,000 ÷ £22 = 6,500 units</a:t>
            </a:r>
          </a:p>
          <a:p>
            <a:pPr marL="0" indent="0">
              <a:buNone/>
            </a:pPr>
            <a:endParaRPr lang="en-GB" sz="1800" dirty="0" smtClean="0"/>
          </a:p>
          <a:p>
            <a:pPr>
              <a:buAutoNum type="alphaLcParenBoth" startAt="3"/>
            </a:pPr>
            <a:r>
              <a:rPr lang="en-GB" sz="1800" dirty="0" smtClean="0">
                <a:solidFill>
                  <a:srgbClr val="00AB4E"/>
                </a:solidFill>
              </a:rPr>
              <a:t>Break-even </a:t>
            </a:r>
            <a:r>
              <a:rPr lang="en-GB" sz="1800" dirty="0">
                <a:solidFill>
                  <a:srgbClr val="00AB4E"/>
                </a:solidFill>
              </a:rPr>
              <a:t>point in </a:t>
            </a:r>
            <a:r>
              <a:rPr lang="en-GB" sz="1800" dirty="0" smtClean="0">
                <a:solidFill>
                  <a:srgbClr val="00AB4E"/>
                </a:solidFill>
              </a:rPr>
              <a:t>revenue</a:t>
            </a:r>
          </a:p>
          <a:p>
            <a:pPr marL="0" indent="0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1800" dirty="0"/>
              <a:t>6,500 units x £52 = £338,000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52128"/>
          </a:xfrm>
        </p:spPr>
        <p:txBody>
          <a:bodyPr/>
          <a:lstStyle/>
          <a:p>
            <a:r>
              <a:rPr lang="en-GB" dirty="0" smtClean="0"/>
              <a:t>Student Example 2 - Answer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85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129614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Break-even analysis can be used to identify the number of units that need to be sold for the business to reach their desired or target level of </a:t>
            </a:r>
            <a:r>
              <a:rPr lang="en-GB" dirty="0" smtClean="0"/>
              <a:t>profit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 profit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11494"/>
              </p:ext>
            </p:extLst>
          </p:nvPr>
        </p:nvGraphicFramePr>
        <p:xfrm>
          <a:off x="611560" y="3429000"/>
          <a:ext cx="7776864" cy="967415"/>
        </p:xfrm>
        <a:graphic>
          <a:graphicData uri="http://schemas.openxmlformats.org/drawingml/2006/table">
            <a:tbl>
              <a:tblPr firstRow="1" firstCol="1" bandRow="1"/>
              <a:tblGrid>
                <a:gridCol w="5184576"/>
                <a:gridCol w="2592288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 (£) + Target profit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units to be sold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61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23762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Product DTX has a selling price of £38.40 per unit and total variable costs of £25.80 per unit. Fixed costs are £</a:t>
            </a:r>
            <a:r>
              <a:rPr lang="en-GB" dirty="0" smtClean="0"/>
              <a:t>100,800.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company requires a target profit of £44,100.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number of units to be sold to achieve the target profit is: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Calculating target profit in units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34531"/>
              </p:ext>
            </p:extLst>
          </p:nvPr>
        </p:nvGraphicFramePr>
        <p:xfrm>
          <a:off x="1763688" y="4509120"/>
          <a:ext cx="5400600" cy="792088"/>
        </p:xfrm>
        <a:graphic>
          <a:graphicData uri="http://schemas.openxmlformats.org/drawingml/2006/table">
            <a:tbl>
              <a:tblPr firstRow="1" firstCol="1" bandRow="1"/>
              <a:tblGrid>
                <a:gridCol w="2593082"/>
                <a:gridCol w="2807518"/>
              </a:tblGrid>
              <a:tr h="4125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£100,800 + £44,100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11,500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5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(£38.40 - £25.80)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7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Calculating target profit in units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741412"/>
              </p:ext>
            </p:extLst>
          </p:nvPr>
        </p:nvGraphicFramePr>
        <p:xfrm>
          <a:off x="1331640" y="1412777"/>
          <a:ext cx="4752528" cy="3680776"/>
        </p:xfrm>
        <a:graphic>
          <a:graphicData uri="http://schemas.openxmlformats.org/drawingml/2006/table">
            <a:tbl>
              <a:tblPr firstRow="1" firstCol="1" bandRow="1"/>
              <a:tblGrid>
                <a:gridCol w="2620128"/>
                <a:gridCol w="1066200"/>
                <a:gridCol w="1066200"/>
              </a:tblGrid>
              <a:tr h="833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 price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11,500 units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441,600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Variable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103,500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193,200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Overheads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100,800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44,100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537321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S</a:t>
            </a:r>
            <a:r>
              <a:rPr lang="en-GB" dirty="0" smtClean="0">
                <a:latin typeface="Arial" pitchFamily="34" charset="0"/>
                <a:ea typeface="Calibri"/>
                <a:cs typeface="Arial" pitchFamily="34" charset="0"/>
              </a:rPr>
              <a:t>ales </a:t>
            </a:r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revenue required to achieve the target profit </a:t>
            </a:r>
            <a:r>
              <a:rPr lang="en-GB" dirty="0" smtClean="0">
                <a:latin typeface="Arial" pitchFamily="34" charset="0"/>
                <a:ea typeface="Calibri"/>
                <a:cs typeface="Arial" pitchFamily="34" charset="0"/>
              </a:rPr>
              <a:t>is </a:t>
            </a:r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calculated as 11,500 units x £</a:t>
            </a:r>
            <a:r>
              <a:rPr lang="en-GB" dirty="0" smtClean="0">
                <a:latin typeface="Arial" pitchFamily="34" charset="0"/>
                <a:ea typeface="Calibri"/>
                <a:cs typeface="Arial" pitchFamily="34" charset="0"/>
              </a:rPr>
              <a:t>38.40.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following information relates to a single product:</a:t>
            </a:r>
          </a:p>
          <a:p>
            <a:pPr marL="0" indent="0">
              <a:buNone/>
            </a:pPr>
            <a:r>
              <a:rPr lang="en-GB" dirty="0" smtClean="0"/>
              <a:t>	Selling </a:t>
            </a:r>
            <a:r>
              <a:rPr lang="en-GB" dirty="0"/>
              <a:t>price per unit	£52.00</a:t>
            </a:r>
          </a:p>
          <a:p>
            <a:pPr marL="0" indent="0">
              <a:buNone/>
            </a:pPr>
            <a:r>
              <a:rPr lang="en-GB" dirty="0" smtClean="0"/>
              <a:t>	Contribution </a:t>
            </a:r>
            <a:r>
              <a:rPr lang="en-GB" dirty="0"/>
              <a:t>per unit	£22.00</a:t>
            </a:r>
          </a:p>
          <a:p>
            <a:pPr marL="0" indent="0">
              <a:buNone/>
            </a:pPr>
            <a:r>
              <a:rPr lang="en-GB" dirty="0" smtClean="0"/>
              <a:t>	Fixed </a:t>
            </a:r>
            <a:r>
              <a:rPr lang="en-GB" dirty="0"/>
              <a:t>overheads	</a:t>
            </a:r>
            <a:r>
              <a:rPr lang="en-GB" dirty="0" smtClean="0"/>
              <a:t>	£</a:t>
            </a:r>
            <a:r>
              <a:rPr lang="en-GB" dirty="0"/>
              <a:t>143,000</a:t>
            </a:r>
          </a:p>
          <a:p>
            <a:pPr marL="0" indent="0">
              <a:buNone/>
            </a:pPr>
            <a:r>
              <a:rPr lang="en-GB" dirty="0" smtClean="0"/>
              <a:t>	Target </a:t>
            </a:r>
            <a:r>
              <a:rPr lang="en-GB" dirty="0"/>
              <a:t>profit		</a:t>
            </a:r>
            <a:r>
              <a:rPr lang="en-GB" dirty="0" smtClean="0"/>
              <a:t>	£</a:t>
            </a:r>
            <a:r>
              <a:rPr lang="en-GB" dirty="0"/>
              <a:t>17,600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Calculate</a:t>
            </a:r>
            <a:r>
              <a:rPr lang="en-GB" b="1" dirty="0"/>
              <a:t>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(a)	</a:t>
            </a:r>
            <a:r>
              <a:rPr lang="en-GB" dirty="0">
                <a:solidFill>
                  <a:srgbClr val="00AB4E"/>
                </a:solidFill>
              </a:rPr>
              <a:t>Sales volume to achieve target profit</a:t>
            </a:r>
          </a:p>
          <a:p>
            <a:pPr marL="0" indent="0">
              <a:buNone/>
            </a:pPr>
            <a:r>
              <a:rPr lang="en-GB" dirty="0"/>
              <a:t>(b)	</a:t>
            </a:r>
            <a:r>
              <a:rPr lang="en-GB" dirty="0">
                <a:solidFill>
                  <a:srgbClr val="00AB4E"/>
                </a:solidFill>
              </a:rPr>
              <a:t>Sales revenue to achieve target profit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17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700808"/>
            <a:ext cx="7838610" cy="388843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GB" dirty="0" smtClean="0">
                <a:solidFill>
                  <a:srgbClr val="00AB4E"/>
                </a:solidFill>
                <a:ea typeface="Calibri"/>
              </a:rPr>
              <a:t>Sales </a:t>
            </a:r>
            <a:r>
              <a:rPr lang="en-GB" dirty="0">
                <a:solidFill>
                  <a:srgbClr val="00AB4E"/>
                </a:solidFill>
                <a:ea typeface="Calibri"/>
              </a:rPr>
              <a:t>volume to achieve target </a:t>
            </a:r>
            <a:r>
              <a:rPr lang="en-GB" dirty="0" smtClean="0">
                <a:solidFill>
                  <a:srgbClr val="00AB4E"/>
                </a:solidFill>
                <a:ea typeface="Calibri"/>
              </a:rPr>
              <a:t>profit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Both"/>
            </a:pPr>
            <a:endParaRPr lang="en-GB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Both"/>
            </a:pPr>
            <a:endParaRPr lang="en-GB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endParaRPr lang="en-GB" dirty="0" smtClean="0">
              <a:solidFill>
                <a:srgbClr val="00AB4E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AB4E"/>
                </a:solidFill>
              </a:rPr>
              <a:t>(b) Sales </a:t>
            </a:r>
            <a:r>
              <a:rPr lang="en-GB" dirty="0">
                <a:solidFill>
                  <a:srgbClr val="00AB4E"/>
                </a:solidFill>
              </a:rPr>
              <a:t>revenue to achieve target profit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7,300 </a:t>
            </a:r>
            <a:r>
              <a:rPr lang="en-GB" dirty="0"/>
              <a:t>units x </a:t>
            </a:r>
            <a:r>
              <a:rPr lang="en-GB" dirty="0" smtClean="0"/>
              <a:t>£52 </a:t>
            </a:r>
            <a:r>
              <a:rPr lang="en-GB" dirty="0"/>
              <a:t>= </a:t>
            </a:r>
            <a:r>
              <a:rPr lang="en-GB" dirty="0" smtClean="0"/>
              <a:t>£379,600</a:t>
            </a:r>
            <a:endParaRPr lang="en-GB" dirty="0"/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Both"/>
            </a:pPr>
            <a:endParaRPr lang="en-GB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Both"/>
            </a:pPr>
            <a:endParaRPr lang="en-GB" dirty="0">
              <a:latin typeface="Calibri"/>
              <a:ea typeface="Calibri"/>
              <a:cs typeface="Times New Roman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3 - Answer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75416"/>
              </p:ext>
            </p:extLst>
          </p:nvPr>
        </p:nvGraphicFramePr>
        <p:xfrm>
          <a:off x="1835696" y="2420888"/>
          <a:ext cx="6048672" cy="815317"/>
        </p:xfrm>
        <a:graphic>
          <a:graphicData uri="http://schemas.openxmlformats.org/drawingml/2006/table">
            <a:tbl>
              <a:tblPr firstRow="1" firstCol="1" bandRow="1"/>
              <a:tblGrid>
                <a:gridCol w="2904251"/>
                <a:gridCol w="3144421"/>
              </a:tblGrid>
              <a:tr h="489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£143,000 + £17,600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7,300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14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7"/>
            <a:ext cx="8126642" cy="338437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contribution to sales ratio or CS ratio expresses contribution as a proportion of sales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can </a:t>
            </a:r>
            <a:r>
              <a:rPr lang="en-GB" dirty="0"/>
              <a:t>be calculated using the selling price and contribution per unit or the total sales revenue and total contribution.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</a:t>
            </a:r>
            <a:r>
              <a:rPr lang="en-GB" dirty="0"/>
              <a:t>is calculated as: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Contributions to sales </a:t>
            </a:r>
            <a:r>
              <a:rPr lang="en-GB" dirty="0"/>
              <a:t>r</a:t>
            </a:r>
            <a:r>
              <a:rPr lang="en-GB" dirty="0" smtClean="0"/>
              <a:t>atio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803780"/>
              </p:ext>
            </p:extLst>
          </p:nvPr>
        </p:nvGraphicFramePr>
        <p:xfrm>
          <a:off x="1763688" y="4293096"/>
          <a:ext cx="5904656" cy="1012348"/>
        </p:xfrm>
        <a:graphic>
          <a:graphicData uri="http://schemas.openxmlformats.org/drawingml/2006/table">
            <a:tbl>
              <a:tblPr firstRow="1" firstCol="1" bandRow="1"/>
              <a:tblGrid>
                <a:gridCol w="3500117"/>
                <a:gridCol w="2404539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CS ratio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 per unit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7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126642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Product DTX has a selling price of £38.40 per unit and contribution of £12.60 per </a:t>
            </a:r>
            <a:r>
              <a:rPr lang="en-GB" dirty="0" smtClean="0"/>
              <a:t>unit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CS ratio is: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45624" cy="1152128"/>
          </a:xfrm>
        </p:spPr>
        <p:txBody>
          <a:bodyPr/>
          <a:lstStyle/>
          <a:p>
            <a:r>
              <a:rPr lang="en-GB" dirty="0" smtClean="0"/>
              <a:t>Example – Calculating CS Ratio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10104"/>
              </p:ext>
            </p:extLst>
          </p:nvPr>
        </p:nvGraphicFramePr>
        <p:xfrm>
          <a:off x="2987824" y="2420888"/>
          <a:ext cx="2139950" cy="652272"/>
        </p:xfrm>
        <a:graphic>
          <a:graphicData uri="http://schemas.openxmlformats.org/drawingml/2006/table">
            <a:tbl>
              <a:tblPr firstRow="1" firstCol="1" bandRow="1"/>
              <a:tblGrid>
                <a:gridCol w="1141983"/>
                <a:gridCol w="9979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£12.60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0.328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3645024"/>
            <a:ext cx="8241510" cy="151216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At a sales volume of 10,000 units product DTX has sales revenue of 384,000 and contribution of £126,000. </a:t>
            </a:r>
            <a:endParaRPr lang="en-GB" sz="2000" dirty="0" smtClean="0"/>
          </a:p>
          <a:p>
            <a:pPr marL="0" indent="0">
              <a:buFont typeface="Arial" pitchFamily="34" charset="0"/>
              <a:buNone/>
            </a:pPr>
            <a:endParaRPr lang="en-GB" sz="2000" dirty="0" smtClean="0"/>
          </a:p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The CS ratio is:</a:t>
            </a:r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72430"/>
              </p:ext>
            </p:extLst>
          </p:nvPr>
        </p:nvGraphicFramePr>
        <p:xfrm>
          <a:off x="2987824" y="4725144"/>
          <a:ext cx="3096344" cy="686176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187220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£126,000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0.328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£384,000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1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64807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sales revenue required break-even is calculated as: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CS Ratio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95536" y="3573016"/>
            <a:ext cx="8135804" cy="6480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The sales revenue required to achieve target profit is calculated as:</a:t>
            </a:r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87366"/>
              </p:ext>
            </p:extLst>
          </p:nvPr>
        </p:nvGraphicFramePr>
        <p:xfrm>
          <a:off x="1403648" y="2420888"/>
          <a:ext cx="6840760" cy="881327"/>
        </p:xfrm>
        <a:graphic>
          <a:graphicData uri="http://schemas.openxmlformats.org/drawingml/2006/table">
            <a:tbl>
              <a:tblPr firstRow="1" firstCol="1" bandRow="1"/>
              <a:tblGrid>
                <a:gridCol w="2486624"/>
                <a:gridCol w="4354136"/>
              </a:tblGrid>
              <a:tr h="489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 (£)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sales revenue to break-even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CS ratio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99426"/>
              </p:ext>
            </p:extLst>
          </p:nvPr>
        </p:nvGraphicFramePr>
        <p:xfrm>
          <a:off x="1403648" y="4437112"/>
          <a:ext cx="6192688" cy="1174052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  <a:gridCol w="3456384"/>
              </a:tblGrid>
              <a:tr h="768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 (£) + Target profit (£)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sales revenue to achieve target 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CS ratio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1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7"/>
            <a:ext cx="8054634" cy="252028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Product DTX has a selling price of £38.40 per unit and contribution of £12.60 per unit. Fixed costs are £</a:t>
            </a:r>
            <a:r>
              <a:rPr lang="en-GB" sz="2000" dirty="0" smtClean="0"/>
              <a:t>100,800.</a:t>
            </a:r>
          </a:p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company requires a target profit of £44,100. The CS ratio is 0.328.</a:t>
            </a:r>
          </a:p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sales revenue required break-even is calculated as: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Using the CS ratio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011494"/>
              </p:ext>
            </p:extLst>
          </p:nvPr>
        </p:nvGraphicFramePr>
        <p:xfrm>
          <a:off x="2819608" y="3372851"/>
          <a:ext cx="3960440" cy="742325"/>
        </p:xfrm>
        <a:graphic>
          <a:graphicData uri="http://schemas.openxmlformats.org/drawingml/2006/table">
            <a:tbl>
              <a:tblPr firstRow="1" firstCol="1" bandRow="1"/>
              <a:tblGrid>
                <a:gridCol w="1248336"/>
                <a:gridCol w="2712104"/>
              </a:tblGrid>
              <a:tr h="416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£100,800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£307,317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4293096"/>
            <a:ext cx="8064043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Arial" pitchFamily="34" charset="0"/>
                <a:ea typeface="Calibri"/>
                <a:cs typeface="Arial" pitchFamily="34" charset="0"/>
              </a:rPr>
              <a:t>The sales revenue required to achieve target profit is calculated as: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72933"/>
              </p:ext>
            </p:extLst>
          </p:nvPr>
        </p:nvGraphicFramePr>
        <p:xfrm>
          <a:off x="2123728" y="4954762"/>
          <a:ext cx="5832648" cy="864095"/>
        </p:xfrm>
        <a:graphic>
          <a:graphicData uri="http://schemas.openxmlformats.org/drawingml/2006/table">
            <a:tbl>
              <a:tblPr firstRow="1" firstCol="1" bandRow="1"/>
              <a:tblGrid>
                <a:gridCol w="2703042"/>
                <a:gridCol w="3129606"/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£100,800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£44,100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£441,768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1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852936"/>
            <a:ext cx="8270658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 smtClean="0">
                <a:solidFill>
                  <a:srgbClr val="00AB4E"/>
                </a:solidFill>
              </a:rPr>
              <a:t>Selling price – Variable costs = Contribution</a:t>
            </a:r>
            <a:endParaRPr lang="en-GB" sz="3000" dirty="0">
              <a:solidFill>
                <a:srgbClr val="00AB4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contribution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Contribution is a key element of short-term decision making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87851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Contribution per unit is required for break-even calculations.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 following information relates to a single product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Poll Question 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3501008"/>
            <a:ext cx="3600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The CS ratio is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A.	0.085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B.	0.423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C.	2.364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D.	0.577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52505"/>
              </p:ext>
            </p:extLst>
          </p:nvPr>
        </p:nvGraphicFramePr>
        <p:xfrm>
          <a:off x="683568" y="2140339"/>
          <a:ext cx="2952328" cy="3232877"/>
        </p:xfrm>
        <a:graphic>
          <a:graphicData uri="http://schemas.openxmlformats.org/drawingml/2006/table">
            <a:tbl>
              <a:tblPr firstRow="1" firstCol="1" bandRow="1"/>
              <a:tblGrid>
                <a:gridCol w="1656184"/>
                <a:gridCol w="1296144"/>
              </a:tblGrid>
              <a:tr h="751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8,125 units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422,500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Variable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125,125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30,875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Overheads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143,000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 following information relates to a single product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Poll Question 2 - Answer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3501008"/>
            <a:ext cx="3600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The CS ratio is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A.	0.085</a:t>
            </a: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00AB4E"/>
                </a:solidFill>
                <a:latin typeface="Arial" pitchFamily="34" charset="0"/>
                <a:cs typeface="Arial" pitchFamily="34" charset="0"/>
              </a:rPr>
              <a:t>B.	0.423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C.	2.364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D.	0.577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52505"/>
              </p:ext>
            </p:extLst>
          </p:nvPr>
        </p:nvGraphicFramePr>
        <p:xfrm>
          <a:off x="683568" y="2140339"/>
          <a:ext cx="2952328" cy="3232877"/>
        </p:xfrm>
        <a:graphic>
          <a:graphicData uri="http://schemas.openxmlformats.org/drawingml/2006/table">
            <a:tbl>
              <a:tblPr firstRow="1" firstCol="1" bandRow="1"/>
              <a:tblGrid>
                <a:gridCol w="1656184"/>
                <a:gridCol w="1296144"/>
              </a:tblGrid>
              <a:tr h="751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8,125 units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422,500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Variable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125,125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30,875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Overheads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143,000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35,750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05463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Margin of safety is the excess of budgeted sales over break-even </a:t>
            </a:r>
            <a:r>
              <a:rPr lang="en-GB" dirty="0" smtClean="0"/>
              <a:t>sales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calculated as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00AB4E"/>
                </a:solidFill>
              </a:rPr>
              <a:t>Budgeted volume – Break-even volume = Margin of safety in </a:t>
            </a:r>
            <a:r>
              <a:rPr lang="en-GB" dirty="0" smtClean="0">
                <a:solidFill>
                  <a:srgbClr val="00AB4E"/>
                </a:solidFill>
              </a:rPr>
              <a:t>units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Margin of safety can also be expressed in sales revenue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00AB4E"/>
                </a:solidFill>
              </a:rPr>
              <a:t>Margin of safety in units x Selling price per unit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Margin of safety (MOS)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2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05463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Product DTX has a selling price of £38.40 per unit and total variable costs of £25.80 per unit. Fixed costs are £100,800. Break-even has been calculated as 8,000 units and the company has budgeted to sell 12,000 units.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margin of safety in units is:</a:t>
            </a:r>
          </a:p>
          <a:p>
            <a:pPr marL="0" indent="0" algn="ctr">
              <a:buNone/>
            </a:pPr>
            <a:r>
              <a:rPr lang="en-GB" dirty="0"/>
              <a:t>12,000 units – 8,000 units = 4,000 units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margin of safety in sales revenue is:</a:t>
            </a:r>
          </a:p>
          <a:p>
            <a:pPr marL="0" indent="0" algn="ctr">
              <a:buNone/>
            </a:pPr>
            <a:r>
              <a:rPr lang="en-GB" dirty="0"/>
              <a:t>4,000 units x £38.40 = £153,600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Margin of safety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46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144016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Margin of safety is often expressed as a percentage.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formula is: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Margin of Safety %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105289"/>
              </p:ext>
            </p:extLst>
          </p:nvPr>
        </p:nvGraphicFramePr>
        <p:xfrm>
          <a:off x="1331640" y="3284984"/>
          <a:ext cx="7200800" cy="1268689"/>
        </p:xfrm>
        <a:graphic>
          <a:graphicData uri="http://schemas.openxmlformats.org/drawingml/2006/table">
            <a:tbl>
              <a:tblPr firstRow="1" firstCol="1" bandRow="1"/>
              <a:tblGrid>
                <a:gridCol w="3535979"/>
                <a:gridCol w="917100"/>
                <a:gridCol w="2747721"/>
              </a:tblGrid>
              <a:tr h="738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Budgeted volume – Break-even volume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 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MOS 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Budgeted volume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2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9"/>
            <a:ext cx="8054634" cy="122413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Where </a:t>
            </a:r>
            <a:r>
              <a:rPr lang="en-GB" dirty="0"/>
              <a:t>budgeted volume is </a:t>
            </a:r>
            <a:r>
              <a:rPr lang="en-GB" dirty="0" smtClean="0"/>
              <a:t>12,000 </a:t>
            </a:r>
            <a:r>
              <a:rPr lang="en-GB" dirty="0"/>
              <a:t>units, break-even is 8,000 units and margin of safety is </a:t>
            </a:r>
            <a:r>
              <a:rPr lang="en-GB" dirty="0" smtClean="0"/>
              <a:t>4,000 </a:t>
            </a:r>
            <a:r>
              <a:rPr lang="en-GB" dirty="0"/>
              <a:t>units, margin of safety percentage is: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Margin of Safety %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401096"/>
              </p:ext>
            </p:extLst>
          </p:nvPr>
        </p:nvGraphicFramePr>
        <p:xfrm>
          <a:off x="1547664" y="3212976"/>
          <a:ext cx="6624736" cy="895407"/>
        </p:xfrm>
        <a:graphic>
          <a:graphicData uri="http://schemas.openxmlformats.org/drawingml/2006/table">
            <a:tbl>
              <a:tblPr firstRow="1" firstCol="1" bandRow="1"/>
              <a:tblGrid>
                <a:gridCol w="4012164"/>
                <a:gridCol w="1306286"/>
                <a:gridCol w="1306286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12,000 units – 8,000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 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33%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12,000 units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35758"/>
              </p:ext>
            </p:extLst>
          </p:nvPr>
        </p:nvGraphicFramePr>
        <p:xfrm>
          <a:off x="1475656" y="4797152"/>
          <a:ext cx="6408712" cy="958356"/>
        </p:xfrm>
        <a:graphic>
          <a:graphicData uri="http://schemas.openxmlformats.org/drawingml/2006/table">
            <a:tbl>
              <a:tblPr firstRow="1" firstCol="1" bandRow="1"/>
              <a:tblGrid>
                <a:gridCol w="3672408"/>
                <a:gridCol w="1080120"/>
                <a:gridCol w="1656184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Margin of safety in units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 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MOS 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3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Budgeted volume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AB4E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2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05463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following information relates to a single product:</a:t>
            </a:r>
          </a:p>
          <a:p>
            <a:pPr marL="0" indent="0">
              <a:buNone/>
            </a:pPr>
            <a:r>
              <a:rPr lang="en-GB" dirty="0" smtClean="0"/>
              <a:t>	Selling </a:t>
            </a:r>
            <a:r>
              <a:rPr lang="en-GB" dirty="0"/>
              <a:t>price per unit	</a:t>
            </a:r>
            <a:r>
              <a:rPr lang="en-GB" dirty="0" smtClean="0"/>
              <a:t>£</a:t>
            </a:r>
            <a:r>
              <a:rPr lang="en-GB" dirty="0"/>
              <a:t>52.00</a:t>
            </a:r>
          </a:p>
          <a:p>
            <a:pPr marL="0" indent="0">
              <a:buNone/>
            </a:pPr>
            <a:r>
              <a:rPr lang="en-GB" dirty="0" smtClean="0"/>
              <a:t>	Contribution </a:t>
            </a:r>
            <a:r>
              <a:rPr lang="en-GB" dirty="0"/>
              <a:t>per unit	</a:t>
            </a:r>
            <a:r>
              <a:rPr lang="en-GB" dirty="0" smtClean="0"/>
              <a:t>£</a:t>
            </a:r>
            <a:r>
              <a:rPr lang="en-GB" dirty="0"/>
              <a:t>22.00</a:t>
            </a:r>
          </a:p>
          <a:p>
            <a:pPr marL="0" indent="0">
              <a:buNone/>
            </a:pPr>
            <a:r>
              <a:rPr lang="en-GB" dirty="0" smtClean="0"/>
              <a:t>	Fixed </a:t>
            </a:r>
            <a:r>
              <a:rPr lang="en-GB" dirty="0"/>
              <a:t>overheads	</a:t>
            </a:r>
            <a:r>
              <a:rPr lang="en-GB" dirty="0" smtClean="0"/>
              <a:t>£</a:t>
            </a:r>
            <a:r>
              <a:rPr lang="en-GB" dirty="0"/>
              <a:t>143,000</a:t>
            </a:r>
          </a:p>
          <a:p>
            <a:pPr marL="0" indent="0">
              <a:buNone/>
            </a:pPr>
            <a:r>
              <a:rPr lang="en-GB" dirty="0" smtClean="0"/>
              <a:t>	Budgeted </a:t>
            </a:r>
            <a:r>
              <a:rPr lang="en-GB" dirty="0"/>
              <a:t>sales		8,125 units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Calculate</a:t>
            </a:r>
            <a:r>
              <a:rPr lang="en-GB" b="1" dirty="0"/>
              <a:t>:</a:t>
            </a:r>
            <a:endParaRPr lang="en-GB" dirty="0"/>
          </a:p>
          <a:p>
            <a:pPr marL="457200" indent="-457200">
              <a:buAutoNum type="alphaLcParenBoth"/>
            </a:pPr>
            <a:r>
              <a:rPr lang="en-GB" dirty="0" smtClean="0">
                <a:solidFill>
                  <a:srgbClr val="00AB4E"/>
                </a:solidFill>
              </a:rPr>
              <a:t>Margin </a:t>
            </a:r>
            <a:r>
              <a:rPr lang="en-GB" dirty="0">
                <a:solidFill>
                  <a:srgbClr val="00AB4E"/>
                </a:solidFill>
              </a:rPr>
              <a:t>of safety in </a:t>
            </a:r>
            <a:r>
              <a:rPr lang="en-GB" dirty="0" smtClean="0">
                <a:solidFill>
                  <a:srgbClr val="00AB4E"/>
                </a:solidFill>
              </a:rPr>
              <a:t>units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lphaLcParenBoth" startAt="2"/>
            </a:pPr>
            <a:r>
              <a:rPr lang="en-GB" dirty="0" smtClean="0">
                <a:solidFill>
                  <a:srgbClr val="00AB4E"/>
                </a:solidFill>
              </a:rPr>
              <a:t>Margin </a:t>
            </a:r>
            <a:r>
              <a:rPr lang="en-GB" dirty="0">
                <a:solidFill>
                  <a:srgbClr val="00AB4E"/>
                </a:solidFill>
              </a:rPr>
              <a:t>of safety in sales </a:t>
            </a:r>
            <a:r>
              <a:rPr lang="en-GB" dirty="0" smtClean="0">
                <a:solidFill>
                  <a:srgbClr val="00AB4E"/>
                </a:solidFill>
              </a:rPr>
              <a:t>revenue</a:t>
            </a:r>
          </a:p>
          <a:p>
            <a:pPr marL="0" indent="0">
              <a:buNone/>
            </a:pPr>
            <a:endParaRPr lang="en-GB" dirty="0">
              <a:solidFill>
                <a:srgbClr val="00AB4E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AB4E"/>
                </a:solidFill>
              </a:rPr>
              <a:t>(</a:t>
            </a:r>
            <a:r>
              <a:rPr lang="en-GB" dirty="0" smtClean="0">
                <a:solidFill>
                  <a:srgbClr val="00AB4E"/>
                </a:solidFill>
              </a:rPr>
              <a:t>c)  Margin </a:t>
            </a:r>
            <a:r>
              <a:rPr lang="en-GB" dirty="0">
                <a:solidFill>
                  <a:srgbClr val="00AB4E"/>
                </a:solidFill>
              </a:rPr>
              <a:t>of safety </a:t>
            </a:r>
            <a:r>
              <a:rPr lang="en-GB" dirty="0" smtClean="0">
                <a:solidFill>
                  <a:srgbClr val="00AB4E"/>
                </a:solidFill>
              </a:rPr>
              <a:t>%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46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a)	</a:t>
            </a:r>
            <a:r>
              <a:rPr lang="en-GB" dirty="0">
                <a:solidFill>
                  <a:srgbClr val="00AB4E"/>
                </a:solidFill>
              </a:rPr>
              <a:t>Margin of safety in units</a:t>
            </a:r>
          </a:p>
          <a:p>
            <a:pPr marL="0" indent="0" algn="ctr">
              <a:buNone/>
            </a:pPr>
            <a:r>
              <a:rPr lang="en-GB" dirty="0"/>
              <a:t>8,125 units – 6,500 units = 1,625 </a:t>
            </a:r>
            <a:r>
              <a:rPr lang="en-GB" dirty="0" smtClean="0"/>
              <a:t>units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(b)	</a:t>
            </a:r>
            <a:r>
              <a:rPr lang="en-GB" dirty="0" smtClean="0">
                <a:solidFill>
                  <a:srgbClr val="00AB4E"/>
                </a:solidFill>
              </a:rPr>
              <a:t>Margin of safety in sales revenue</a:t>
            </a:r>
          </a:p>
          <a:p>
            <a:pPr marL="0" indent="0" algn="ctr">
              <a:buNone/>
            </a:pPr>
            <a:r>
              <a:rPr lang="en-GB" dirty="0" smtClean="0"/>
              <a:t>1,625 </a:t>
            </a:r>
            <a:r>
              <a:rPr lang="en-GB" dirty="0"/>
              <a:t>units x £52 = £</a:t>
            </a:r>
            <a:r>
              <a:rPr lang="en-GB" dirty="0" smtClean="0"/>
              <a:t>84,500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(c)	</a:t>
            </a:r>
            <a:r>
              <a:rPr lang="en-GB" dirty="0" smtClean="0">
                <a:solidFill>
                  <a:srgbClr val="00AB4E"/>
                </a:solidFill>
              </a:rPr>
              <a:t>Margin </a:t>
            </a:r>
            <a:r>
              <a:rPr lang="en-GB" dirty="0">
                <a:solidFill>
                  <a:srgbClr val="00AB4E"/>
                </a:solidFill>
              </a:rPr>
              <a:t>of safety </a:t>
            </a:r>
            <a:r>
              <a:rPr lang="en-GB" dirty="0" smtClean="0">
                <a:solidFill>
                  <a:srgbClr val="00AB4E"/>
                </a:solidFill>
              </a:rPr>
              <a:t>%</a:t>
            </a:r>
            <a:endParaRPr lang="en-GB" dirty="0">
              <a:solidFill>
                <a:srgbClr val="00AB4E"/>
              </a:solidFill>
            </a:endParaRPr>
          </a:p>
          <a:p>
            <a:pPr marL="0" indent="0" algn="ctr">
              <a:buNone/>
            </a:pPr>
            <a:r>
              <a:rPr lang="en-GB" dirty="0"/>
              <a:t>(1,625 units ÷ 8,125 units) x 100 = 20%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Example 4 - Answer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3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Identifying the sales revenue required for a new project to break-even or to reach a target profit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Evaluating the effect of increases in production volume and the impact on fixed costs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‘What-if’ scenarios 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Assessing alternative projects or major changes to production processes 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Assessing the viability of a new business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Identifying the expected levels of profit or loss at different activity levels.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Making decisions using contribution and break-even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3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54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- Calculating contribution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Product DTX has a selling price of £38.40 per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unit.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Each </a:t>
            </a:r>
            <a:r>
              <a:rPr lang="en-GB" dirty="0">
                <a:latin typeface="Arial" pitchFamily="34" charset="0"/>
                <a:cs typeface="Arial" pitchFamily="34" charset="0"/>
              </a:rPr>
              <a:t>unit requires 1.25 kg of material at £7.20 per kg and 1.4 hours at £12 per hour. Fixed costs are £100,800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627" y="263691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Contribution per unit is: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20666"/>
              </p:ext>
            </p:extLst>
          </p:nvPr>
        </p:nvGraphicFramePr>
        <p:xfrm>
          <a:off x="1403647" y="3068960"/>
          <a:ext cx="4176465" cy="2812442"/>
        </p:xfrm>
        <a:graphic>
          <a:graphicData uri="http://schemas.openxmlformats.org/drawingml/2006/table">
            <a:tbl>
              <a:tblPr firstRow="1" firstCol="1" bandRow="1"/>
              <a:tblGrid>
                <a:gridCol w="3143576"/>
                <a:gridCol w="1032889"/>
              </a:tblGrid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 (1.25 kg x £7.20)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 (1.4 </a:t>
                      </a: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x £12)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18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- Calculating contribution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Product DTX has a selling price of £38.40 per 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unit.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Each </a:t>
            </a:r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 requires 1.25 kg of material at £7.20 per kg and 1.4 hours at £12 per hour. Fixed costs are £100,800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627" y="263691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Contribution per unit is: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187612"/>
              </p:ext>
            </p:extLst>
          </p:nvPr>
        </p:nvGraphicFramePr>
        <p:xfrm>
          <a:off x="1403647" y="3068960"/>
          <a:ext cx="4176465" cy="2812442"/>
        </p:xfrm>
        <a:graphic>
          <a:graphicData uri="http://schemas.openxmlformats.org/drawingml/2006/table">
            <a:tbl>
              <a:tblPr firstRow="1" firstCol="1" bandRow="1"/>
              <a:tblGrid>
                <a:gridCol w="3143576"/>
                <a:gridCol w="1032889"/>
              </a:tblGrid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 (1.25 kg x £7.20)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 (1.4 </a:t>
                      </a: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x £12)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0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- Calculating contribution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Product DTX has a selling price of £38.40 per 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unit.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Each </a:t>
            </a:r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 requires 1.25 kg of material at £7.20 per kg and 1.4 hours at £12 per hour. Fixed costs are £100,800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627" y="263691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Contribution per unit is: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21083"/>
              </p:ext>
            </p:extLst>
          </p:nvPr>
        </p:nvGraphicFramePr>
        <p:xfrm>
          <a:off x="1403647" y="3068960"/>
          <a:ext cx="4176465" cy="2812442"/>
        </p:xfrm>
        <a:graphic>
          <a:graphicData uri="http://schemas.openxmlformats.org/drawingml/2006/table">
            <a:tbl>
              <a:tblPr firstRow="1" firstCol="1" bandRow="1"/>
              <a:tblGrid>
                <a:gridCol w="3143576"/>
                <a:gridCol w="1032889"/>
              </a:tblGrid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 (1.25 kg x £7.20)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 (1.4 </a:t>
                      </a:r>
                      <a:r>
                        <a:rPr lang="en-GB" sz="18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hrs</a:t>
                      </a: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x £12)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0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- Calculating contribution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Product DTX has a selling price of £38.40 per 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unit.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Each </a:t>
            </a:r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unit requires 1.25 kg of material at £7.20 per kg and 1.4 hours at £12 per hour. Fixed costs are £100,800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627" y="263691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Contribution per unit is: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353689"/>
              </p:ext>
            </p:extLst>
          </p:nvPr>
        </p:nvGraphicFramePr>
        <p:xfrm>
          <a:off x="1403647" y="3068960"/>
          <a:ext cx="4176465" cy="2812442"/>
        </p:xfrm>
        <a:graphic>
          <a:graphicData uri="http://schemas.openxmlformats.org/drawingml/2006/table">
            <a:tbl>
              <a:tblPr firstRow="1" firstCol="1" bandRow="1"/>
              <a:tblGrid>
                <a:gridCol w="3143576"/>
                <a:gridCol w="1032889"/>
              </a:tblGrid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 (1.25 kg x £7.20)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 (1.4 </a:t>
                      </a:r>
                      <a:r>
                        <a:rPr lang="en-GB" sz="18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hrs</a:t>
                      </a: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x £12)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Contribution per unit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0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contribution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270778"/>
              </p:ext>
            </p:extLst>
          </p:nvPr>
        </p:nvGraphicFramePr>
        <p:xfrm>
          <a:off x="755576" y="1196752"/>
          <a:ext cx="5760640" cy="2172883"/>
        </p:xfrm>
        <a:graphic>
          <a:graphicData uri="http://schemas.openxmlformats.org/drawingml/2006/table">
            <a:tbl>
              <a:tblPr firstRow="1" firstCol="1" bandRow="1"/>
              <a:tblGrid>
                <a:gridCol w="4648223"/>
                <a:gridCol w="1112417"/>
              </a:tblGrid>
              <a:tr h="215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Selling price (£38.40 x 10,000 units)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384,000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Material (£9 x 10,000 units)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90,000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Labour (£16.80 x 10,000 units)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168,000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contribution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90431"/>
              </p:ext>
            </p:extLst>
          </p:nvPr>
        </p:nvGraphicFramePr>
        <p:xfrm>
          <a:off x="755576" y="4293096"/>
          <a:ext cx="5832648" cy="1656184"/>
        </p:xfrm>
        <a:graphic>
          <a:graphicData uri="http://schemas.openxmlformats.org/drawingml/2006/table">
            <a:tbl>
              <a:tblPr firstRow="1" firstCol="1" bandRow="1"/>
              <a:tblGrid>
                <a:gridCol w="4638682"/>
                <a:gridCol w="1193966"/>
              </a:tblGrid>
              <a:tr h="300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contribution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126,000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Fixed costs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100,800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profit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25,200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367638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Or:         £12.60 x 10,000 units = £126,000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High low </a:t>
            </a:r>
            <a:r>
              <a:rPr lang="en-GB" dirty="0"/>
              <a:t>m</a:t>
            </a:r>
            <a:r>
              <a:rPr lang="en-GB" dirty="0" smtClean="0"/>
              <a:t>ethod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Semi-variable production costs have been calculated as £64,800 at an activity level of 150,000 units and £59,300 at an activity level of </a:t>
            </a:r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128,000 units. 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5563"/>
              </p:ext>
            </p:extLst>
          </p:nvPr>
        </p:nvGraphicFramePr>
        <p:xfrm>
          <a:off x="467544" y="4581128"/>
          <a:ext cx="3384376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1384631"/>
                <a:gridCol w="234922"/>
                <a:gridCol w="1764823"/>
              </a:tblGrid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£5,500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£0.25 per unit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22,000 units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62945" y="4079234"/>
            <a:ext cx="3240360" cy="367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Fixed element:</a:t>
            </a:r>
            <a:endParaRPr lang="en-GB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407923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Variable element: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62945" y="4530606"/>
            <a:ext cx="4212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£64,800 – (150,000 x £0.25) = £27,300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69325"/>
              </p:ext>
            </p:extLst>
          </p:nvPr>
        </p:nvGraphicFramePr>
        <p:xfrm>
          <a:off x="2339752" y="2348880"/>
          <a:ext cx="4314748" cy="1339736"/>
        </p:xfrm>
        <a:graphic>
          <a:graphicData uri="http://schemas.openxmlformats.org/drawingml/2006/table">
            <a:tbl>
              <a:tblPr firstRow="1" firstCol="1" bandRow="1"/>
              <a:tblGrid>
                <a:gridCol w="2215052"/>
                <a:gridCol w="1049848"/>
                <a:gridCol w="1049848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£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High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64,800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150,000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59,300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128,000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Difference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5,500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22,000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7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1881</Words>
  <Application>Microsoft Office PowerPoint</Application>
  <PresentationFormat>On-screen Show (4:3)</PresentationFormat>
  <Paragraphs>534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Content Slide</vt:lpstr>
      <vt:lpstr>PowerPoint Presentation</vt:lpstr>
      <vt:lpstr>Costs and Revenues</vt:lpstr>
      <vt:lpstr>Calculating contribution</vt:lpstr>
      <vt:lpstr>Example - Calculating contribution</vt:lpstr>
      <vt:lpstr>Example - Calculating contribution</vt:lpstr>
      <vt:lpstr>Example - Calculating contribution</vt:lpstr>
      <vt:lpstr>Example - Calculating contribution</vt:lpstr>
      <vt:lpstr>Total contribution</vt:lpstr>
      <vt:lpstr>Example – High low method</vt:lpstr>
      <vt:lpstr>Student Example 1</vt:lpstr>
      <vt:lpstr>Student Example 1 - Answer</vt:lpstr>
      <vt:lpstr>Identifying cost behaviour</vt:lpstr>
      <vt:lpstr>Poll Question 1</vt:lpstr>
      <vt:lpstr>Poll Question 1 - Answer</vt:lpstr>
      <vt:lpstr>Break-even</vt:lpstr>
      <vt:lpstr>Calculating break-even</vt:lpstr>
      <vt:lpstr>Example – Break-even in units</vt:lpstr>
      <vt:lpstr>Break-even in sales revenue</vt:lpstr>
      <vt:lpstr>Student Example 2</vt:lpstr>
      <vt:lpstr>Student Example 2 - Answer</vt:lpstr>
      <vt:lpstr>Target profit</vt:lpstr>
      <vt:lpstr>Example – Calculating target profit in units</vt:lpstr>
      <vt:lpstr>Example – Calculating target profit in units</vt:lpstr>
      <vt:lpstr>Student Example 3</vt:lpstr>
      <vt:lpstr>Student Example 3 - Answer</vt:lpstr>
      <vt:lpstr>Contributions to sales ratio</vt:lpstr>
      <vt:lpstr>Example – Calculating CS Ratio</vt:lpstr>
      <vt:lpstr>Using the CS Ratio</vt:lpstr>
      <vt:lpstr>Example – Using the CS ratio</vt:lpstr>
      <vt:lpstr>Poll Question 2</vt:lpstr>
      <vt:lpstr>Poll Question 2 - Answer</vt:lpstr>
      <vt:lpstr>Margin of safety (MOS)</vt:lpstr>
      <vt:lpstr>Example – Margin of safety</vt:lpstr>
      <vt:lpstr>Margin of Safety %</vt:lpstr>
      <vt:lpstr>Example – Margin of Safety %</vt:lpstr>
      <vt:lpstr>Student Example 4</vt:lpstr>
      <vt:lpstr>Student Example 4 - Answer</vt:lpstr>
      <vt:lpstr>Making decisions using contribution and break-even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Wyatt</dc:creator>
  <cp:lastModifiedBy>User</cp:lastModifiedBy>
  <cp:revision>8</cp:revision>
  <dcterms:created xsi:type="dcterms:W3CDTF">2013-12-20T11:34:24Z</dcterms:created>
  <dcterms:modified xsi:type="dcterms:W3CDTF">2014-05-06T16:59:35Z</dcterms:modified>
</cp:coreProperties>
</file>