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263" r:id="rId3"/>
    <p:sldId id="262" r:id="rId4"/>
    <p:sldId id="265" r:id="rId5"/>
    <p:sldId id="266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80" r:id="rId14"/>
    <p:sldId id="281" r:id="rId15"/>
    <p:sldId id="282" r:id="rId16"/>
    <p:sldId id="291" r:id="rId17"/>
    <p:sldId id="283" r:id="rId18"/>
    <p:sldId id="284" r:id="rId19"/>
    <p:sldId id="285" r:id="rId20"/>
    <p:sldId id="289" r:id="rId21"/>
    <p:sldId id="290" r:id="rId22"/>
    <p:sldId id="288" r:id="rId23"/>
    <p:sldId id="279" r:id="rId24"/>
    <p:sldId id="273" r:id="rId25"/>
    <p:sldId id="275" r:id="rId26"/>
    <p:sldId id="276" r:id="rId27"/>
    <p:sldId id="277" r:id="rId28"/>
    <p:sldId id="278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3" autoAdjust="0"/>
  </p:normalViewPr>
  <p:slideViewPr>
    <p:cSldViewPr>
      <p:cViewPr>
        <p:scale>
          <a:sx n="71" d="100"/>
          <a:sy n="71" d="100"/>
        </p:scale>
        <p:origin x="-86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14CC-B4B0-424A-B707-09D73A438B26}" type="datetimeFigureOut">
              <a:rPr lang="en-GB" smtClean="0"/>
              <a:t>14/05/2013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DDBA0-7063-4FE8-A988-27A63C57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6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205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9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B05A-B868-4325-B73F-D82028415FCB}" type="datetimeFigureOut">
              <a:rPr lang="en-GB"/>
              <a:pPr>
                <a:defRPr/>
              </a:pPr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689D-73D8-495F-92A1-64228FCEC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92075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10% income item in P &amp; L</a:t>
            </a:r>
          </a:p>
          <a:p>
            <a:r>
              <a:rPr lang="en-GB" dirty="0" smtClean="0"/>
              <a:t>This makes the credit visible on the accounts</a:t>
            </a:r>
          </a:p>
          <a:p>
            <a:pPr lvl="1"/>
            <a:r>
              <a:rPr lang="en-GB" dirty="0" smtClean="0"/>
              <a:t>More likely to influence behaviour</a:t>
            </a:r>
          </a:p>
          <a:p>
            <a:pPr lvl="0"/>
            <a:r>
              <a:rPr lang="en-GB" dirty="0" smtClean="0"/>
              <a:t>The credit is taxable</a:t>
            </a:r>
          </a:p>
          <a:p>
            <a:pPr lvl="0"/>
            <a:r>
              <a:rPr lang="en-GB" dirty="0" smtClean="0"/>
              <a:t>So 8% after the long term rate of CT of 20%</a:t>
            </a:r>
          </a:p>
          <a:p>
            <a:pPr lvl="0"/>
            <a:r>
              <a:rPr lang="en-GB" dirty="0" smtClean="0"/>
              <a:t>The credit can be deducted from the tax due</a:t>
            </a:r>
          </a:p>
          <a:p>
            <a:pPr lvl="0"/>
            <a:r>
              <a:rPr lang="en-GB" dirty="0" smtClean="0"/>
              <a:t>Or set off against other tax liabilities</a:t>
            </a:r>
          </a:p>
          <a:p>
            <a:pPr lvl="0"/>
            <a:r>
              <a:rPr lang="en-GB" dirty="0" smtClean="0"/>
              <a:t>Or in some circumstances</a:t>
            </a:r>
            <a:r>
              <a:rPr lang="en-GB" baseline="0" dirty="0" smtClean="0"/>
              <a:t> repaid to claimant companies – going concern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Above the line R &amp; D relief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4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Commenced 1 April 2013</a:t>
            </a:r>
          </a:p>
          <a:p>
            <a:r>
              <a:rPr lang="en-GB" dirty="0" smtClean="0"/>
              <a:t>Until 1 April</a:t>
            </a:r>
            <a:r>
              <a:rPr lang="en-GB" baseline="0" dirty="0" smtClean="0"/>
              <a:t> 2016 can either claim old relief or new relief</a:t>
            </a:r>
          </a:p>
          <a:p>
            <a:r>
              <a:rPr lang="en-GB" baseline="0" dirty="0" smtClean="0"/>
              <a:t>From 1 April 2016 this is the only form of relief for those not able to claim SME relief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aseline="0" dirty="0" smtClean="0"/>
              <a:t>Above the line relief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Tax rate of 10% on profits from patents</a:t>
            </a:r>
          </a:p>
          <a:p>
            <a:r>
              <a:rPr lang="en-GB" dirty="0" smtClean="0"/>
              <a:t>UK</a:t>
            </a:r>
            <a:r>
              <a:rPr lang="en-GB" baseline="0" dirty="0" smtClean="0"/>
              <a:t> or EU patents</a:t>
            </a:r>
          </a:p>
          <a:p>
            <a:r>
              <a:rPr lang="en-GB" baseline="0" dirty="0" smtClean="0"/>
              <a:t>Or the profits from an exclusive licence to exploit a patent</a:t>
            </a:r>
          </a:p>
          <a:p>
            <a:r>
              <a:rPr lang="en-GB" baseline="0" dirty="0" smtClean="0"/>
              <a:t>The accounting issues are currently the most challenging</a:t>
            </a:r>
          </a:p>
          <a:p>
            <a:r>
              <a:rPr lang="en-GB" baseline="0" dirty="0" smtClean="0"/>
              <a:t>Calculation of “Relevant IP profits”</a:t>
            </a:r>
          </a:p>
          <a:p>
            <a:r>
              <a:rPr lang="en-GB" baseline="0" dirty="0" smtClean="0"/>
              <a:t>Transitional period</a:t>
            </a:r>
          </a:p>
          <a:p>
            <a:r>
              <a:rPr lang="en-GB" baseline="0" dirty="0" smtClean="0"/>
              <a:t>Patent losses?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patent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07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Either: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A </a:t>
            </a:r>
            <a:r>
              <a:rPr lang="en-GB" dirty="0"/>
              <a:t>– the company holds qualifying IP rights or an exclusive licence at any time in the AP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B </a:t>
            </a:r>
            <a:r>
              <a:rPr lang="en-GB" dirty="0"/>
              <a:t>– the company has held such rights or licence and receives income taxable in the current AP which derives from the right at a time when a valid election had been </a:t>
            </a:r>
            <a:r>
              <a:rPr lang="en-GB" dirty="0" smtClean="0"/>
              <a:t>made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Qualifying company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16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 member of a group must also satisfy C in addition to A or B</a:t>
            </a:r>
          </a:p>
          <a:p>
            <a:pPr>
              <a:buFontTx/>
              <a:buNone/>
            </a:pPr>
            <a:r>
              <a:rPr lang="en-GB" dirty="0"/>
              <a:t>C – active ownership – all or almost all of the IP rights held are subject to significant management activity or the company meets the development condition in respect of </a:t>
            </a:r>
            <a:r>
              <a:rPr lang="en-GB" dirty="0" smtClean="0"/>
              <a:t>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Qualifying company – group company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24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838610" cy="4035813"/>
          </a:xfrm>
        </p:spPr>
        <p:txBody>
          <a:bodyPr/>
          <a:lstStyle/>
          <a:p>
            <a:r>
              <a:rPr lang="en-GB" dirty="0"/>
              <a:t>A – company has carried out qualifying development and not joined or left a group since then</a:t>
            </a:r>
          </a:p>
          <a:p>
            <a:r>
              <a:rPr lang="en-GB" dirty="0"/>
              <a:t>B – company has carried out qualifying development but has joined or left a group, but has carried on similar activities for at least 12 months since the change of ownership</a:t>
            </a:r>
          </a:p>
          <a:p>
            <a:r>
              <a:rPr lang="en-GB" dirty="0"/>
              <a:t>C – company is a member of a group and qualifying development activity carried out by another group company</a:t>
            </a:r>
          </a:p>
          <a:p>
            <a:r>
              <a:rPr lang="en-GB" dirty="0"/>
              <a:t>D </a:t>
            </a:r>
            <a:r>
              <a:rPr lang="en-GB" dirty="0" smtClean="0"/>
              <a:t>- company </a:t>
            </a:r>
            <a:r>
              <a:rPr lang="en-GB" dirty="0"/>
              <a:t>is a member of a group in which a company which has joined the group carried on qualifying development activity which has continued for 12 months after the change in ownership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condition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98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“… if it creates or significantly contributes to the creation of the invention, or it performs a significant amount of activity for the purposes of developing the invention or any item or process incorporating the invention, including ways in which the invention might be used or applied.”</a:t>
            </a:r>
            <a:endParaRPr lang="en-GB" sz="2400" dirty="0" smtClean="0">
              <a:effectLst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Qualifying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0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the profits to which the special rate applies</a:t>
            </a:r>
          </a:p>
          <a:p>
            <a:r>
              <a:rPr lang="en-GB" dirty="0"/>
              <a:t>Two alternative methods of computation</a:t>
            </a:r>
          </a:p>
          <a:p>
            <a:pPr lvl="1"/>
            <a:r>
              <a:rPr lang="en-GB" dirty="0"/>
              <a:t>Standard method</a:t>
            </a:r>
          </a:p>
          <a:p>
            <a:pPr lvl="1"/>
            <a:r>
              <a:rPr lang="en-GB" dirty="0"/>
              <a:t>Streaming</a:t>
            </a:r>
          </a:p>
          <a:p>
            <a:r>
              <a:rPr lang="en-GB" dirty="0"/>
              <a:t>But streaming is mandatory in certain </a:t>
            </a:r>
            <a:r>
              <a:rPr lang="en-GB" dirty="0" smtClean="0"/>
              <a:t>cases</a:t>
            </a:r>
          </a:p>
          <a:p>
            <a:r>
              <a:rPr lang="en-GB" dirty="0" smtClean="0"/>
              <a:t>Standard method essentially apportions the profits in relation to turnover split</a:t>
            </a:r>
          </a:p>
          <a:p>
            <a:pPr lvl="1"/>
            <a:r>
              <a:rPr lang="en-GB" dirty="0" smtClean="0"/>
              <a:t>Several adjustments to eliminate “non IP” element</a:t>
            </a:r>
          </a:p>
          <a:p>
            <a:pPr lvl="1"/>
            <a:r>
              <a:rPr lang="en-GB" dirty="0" smtClean="0"/>
              <a:t>Real challenges in the accounting records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IP profits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4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If patent box election in force can only be claimed against patent profits</a:t>
            </a:r>
            <a:endParaRPr lang="en-GB" sz="2400" dirty="0" smtClean="0">
              <a:effectLst/>
            </a:endParaRPr>
          </a:p>
          <a:p>
            <a:pPr rtl="0" fontAlgn="base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 you may not wish to claim if you anticipate losses</a:t>
            </a:r>
            <a:endParaRPr lang="en-GB" dirty="0" smtClean="0">
              <a:effectLst/>
            </a:endParaRPr>
          </a:p>
          <a:p>
            <a:pPr rtl="0" fontAlgn="base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Consider carefully as if you withdraw you will need to stay out for five years</a:t>
            </a:r>
            <a:endParaRPr lang="en-GB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Patent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17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Elections apply until revoked</a:t>
            </a:r>
          </a:p>
          <a:p>
            <a:r>
              <a:rPr lang="en-GB" dirty="0"/>
              <a:t>FY 2013 – 60% of IP profits attract reduced rate, then</a:t>
            </a:r>
          </a:p>
          <a:p>
            <a:pPr lvl="1"/>
            <a:r>
              <a:rPr lang="en-GB" dirty="0"/>
              <a:t>FY 2014 – 70%</a:t>
            </a:r>
          </a:p>
          <a:p>
            <a:pPr lvl="1"/>
            <a:r>
              <a:rPr lang="en-GB" dirty="0"/>
              <a:t>FY 2015 – 80%</a:t>
            </a:r>
          </a:p>
          <a:p>
            <a:pPr lvl="1"/>
            <a:r>
              <a:rPr lang="en-GB" dirty="0"/>
              <a:t>FY 2016 – 90%</a:t>
            </a:r>
          </a:p>
          <a:p>
            <a:pPr lvl="1"/>
            <a:r>
              <a:rPr lang="en-GB" dirty="0"/>
              <a:t>FY 2017 – 100%</a:t>
            </a:r>
          </a:p>
          <a:p>
            <a:r>
              <a:rPr lang="en-GB" dirty="0"/>
              <a:t>Straddling periods split and apply rates as </a:t>
            </a:r>
            <a:r>
              <a:rPr lang="en-GB" dirty="0" smtClean="0"/>
              <a:t>above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13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 support for innovation and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Rebecca Benneyworth MBE BSc FCA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Two new schemes but alike in key respects</a:t>
            </a:r>
          </a:p>
          <a:p>
            <a:pPr lvl="1" rtl="0" eaLnBrk="1" latinLnBrk="0" hangingPunct="1"/>
            <a:r>
              <a:rPr lang="en-GB" sz="2000" dirty="0" smtClean="0">
                <a:effectLst/>
              </a:rPr>
              <a:t>High end television and animation</a:t>
            </a:r>
          </a:p>
          <a:p>
            <a:pPr lvl="1" rtl="0" eaLnBrk="1" latinLnBrk="0" hangingPunct="1"/>
            <a:r>
              <a:rPr lang="en-GB" sz="2000" dirty="0" smtClean="0">
                <a:effectLst/>
              </a:rPr>
              <a:t>Video games</a:t>
            </a:r>
          </a:p>
          <a:p>
            <a:pPr lvl="1" rtl="0" eaLnBrk="1" latinLnBrk="0" hangingPunct="1"/>
            <a:r>
              <a:rPr lang="en-GB" sz="2000" dirty="0" smtClean="0">
                <a:effectLst/>
              </a:rPr>
              <a:t>Must be “culturally British”</a:t>
            </a: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Modelled on film tax relief introduced in 2007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This has been very successful and not subject to wide abuse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Limited companies only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Additional deduction plus payable tax credit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sector</a:t>
            </a:r>
            <a:r>
              <a:rPr lang="en-GB" baseline="0" dirty="0" smtClean="0"/>
              <a:t> reliefs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0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“High end” television described in legislation</a:t>
            </a:r>
            <a:endParaRPr lang="en-GB" sz="2400" dirty="0" smtClean="0">
              <a:effectLst/>
            </a:endParaRPr>
          </a:p>
          <a:p>
            <a:pPr lvl="1" rtl="0" eaLnBrk="1" latinLnBrk="0" hangingPunct="1"/>
            <a:r>
              <a:rPr lang="en-GB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Length, type of programme (no game shows or reality!)</a:t>
            </a:r>
          </a:p>
          <a:p>
            <a:pPr lvl="1" rtl="0" eaLnBrk="1" latinLnBrk="0" hangingPunct="1"/>
            <a:r>
              <a:rPr lang="en-GB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Costs £1 million per broadcast hour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Uplift on qualifying expenditure 100% of UK expenditure</a:t>
            </a:r>
            <a:endParaRPr lang="en-GB" sz="2400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Restricted to 80% of core spend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Losses – surrender for 25% payable tax credit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2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Commences 1 April 2013</a:t>
            </a:r>
            <a:endParaRPr lang="en-GB" dirty="0" smtClean="0">
              <a:effectLst/>
            </a:endParaRPr>
          </a:p>
          <a:p>
            <a:pPr lvl="1"/>
            <a:r>
              <a:rPr lang="en-GB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Next series of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Downton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lang="en-GB" dirty="0" smtClean="0">
              <a:effectLst/>
            </a:endParaRPr>
          </a:p>
          <a:p>
            <a:pPr lvl="1"/>
            <a:r>
              <a:rPr lang="en-GB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Next series of Doctor Who?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sector reliefs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79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dirty="0"/>
              <a:t>Creative sector reliefs</a:t>
            </a:r>
          </a:p>
        </p:txBody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Uplift on qualifying expenditure 100%</a:t>
            </a:r>
          </a:p>
          <a:p>
            <a:pPr lvl="1"/>
            <a:r>
              <a:rPr lang="en-GB" dirty="0"/>
              <a:t>Restricted to 80% of core spend</a:t>
            </a:r>
          </a:p>
          <a:p>
            <a:r>
              <a:rPr lang="en-GB" dirty="0"/>
              <a:t>Losses – surrender for 25% payable tax credit</a:t>
            </a:r>
          </a:p>
          <a:p>
            <a:r>
              <a:rPr lang="en-GB" dirty="0"/>
              <a:t>Commences 1 April 2013</a:t>
            </a:r>
          </a:p>
          <a:p>
            <a:r>
              <a:rPr lang="en-GB" dirty="0"/>
              <a:t>Next series of </a:t>
            </a:r>
            <a:r>
              <a:rPr lang="en-GB" dirty="0" err="1"/>
              <a:t>Downton</a:t>
            </a:r>
            <a:r>
              <a:rPr lang="en-GB" dirty="0"/>
              <a:t>?</a:t>
            </a:r>
          </a:p>
          <a:p>
            <a:r>
              <a:rPr lang="en-GB" dirty="0"/>
              <a:t>Next series of Doctor Who?</a:t>
            </a:r>
          </a:p>
        </p:txBody>
      </p:sp>
    </p:spTree>
    <p:extLst>
      <p:ext uri="{BB962C8B-B14F-4D97-AF65-F5344CB8AC3E}">
        <p14:creationId xmlns:p14="http://schemas.microsoft.com/office/powerpoint/2010/main" val="88509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Hedged about with many conditions</a:t>
            </a:r>
          </a:p>
          <a:p>
            <a:r>
              <a:rPr lang="en-GB" dirty="0" smtClean="0"/>
              <a:t>In</a:t>
            </a:r>
            <a:r>
              <a:rPr lang="en-GB" baseline="0" dirty="0" smtClean="0"/>
              <a:t> both an enterprise zone </a:t>
            </a:r>
            <a:r>
              <a:rPr lang="en-GB" b="1" baseline="0" dirty="0" smtClean="0"/>
              <a:t>and</a:t>
            </a:r>
            <a:r>
              <a:rPr lang="en-GB" baseline="0" dirty="0" smtClean="0"/>
              <a:t> a designated development area</a:t>
            </a:r>
          </a:p>
          <a:p>
            <a:r>
              <a:rPr lang="en-GB" baseline="0" dirty="0" smtClean="0"/>
              <a:t>New (not replacement) plant</a:t>
            </a:r>
          </a:p>
          <a:p>
            <a:r>
              <a:rPr lang="en-GB" baseline="0" dirty="0" smtClean="0"/>
              <a:t>Expansion or new business moving into an enterprise zone</a:t>
            </a:r>
          </a:p>
          <a:p>
            <a:r>
              <a:rPr lang="en-GB" baseline="0" dirty="0" smtClean="0"/>
              <a:t>5 Year window starting April 2012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allowances in enterprise</a:t>
            </a:r>
            <a:r>
              <a:rPr lang="en-GB" baseline="0" dirty="0" smtClean="0"/>
              <a:t> zones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52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£2,000 allowance against employer NIC bill</a:t>
            </a:r>
          </a:p>
          <a:p>
            <a:r>
              <a:rPr lang="en-GB" dirty="0" smtClean="0"/>
              <a:t>Starts 6 April 2014</a:t>
            </a:r>
          </a:p>
          <a:p>
            <a:r>
              <a:rPr lang="en-GB" dirty="0" smtClean="0"/>
              <a:t>Admin designed to be as</a:t>
            </a:r>
            <a:r>
              <a:rPr lang="en-GB" baseline="0" dirty="0" smtClean="0"/>
              <a:t> easy as possible</a:t>
            </a:r>
          </a:p>
          <a:p>
            <a:r>
              <a:rPr lang="en-GB" baseline="0" dirty="0" smtClean="0"/>
              <a:t>Take credit through the RTI system</a:t>
            </a:r>
          </a:p>
          <a:p>
            <a:r>
              <a:rPr lang="en-GB" baseline="0" dirty="0" smtClean="0"/>
              <a:t>Likely to be of immense importance to smaller companies and businesses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allowance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3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Encourages re-use of redundant commercial premises in designated development areas</a:t>
            </a:r>
          </a:p>
          <a:p>
            <a:r>
              <a:rPr lang="en-GB" dirty="0"/>
              <a:t>Has been around for several years</a:t>
            </a:r>
          </a:p>
          <a:p>
            <a:r>
              <a:rPr lang="en-GB" dirty="0"/>
              <a:t>OTS proposed abolition</a:t>
            </a:r>
          </a:p>
          <a:p>
            <a:r>
              <a:rPr lang="en-GB" dirty="0"/>
              <a:t>But renewed support for the scheme in Budget </a:t>
            </a:r>
            <a:r>
              <a:rPr lang="en-GB" dirty="0" smtClean="0"/>
              <a:t>2011</a:t>
            </a:r>
          </a:p>
          <a:p>
            <a:r>
              <a:rPr lang="en-GB" dirty="0" smtClean="0"/>
              <a:t>Now extended for a further 5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Premises renovation allowance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7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Owner or tenant of commercial premises in a designated development area</a:t>
            </a:r>
          </a:p>
          <a:p>
            <a:r>
              <a:rPr lang="en-GB" dirty="0"/>
              <a:t>Empty for at least 12 months prior to redevelopment</a:t>
            </a:r>
          </a:p>
          <a:p>
            <a:r>
              <a:rPr lang="en-GB" dirty="0"/>
              <a:t>100% capital allowances on capital expenditure to bring back into </a:t>
            </a:r>
            <a:r>
              <a:rPr lang="en-GB" dirty="0" smtClean="0"/>
              <a:t>use</a:t>
            </a:r>
          </a:p>
          <a:p>
            <a:pPr lvl="1"/>
            <a:r>
              <a:rPr lang="en-GB" dirty="0" smtClean="0"/>
              <a:t>But not on any new build</a:t>
            </a:r>
            <a:endParaRPr lang="en-GB" dirty="0"/>
          </a:p>
          <a:p>
            <a:r>
              <a:rPr lang="en-GB" dirty="0"/>
              <a:t>Must use as qualifying business </a:t>
            </a:r>
            <a:r>
              <a:rPr lang="en-GB" dirty="0" smtClean="0"/>
              <a:t>premises once completed</a:t>
            </a:r>
            <a:endParaRPr lang="en-GB" dirty="0"/>
          </a:p>
          <a:p>
            <a:pPr lvl="1"/>
            <a:r>
              <a:rPr lang="en-GB" dirty="0"/>
              <a:t>But can be let to business </a:t>
            </a:r>
            <a:r>
              <a:rPr lang="en-GB" dirty="0" smtClean="0"/>
              <a:t>user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BPRA -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756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the same as Enterprise zone</a:t>
            </a:r>
          </a:p>
          <a:p>
            <a:r>
              <a:rPr lang="en-GB" dirty="0"/>
              <a:t>Presently given by the Assisted Areas Order 2007</a:t>
            </a:r>
          </a:p>
          <a:p>
            <a:r>
              <a:rPr lang="en-GB" dirty="0" smtClean="0"/>
              <a:t>Allowance </a:t>
            </a:r>
            <a:r>
              <a:rPr lang="en-GB" dirty="0"/>
              <a:t>can be deferred and 25% of cost claimed in later years</a:t>
            </a:r>
          </a:p>
          <a:p>
            <a:r>
              <a:rPr lang="en-GB" dirty="0"/>
              <a:t>No disposal within 7 years or allowances </a:t>
            </a:r>
            <a:r>
              <a:rPr lang="en-GB" dirty="0" smtClean="0"/>
              <a:t>reclaimed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Designated development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53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Announced pre Budget 2013</a:t>
            </a:r>
          </a:p>
          <a:p>
            <a:r>
              <a:rPr lang="en-GB" dirty="0" smtClean="0"/>
              <a:t>Starts in 2015</a:t>
            </a:r>
          </a:p>
          <a:p>
            <a:r>
              <a:rPr lang="en-GB" dirty="0" smtClean="0"/>
              <a:t>Parents save in designated account</a:t>
            </a:r>
          </a:p>
          <a:p>
            <a:r>
              <a:rPr lang="en-GB" dirty="0" smtClean="0"/>
              <a:t>20% ingoing tax relief</a:t>
            </a:r>
          </a:p>
          <a:p>
            <a:r>
              <a:rPr lang="en-GB" dirty="0" smtClean="0"/>
              <a:t>Can only be used to pay for qualifying childcare</a:t>
            </a:r>
          </a:p>
          <a:p>
            <a:r>
              <a:rPr lang="en-GB" dirty="0" smtClean="0"/>
              <a:t>Maximum £6,000 per child per annum</a:t>
            </a:r>
          </a:p>
          <a:p>
            <a:r>
              <a:rPr lang="en-GB" dirty="0" smtClean="0"/>
              <a:t>Income limit £150,000!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Childcare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70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6490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Any questions?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and development tax relief</a:t>
            </a:r>
          </a:p>
          <a:p>
            <a:pPr lvl="1"/>
            <a:r>
              <a:rPr lang="en-GB" dirty="0" smtClean="0"/>
              <a:t>SME scheme with payable</a:t>
            </a:r>
            <a:r>
              <a:rPr lang="en-GB" baseline="0" dirty="0" smtClean="0"/>
              <a:t> tax credit</a:t>
            </a:r>
          </a:p>
          <a:p>
            <a:pPr lvl="1"/>
            <a:r>
              <a:rPr lang="en-GB" baseline="0" dirty="0" smtClean="0"/>
              <a:t>“other scheme” with new above the line relief</a:t>
            </a:r>
          </a:p>
          <a:p>
            <a:pPr lvl="0"/>
            <a:r>
              <a:rPr lang="en-GB" dirty="0" smtClean="0"/>
              <a:t>Patent box</a:t>
            </a:r>
          </a:p>
          <a:p>
            <a:pPr lvl="0"/>
            <a:r>
              <a:rPr lang="en-GB" dirty="0" smtClean="0"/>
              <a:t>Creative sector – new reliefs</a:t>
            </a:r>
          </a:p>
          <a:p>
            <a:pPr lvl="0"/>
            <a:r>
              <a:rPr lang="en-GB" dirty="0" smtClean="0"/>
              <a:t>Capital allowances</a:t>
            </a:r>
          </a:p>
          <a:p>
            <a:pPr lvl="0"/>
            <a:r>
              <a:rPr lang="en-GB" dirty="0" smtClean="0"/>
              <a:t>Employment</a:t>
            </a:r>
            <a:r>
              <a:rPr lang="en-GB" baseline="0" dirty="0" smtClean="0"/>
              <a:t> allowance</a:t>
            </a:r>
          </a:p>
          <a:p>
            <a:pPr lvl="0"/>
            <a:r>
              <a:rPr lang="en-GB" dirty="0" smtClean="0"/>
              <a:t>Business Premises Renovation allowance</a:t>
            </a:r>
          </a:p>
          <a:p>
            <a:pPr lvl="0"/>
            <a:r>
              <a:rPr lang="en-GB" dirty="0" smtClean="0"/>
              <a:t>Childcare support?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 measures to support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5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Total deduction for qualifying expenditure is now 225%</a:t>
            </a:r>
          </a:p>
          <a:p>
            <a:r>
              <a:rPr lang="en-GB" dirty="0" smtClean="0"/>
              <a:t>R &amp; D losses can be surrendered for payable tax credit (with no cap)</a:t>
            </a:r>
          </a:p>
          <a:p>
            <a:r>
              <a:rPr lang="en-GB" dirty="0" smtClean="0"/>
              <a:t>The current rate of payable tax credit is 11% of the loss</a:t>
            </a:r>
          </a:p>
          <a:p>
            <a:r>
              <a:rPr lang="en-GB" dirty="0" smtClean="0"/>
              <a:t>So for £100 expenditure the payable tax credit is</a:t>
            </a:r>
          </a:p>
          <a:p>
            <a:pPr lvl="1"/>
            <a:r>
              <a:rPr lang="en-GB" dirty="0" smtClean="0"/>
              <a:t>£225 tax deduction x 11% = £24.75</a:t>
            </a:r>
          </a:p>
          <a:p>
            <a:pPr lvl="1"/>
            <a:r>
              <a:rPr lang="en-GB" dirty="0" smtClean="0"/>
              <a:t>This assists with funding until the R &amp; D starts to produce results</a:t>
            </a:r>
          </a:p>
          <a:p>
            <a:pPr lvl="1"/>
            <a:r>
              <a:rPr lang="en-GB" dirty="0" smtClean="0"/>
              <a:t>Surrender losses or carry forward?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&amp; D – SME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30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Materials</a:t>
            </a:r>
          </a:p>
          <a:p>
            <a:r>
              <a:rPr lang="en-GB" dirty="0" smtClean="0"/>
              <a:t>Power, water and fuel</a:t>
            </a:r>
          </a:p>
          <a:p>
            <a:r>
              <a:rPr lang="en-GB" dirty="0" smtClean="0"/>
              <a:t>Staff costs – now no restriction on time spent on R &amp; D</a:t>
            </a:r>
          </a:p>
          <a:p>
            <a:r>
              <a:rPr lang="en-GB" dirty="0" smtClean="0"/>
              <a:t>External staff provider costs (outsourced staff)</a:t>
            </a:r>
          </a:p>
          <a:p>
            <a:r>
              <a:rPr lang="en-GB" dirty="0" smtClean="0"/>
              <a:t>Computer software</a:t>
            </a:r>
          </a:p>
          <a:p>
            <a:r>
              <a:rPr lang="en-GB" dirty="0" smtClean="0"/>
              <a:t>Minimum spend abolished</a:t>
            </a:r>
          </a:p>
          <a:p>
            <a:r>
              <a:rPr lang="en-GB" dirty="0" smtClean="0"/>
              <a:t>Altogether more flexible scheme than 5 years ago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&amp; D qualifying spend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3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Accounting systems identifying qualifying expenditure</a:t>
            </a:r>
          </a:p>
          <a:p>
            <a:pPr lvl="1"/>
            <a:r>
              <a:rPr lang="en-GB" dirty="0" smtClean="0"/>
              <a:t>Particularly aware of 1 April as this is always</a:t>
            </a:r>
            <a:r>
              <a:rPr lang="en-GB" baseline="0" dirty="0" smtClean="0"/>
              <a:t> the effective date of changes</a:t>
            </a:r>
          </a:p>
          <a:p>
            <a:pPr lvl="1"/>
            <a:r>
              <a:rPr lang="en-GB" baseline="0" dirty="0" smtClean="0"/>
              <a:t>Made in respect of “expenditure on or after”</a:t>
            </a:r>
          </a:p>
          <a:p>
            <a:r>
              <a:rPr lang="en-GB" dirty="0" smtClean="0"/>
              <a:t>Consideration of what are qualifying R &amp; D projects</a:t>
            </a:r>
          </a:p>
          <a:p>
            <a:pPr lvl="1"/>
            <a:r>
              <a:rPr lang="en-GB" dirty="0" smtClean="0"/>
              <a:t>Recent research indicates that only around 30% of SME’s who could claim R &amp; D do so</a:t>
            </a:r>
          </a:p>
          <a:p>
            <a:r>
              <a:rPr lang="en-GB" dirty="0" smtClean="0"/>
              <a:t>“Going concern” test – this is an EU requirement and limits the ability to surrender losses for repayment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&amp; D practical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7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Lots of guidance on HMRC’s website</a:t>
            </a:r>
          </a:p>
          <a:p>
            <a:r>
              <a:rPr lang="en-GB" dirty="0"/>
              <a:t>A project </a:t>
            </a:r>
            <a:r>
              <a:rPr lang="en-GB" dirty="0" smtClean="0"/>
              <a:t>which seeks </a:t>
            </a:r>
            <a:r>
              <a:rPr lang="en-GB" dirty="0"/>
              <a:t>to achieve an advance in overall knowledge or capability in a field of science or technology through the resolution of scientific or technological </a:t>
            </a:r>
            <a:r>
              <a:rPr lang="en-GB" dirty="0" smtClean="0"/>
              <a:t>uncertainty</a:t>
            </a:r>
          </a:p>
          <a:p>
            <a:pPr lvl="1"/>
            <a:r>
              <a:rPr lang="en-GB" dirty="0" smtClean="0"/>
              <a:t>What is the scientific or technological advance?</a:t>
            </a:r>
          </a:p>
          <a:p>
            <a:pPr lvl="1"/>
            <a:r>
              <a:rPr lang="en-GB" dirty="0" smtClean="0"/>
              <a:t>What were the scientific or technological uncertainties?</a:t>
            </a:r>
          </a:p>
          <a:p>
            <a:pPr lvl="1"/>
            <a:r>
              <a:rPr lang="en-GB" dirty="0" smtClean="0"/>
              <a:t>When and how were the uncertainties overcome?</a:t>
            </a:r>
          </a:p>
          <a:p>
            <a:pPr lvl="1"/>
            <a:r>
              <a:rPr lang="en-GB" dirty="0" smtClean="0"/>
              <a:t>Why was the knowledge being sought not deducible by a competent professional?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R &amp;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6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double the normal EU tests</a:t>
            </a:r>
          </a:p>
          <a:p>
            <a:r>
              <a:rPr lang="en-GB" dirty="0" smtClean="0"/>
              <a:t>So you are SME if you have:</a:t>
            </a:r>
          </a:p>
          <a:p>
            <a:pPr lvl="1"/>
            <a:r>
              <a:rPr lang="en-GB" dirty="0" smtClean="0"/>
              <a:t>Fewer than 500 employees and either:</a:t>
            </a:r>
          </a:p>
          <a:p>
            <a:pPr lvl="1"/>
            <a:r>
              <a:rPr lang="en-GB" dirty="0" smtClean="0"/>
              <a:t>Turnover below €100 million</a:t>
            </a:r>
          </a:p>
          <a:p>
            <a:pPr lvl="1"/>
            <a:r>
              <a:rPr lang="en-GB" dirty="0" smtClean="0"/>
              <a:t>Balance sheet value </a:t>
            </a:r>
            <a:r>
              <a:rPr lang="en-GB" dirty="0"/>
              <a:t>below </a:t>
            </a:r>
            <a:r>
              <a:rPr lang="en-GB" dirty="0" smtClean="0"/>
              <a:t>€86 million</a:t>
            </a:r>
          </a:p>
          <a:p>
            <a:r>
              <a:rPr lang="en-GB" dirty="0" smtClean="0"/>
              <a:t>Include linked enterprises using a 25% ownership test</a:t>
            </a:r>
          </a:p>
          <a:p>
            <a:r>
              <a:rPr lang="en-GB" dirty="0" smtClean="0"/>
              <a:t>You are not permitted to claim under SME scheme if you</a:t>
            </a:r>
          </a:p>
          <a:p>
            <a:pPr lvl="1"/>
            <a:r>
              <a:rPr lang="en-GB" dirty="0" smtClean="0"/>
              <a:t>Receive grant aid of any sort towards the project, or</a:t>
            </a:r>
          </a:p>
          <a:p>
            <a:pPr lvl="1"/>
            <a:r>
              <a:rPr lang="en-GB" dirty="0" smtClean="0"/>
              <a:t>Carry on subcontract R &amp; 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&amp; D size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20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Bear in mind the other two types of SME claimant</a:t>
            </a:r>
          </a:p>
          <a:p>
            <a:r>
              <a:rPr lang="en-GB" dirty="0" smtClean="0"/>
              <a:t>“Old” R &amp; D scheme</a:t>
            </a:r>
          </a:p>
          <a:p>
            <a:pPr lvl="1"/>
            <a:r>
              <a:rPr lang="en-GB" dirty="0" smtClean="0"/>
              <a:t>130% tax relief on qualifying expenditure</a:t>
            </a:r>
          </a:p>
          <a:p>
            <a:pPr lvl="1"/>
            <a:r>
              <a:rPr lang="en-GB" dirty="0" smtClean="0"/>
              <a:t>Same definition as</a:t>
            </a:r>
            <a:r>
              <a:rPr lang="en-GB" baseline="0" dirty="0" smtClean="0"/>
              <a:t> for SME scheme</a:t>
            </a:r>
          </a:p>
          <a:p>
            <a:pPr lvl="1"/>
            <a:r>
              <a:rPr lang="en-GB" baseline="0" dirty="0" smtClean="0"/>
              <a:t>No payable tax credit</a:t>
            </a:r>
          </a:p>
          <a:p>
            <a:pPr lvl="0"/>
            <a:r>
              <a:rPr lang="en-GB" dirty="0" smtClean="0"/>
              <a:t>New above the line relief</a:t>
            </a:r>
          </a:p>
          <a:p>
            <a:pPr lvl="0"/>
            <a:r>
              <a:rPr lang="en-GB" dirty="0" smtClean="0"/>
              <a:t>Finance Bill 2013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&amp; D Large company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1445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Tax support for innovation and growth</vt:lpstr>
      <vt:lpstr>Tax measures to support innovation</vt:lpstr>
      <vt:lpstr>R &amp; D – SME scheme</vt:lpstr>
      <vt:lpstr>R &amp; D qualifying spend</vt:lpstr>
      <vt:lpstr>R &amp; D practical issues</vt:lpstr>
      <vt:lpstr>Definition of R &amp; D</vt:lpstr>
      <vt:lpstr>R &amp; D size criteria</vt:lpstr>
      <vt:lpstr>R &amp; D Large company scheme</vt:lpstr>
      <vt:lpstr>Above the line R &amp; D relief</vt:lpstr>
      <vt:lpstr>Above the line relief</vt:lpstr>
      <vt:lpstr>The patent box</vt:lpstr>
      <vt:lpstr>Qualifying company</vt:lpstr>
      <vt:lpstr>Qualifying company – group company</vt:lpstr>
      <vt:lpstr>Development condition</vt:lpstr>
      <vt:lpstr>Qualifying development</vt:lpstr>
      <vt:lpstr>Relevant IP profits</vt:lpstr>
      <vt:lpstr>Patent losses</vt:lpstr>
      <vt:lpstr>Commencement</vt:lpstr>
      <vt:lpstr>Creative sector reliefs</vt:lpstr>
      <vt:lpstr>Creative sector reliefs</vt:lpstr>
      <vt:lpstr>Creative sector reliefs</vt:lpstr>
      <vt:lpstr>Capital allowances in enterprise zones</vt:lpstr>
      <vt:lpstr>Employment allowance</vt:lpstr>
      <vt:lpstr>Business Premises renovation allowance</vt:lpstr>
      <vt:lpstr>BPRA - details</vt:lpstr>
      <vt:lpstr>Designated development area</vt:lpstr>
      <vt:lpstr>Childcare support</vt:lpstr>
      <vt:lpstr>PowerPoint Presentation</vt:lpstr>
    </vt:vector>
  </TitlesOfParts>
  <Company>AAT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Master</cp:lastModifiedBy>
  <cp:revision>19</cp:revision>
  <dcterms:created xsi:type="dcterms:W3CDTF">2013-02-18T14:34:37Z</dcterms:created>
  <dcterms:modified xsi:type="dcterms:W3CDTF">2013-05-14T07:39:40Z</dcterms:modified>
</cp:coreProperties>
</file>