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63" r:id="rId3"/>
    <p:sldId id="262" r:id="rId4"/>
    <p:sldId id="283" r:id="rId5"/>
    <p:sldId id="287" r:id="rId6"/>
    <p:sldId id="288" r:id="rId7"/>
    <p:sldId id="284" r:id="rId8"/>
    <p:sldId id="295" r:id="rId9"/>
    <p:sldId id="294" r:id="rId10"/>
    <p:sldId id="292" r:id="rId11"/>
    <p:sldId id="293" r:id="rId12"/>
    <p:sldId id="285" r:id="rId13"/>
    <p:sldId id="286" r:id="rId14"/>
    <p:sldId id="296" r:id="rId15"/>
    <p:sldId id="298" r:id="rId16"/>
    <p:sldId id="297" r:id="rId17"/>
    <p:sldId id="265" r:id="rId18"/>
    <p:sldId id="267" r:id="rId19"/>
    <p:sldId id="266" r:id="rId20"/>
    <p:sldId id="268" r:id="rId21"/>
    <p:sldId id="270" r:id="rId22"/>
    <p:sldId id="271" r:id="rId23"/>
    <p:sldId id="272" r:id="rId24"/>
    <p:sldId id="273" r:id="rId25"/>
    <p:sldId id="274" r:id="rId26"/>
    <p:sldId id="277" r:id="rId27"/>
    <p:sldId id="275" r:id="rId28"/>
    <p:sldId id="276" r:id="rId29"/>
    <p:sldId id="278" r:id="rId30"/>
    <p:sldId id="279" r:id="rId31"/>
    <p:sldId id="280" r:id="rId32"/>
    <p:sldId id="281" r:id="rId33"/>
    <p:sldId id="282" r:id="rId34"/>
    <p:sldId id="259" r:id="rId35"/>
    <p:sldId id="264" r:id="rId36"/>
  </p:sldIdLst>
  <p:sldSz cx="9144000" cy="6858000" type="screen4x3"/>
  <p:notesSz cx="6877050" cy="100028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C56"/>
    <a:srgbClr val="49D74C"/>
    <a:srgbClr val="5CC470"/>
    <a:srgbClr val="58C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16" autoAdjust="0"/>
  </p:normalViewPr>
  <p:slideViewPr>
    <p:cSldViewPr>
      <p:cViewPr varScale="1">
        <p:scale>
          <a:sx n="89" d="100"/>
          <a:sy n="89" d="100"/>
        </p:scale>
        <p:origin x="-624" y="-108"/>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D0E3E-F46A-4D26-B684-3EFB828CF097}"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953E0E54-002E-4969-819A-B469D705C292}">
      <dgm:prSet phldrT="[Text]">
        <dgm:style>
          <a:lnRef idx="1">
            <a:schemeClr val="accent3"/>
          </a:lnRef>
          <a:fillRef idx="2">
            <a:schemeClr val="accent3"/>
          </a:fillRef>
          <a:effectRef idx="1">
            <a:schemeClr val="accent3"/>
          </a:effectRef>
          <a:fontRef idx="minor">
            <a:schemeClr val="dk1"/>
          </a:fontRef>
        </dgm:style>
      </dgm:prSet>
      <dgm:spPr/>
      <dgm:t>
        <a:bodyPr/>
        <a:lstStyle/>
        <a:p>
          <a:r>
            <a:rPr lang="en-GB" sz="2200" dirty="0" smtClean="0"/>
            <a:t>Level one inputs</a:t>
          </a:r>
          <a:endParaRPr lang="en-GB" sz="2200" dirty="0"/>
        </a:p>
      </dgm:t>
    </dgm:pt>
    <dgm:pt modelId="{D4284857-6D3F-4F13-B786-06BD5253E7D6}" type="parTrans" cxnId="{F9FD5530-68AC-4749-AB53-346BC57DE830}">
      <dgm:prSet/>
      <dgm:spPr/>
      <dgm:t>
        <a:bodyPr/>
        <a:lstStyle/>
        <a:p>
          <a:endParaRPr lang="en-GB"/>
        </a:p>
      </dgm:t>
    </dgm:pt>
    <dgm:pt modelId="{3E3DE222-EFC9-4823-A391-984AB20D06D8}" type="sibTrans" cxnId="{F9FD5530-68AC-4749-AB53-346BC57DE830}">
      <dgm:prSet/>
      <dgm:spPr/>
      <dgm:t>
        <a:bodyPr/>
        <a:lstStyle/>
        <a:p>
          <a:endParaRPr lang="en-GB"/>
        </a:p>
      </dgm:t>
    </dgm:pt>
    <dgm:pt modelId="{3B47174F-E7BA-482B-AA6B-A2CCD907A3A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Unadjusted quoted prices in active markets for items identical to the asset or liability being measured. </a:t>
          </a:r>
          <a:endParaRPr lang="en-GB" sz="2000" dirty="0"/>
        </a:p>
      </dgm:t>
    </dgm:pt>
    <dgm:pt modelId="{55AB498E-404D-414D-A94D-0303626DB26B}" type="parTrans" cxnId="{B1FD7C1F-1101-43B5-996A-B2E3B2F40935}">
      <dgm:prSet/>
      <dgm:spPr/>
      <dgm:t>
        <a:bodyPr/>
        <a:lstStyle/>
        <a:p>
          <a:endParaRPr lang="en-GB"/>
        </a:p>
      </dgm:t>
    </dgm:pt>
    <dgm:pt modelId="{5C44007A-ECA3-4C6D-AD2E-8EEBFEE7E011}" type="sibTrans" cxnId="{B1FD7C1F-1101-43B5-996A-B2E3B2F40935}">
      <dgm:prSet/>
      <dgm:spPr/>
      <dgm:t>
        <a:bodyPr/>
        <a:lstStyle/>
        <a:p>
          <a:endParaRPr lang="en-GB"/>
        </a:p>
      </dgm:t>
    </dgm:pt>
    <dgm:pt modelId="{B2B307A4-DD5B-4702-8386-340FA321AC3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e.g. Prices quoted on  a stock exchange</a:t>
          </a:r>
          <a:endParaRPr lang="en-GB" sz="2000" dirty="0"/>
        </a:p>
      </dgm:t>
    </dgm:pt>
    <dgm:pt modelId="{F5F2A9B9-6AFB-4453-A47A-1EA1AC64DC63}" type="parTrans" cxnId="{99EA17DD-555D-4BF0-A530-B4283789C0DC}">
      <dgm:prSet/>
      <dgm:spPr/>
      <dgm:t>
        <a:bodyPr/>
        <a:lstStyle/>
        <a:p>
          <a:endParaRPr lang="en-GB"/>
        </a:p>
      </dgm:t>
    </dgm:pt>
    <dgm:pt modelId="{F6FCF3EC-5CF6-4751-BE28-98896DC6E7ED}" type="sibTrans" cxnId="{99EA17DD-555D-4BF0-A530-B4283789C0DC}">
      <dgm:prSet/>
      <dgm:spPr/>
      <dgm:t>
        <a:bodyPr/>
        <a:lstStyle/>
        <a:p>
          <a:endParaRPr lang="en-GB"/>
        </a:p>
      </dgm:t>
    </dgm:pt>
    <dgm:pt modelId="{B709BF16-E8CB-43AE-A777-50223A937EB6}">
      <dgm:prSet phldrT="[Text]">
        <dgm:style>
          <a:lnRef idx="1">
            <a:schemeClr val="accent3"/>
          </a:lnRef>
          <a:fillRef idx="2">
            <a:schemeClr val="accent3"/>
          </a:fillRef>
          <a:effectRef idx="1">
            <a:schemeClr val="accent3"/>
          </a:effectRef>
          <a:fontRef idx="minor">
            <a:schemeClr val="dk1"/>
          </a:fontRef>
        </dgm:style>
      </dgm:prSet>
      <dgm:spPr/>
      <dgm:t>
        <a:bodyPr/>
        <a:lstStyle/>
        <a:p>
          <a:r>
            <a:rPr lang="en-GB" sz="2200" dirty="0" smtClean="0"/>
            <a:t>Level two inputs</a:t>
          </a:r>
          <a:endParaRPr lang="en-GB" sz="2200" dirty="0"/>
        </a:p>
      </dgm:t>
    </dgm:pt>
    <dgm:pt modelId="{976DB0BF-C6BC-4468-93A8-CE1788F60003}" type="parTrans" cxnId="{59EE8D0C-331A-4759-9CD6-69AE105DD0A9}">
      <dgm:prSet/>
      <dgm:spPr/>
      <dgm:t>
        <a:bodyPr/>
        <a:lstStyle/>
        <a:p>
          <a:endParaRPr lang="en-GB"/>
        </a:p>
      </dgm:t>
    </dgm:pt>
    <dgm:pt modelId="{D069F763-D308-4D92-91A2-C0A8D6B46013}" type="sibTrans" cxnId="{59EE8D0C-331A-4759-9CD6-69AE105DD0A9}">
      <dgm:prSet/>
      <dgm:spPr/>
      <dgm:t>
        <a:bodyPr/>
        <a:lstStyle/>
        <a:p>
          <a:endParaRPr lang="en-GB"/>
        </a:p>
      </dgm:t>
    </dgm:pt>
    <dgm:pt modelId="{BFC24AFF-F952-4814-8CB6-D457AE3BC79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Inputs other than quoted prices that are either directly or indirectly observable for the asset or liability being measured.</a:t>
          </a:r>
          <a:endParaRPr lang="en-GB" sz="2000" dirty="0"/>
        </a:p>
      </dgm:t>
    </dgm:pt>
    <dgm:pt modelId="{FCD531A3-C008-43E7-9C82-71A8153F874A}" type="parTrans" cxnId="{F80BD923-D4D3-487A-8B1D-BA717B008B98}">
      <dgm:prSet/>
      <dgm:spPr/>
      <dgm:t>
        <a:bodyPr/>
        <a:lstStyle/>
        <a:p>
          <a:endParaRPr lang="en-GB"/>
        </a:p>
      </dgm:t>
    </dgm:pt>
    <dgm:pt modelId="{4263D5CE-E182-443F-AB3D-85DA3669396E}" type="sibTrans" cxnId="{F80BD923-D4D3-487A-8B1D-BA717B008B98}">
      <dgm:prSet/>
      <dgm:spPr/>
      <dgm:t>
        <a:bodyPr/>
        <a:lstStyle/>
        <a:p>
          <a:endParaRPr lang="en-GB"/>
        </a:p>
      </dgm:t>
    </dgm:pt>
    <dgm:pt modelId="{B91A5A6F-E43A-444B-BBE4-862F9427293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e.g. Interest rates which underpin a valuation.</a:t>
          </a:r>
          <a:endParaRPr lang="en-GB" sz="2000" dirty="0"/>
        </a:p>
      </dgm:t>
    </dgm:pt>
    <dgm:pt modelId="{3C77F966-777D-4BC0-A709-8164B6C6089D}" type="parTrans" cxnId="{2964B154-97CD-4451-850C-2AB3401CC41D}">
      <dgm:prSet/>
      <dgm:spPr/>
      <dgm:t>
        <a:bodyPr/>
        <a:lstStyle/>
        <a:p>
          <a:endParaRPr lang="en-GB"/>
        </a:p>
      </dgm:t>
    </dgm:pt>
    <dgm:pt modelId="{84FF3B9D-D6B4-4BA2-9411-DE1D227DFC04}" type="sibTrans" cxnId="{2964B154-97CD-4451-850C-2AB3401CC41D}">
      <dgm:prSet/>
      <dgm:spPr/>
      <dgm:t>
        <a:bodyPr/>
        <a:lstStyle/>
        <a:p>
          <a:endParaRPr lang="en-GB"/>
        </a:p>
      </dgm:t>
    </dgm:pt>
    <dgm:pt modelId="{AF7DCD41-67BD-48B4-8995-B84BDC61EAFD}">
      <dgm:prSet phldrT="[Text]">
        <dgm:style>
          <a:lnRef idx="1">
            <a:schemeClr val="accent3"/>
          </a:lnRef>
          <a:fillRef idx="2">
            <a:schemeClr val="accent3"/>
          </a:fillRef>
          <a:effectRef idx="1">
            <a:schemeClr val="accent3"/>
          </a:effectRef>
          <a:fontRef idx="minor">
            <a:schemeClr val="dk1"/>
          </a:fontRef>
        </dgm:style>
      </dgm:prSet>
      <dgm:spPr/>
      <dgm:t>
        <a:bodyPr/>
        <a:lstStyle/>
        <a:p>
          <a:r>
            <a:rPr lang="en-GB" sz="2400" dirty="0" smtClean="0"/>
            <a:t>Level three inputs</a:t>
          </a:r>
          <a:endParaRPr lang="en-GB" sz="2400" dirty="0"/>
        </a:p>
      </dgm:t>
    </dgm:pt>
    <dgm:pt modelId="{2DD567EC-56B1-4D4F-939D-DD3D443424F2}" type="parTrans" cxnId="{E37CF386-3D2D-4CFA-9DE7-F178049FAC26}">
      <dgm:prSet/>
      <dgm:spPr/>
      <dgm:t>
        <a:bodyPr/>
        <a:lstStyle/>
        <a:p>
          <a:endParaRPr lang="en-GB"/>
        </a:p>
      </dgm:t>
    </dgm:pt>
    <dgm:pt modelId="{E65ED3AB-0288-4A9A-913B-326D689BE5BD}" type="sibTrans" cxnId="{E37CF386-3D2D-4CFA-9DE7-F178049FAC26}">
      <dgm:prSet/>
      <dgm:spPr/>
      <dgm:t>
        <a:bodyPr/>
        <a:lstStyle/>
        <a:p>
          <a:endParaRPr lang="en-GB"/>
        </a:p>
      </dgm:t>
    </dgm:pt>
    <dgm:pt modelId="{318C65F0-42D6-4F6B-812B-D9C39D63CCB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Unobservable inputs, to be  used as a minimum</a:t>
          </a:r>
          <a:endParaRPr lang="en-GB" sz="2000" dirty="0"/>
        </a:p>
      </dgm:t>
    </dgm:pt>
    <dgm:pt modelId="{9B654B02-6D69-42B3-AF2A-02FFB5F931C9}" type="parTrans" cxnId="{3F2129BA-2351-409E-97A7-640D208F24D4}">
      <dgm:prSet/>
      <dgm:spPr/>
      <dgm:t>
        <a:bodyPr/>
        <a:lstStyle/>
        <a:p>
          <a:endParaRPr lang="en-GB"/>
        </a:p>
      </dgm:t>
    </dgm:pt>
    <dgm:pt modelId="{FE587659-7699-4E94-9208-9A6D11CFA582}" type="sibTrans" cxnId="{3F2129BA-2351-409E-97A7-640D208F24D4}">
      <dgm:prSet/>
      <dgm:spPr/>
      <dgm:t>
        <a:bodyPr/>
        <a:lstStyle/>
        <a:p>
          <a:endParaRPr lang="en-GB"/>
        </a:p>
      </dgm:t>
    </dgm:pt>
    <dgm:pt modelId="{14BB4086-AF39-4A2A-B098-C7A396D7F54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2000" dirty="0" smtClean="0"/>
            <a:t>e.g. Cash flow forecasts may be used to value an entity that is not listed</a:t>
          </a:r>
          <a:endParaRPr lang="en-GB" sz="2000" dirty="0"/>
        </a:p>
      </dgm:t>
    </dgm:pt>
    <dgm:pt modelId="{0C84B7D7-731D-4787-B761-73F3828B26F2}" type="parTrans" cxnId="{4D50F979-A035-448E-9F73-4765C29518D7}">
      <dgm:prSet/>
      <dgm:spPr/>
      <dgm:t>
        <a:bodyPr/>
        <a:lstStyle/>
        <a:p>
          <a:endParaRPr lang="en-GB"/>
        </a:p>
      </dgm:t>
    </dgm:pt>
    <dgm:pt modelId="{B7B9CD1D-2717-4517-8653-193E1C183055}" type="sibTrans" cxnId="{4D50F979-A035-448E-9F73-4765C29518D7}">
      <dgm:prSet/>
      <dgm:spPr/>
      <dgm:t>
        <a:bodyPr/>
        <a:lstStyle/>
        <a:p>
          <a:endParaRPr lang="en-GB"/>
        </a:p>
      </dgm:t>
    </dgm:pt>
    <dgm:pt modelId="{8D53E2A0-E951-49CA-B46F-DA98E8444D8F}" type="pres">
      <dgm:prSet presAssocID="{950D0E3E-F46A-4D26-B684-3EFB828CF097}" presName="linear" presStyleCnt="0">
        <dgm:presLayoutVars>
          <dgm:dir/>
          <dgm:resizeHandles val="exact"/>
        </dgm:presLayoutVars>
      </dgm:prSet>
      <dgm:spPr/>
      <dgm:t>
        <a:bodyPr/>
        <a:lstStyle/>
        <a:p>
          <a:endParaRPr lang="en-GB"/>
        </a:p>
      </dgm:t>
    </dgm:pt>
    <dgm:pt modelId="{CFCEC408-C57F-4936-9249-8FD525DC0385}" type="pres">
      <dgm:prSet presAssocID="{953E0E54-002E-4969-819A-B469D705C292}" presName="comp" presStyleCnt="0"/>
      <dgm:spPr/>
    </dgm:pt>
    <dgm:pt modelId="{EFF4DC8D-12AA-4B44-A17B-3057C21CF9DC}" type="pres">
      <dgm:prSet presAssocID="{953E0E54-002E-4969-819A-B469D705C292}" presName="box" presStyleLbl="node1" presStyleIdx="0" presStyleCnt="3" custScaleY="116043"/>
      <dgm:spPr/>
      <dgm:t>
        <a:bodyPr/>
        <a:lstStyle/>
        <a:p>
          <a:endParaRPr lang="en-GB"/>
        </a:p>
      </dgm:t>
    </dgm:pt>
    <dgm:pt modelId="{EB0135DD-B55A-4CD6-9557-05CC7E16439B}" type="pres">
      <dgm:prSet presAssocID="{953E0E54-002E-4969-819A-B469D705C292}" presName="img"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D05CFFB8-2483-442D-A63D-B49C5B0CD276}" type="pres">
      <dgm:prSet presAssocID="{953E0E54-002E-4969-819A-B469D705C292}" presName="text" presStyleLbl="node1" presStyleIdx="0" presStyleCnt="3">
        <dgm:presLayoutVars>
          <dgm:bulletEnabled val="1"/>
        </dgm:presLayoutVars>
      </dgm:prSet>
      <dgm:spPr/>
      <dgm:t>
        <a:bodyPr/>
        <a:lstStyle/>
        <a:p>
          <a:endParaRPr lang="en-GB"/>
        </a:p>
      </dgm:t>
    </dgm:pt>
    <dgm:pt modelId="{8C1517C7-167C-4E00-9E35-9C378876B504}" type="pres">
      <dgm:prSet presAssocID="{3E3DE222-EFC9-4823-A391-984AB20D06D8}" presName="spacer" presStyleCnt="0"/>
      <dgm:spPr/>
    </dgm:pt>
    <dgm:pt modelId="{CF3B677A-D9BB-483E-AA69-FE93517A7219}" type="pres">
      <dgm:prSet presAssocID="{B709BF16-E8CB-43AE-A777-50223A937EB6}" presName="comp" presStyleCnt="0"/>
      <dgm:spPr/>
    </dgm:pt>
    <dgm:pt modelId="{F40E3BF9-DE26-4578-AEF7-4413EA1F61FD}" type="pres">
      <dgm:prSet presAssocID="{B709BF16-E8CB-43AE-A777-50223A937EB6}" presName="box" presStyleLbl="node1" presStyleIdx="1" presStyleCnt="3" custScaleY="143248" custLinFactNeighborX="126" custLinFactNeighborY="-4909"/>
      <dgm:spPr/>
      <dgm:t>
        <a:bodyPr/>
        <a:lstStyle/>
        <a:p>
          <a:endParaRPr lang="en-GB"/>
        </a:p>
      </dgm:t>
    </dgm:pt>
    <dgm:pt modelId="{414CEF75-284B-443D-A5F9-881D4FF3D5E9}" type="pres">
      <dgm:prSet presAssocID="{B709BF16-E8CB-43AE-A777-50223A937EB6}"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54F00686-E288-41E7-B0A5-FAED79FB19A2}" type="pres">
      <dgm:prSet presAssocID="{B709BF16-E8CB-43AE-A777-50223A937EB6}" presName="text" presStyleLbl="node1" presStyleIdx="1" presStyleCnt="3">
        <dgm:presLayoutVars>
          <dgm:bulletEnabled val="1"/>
        </dgm:presLayoutVars>
      </dgm:prSet>
      <dgm:spPr/>
      <dgm:t>
        <a:bodyPr/>
        <a:lstStyle/>
        <a:p>
          <a:endParaRPr lang="en-GB"/>
        </a:p>
      </dgm:t>
    </dgm:pt>
    <dgm:pt modelId="{478A7126-A918-4A2D-92EE-0F30038AB4FF}" type="pres">
      <dgm:prSet presAssocID="{D069F763-D308-4D92-91A2-C0A8D6B46013}" presName="spacer" presStyleCnt="0"/>
      <dgm:spPr/>
    </dgm:pt>
    <dgm:pt modelId="{81357885-BF96-438F-8EEE-782AB9165370}" type="pres">
      <dgm:prSet presAssocID="{AF7DCD41-67BD-48B4-8995-B84BDC61EAFD}" presName="comp" presStyleCnt="0"/>
      <dgm:spPr/>
    </dgm:pt>
    <dgm:pt modelId="{257D664A-C6BD-4C6D-AFB7-4917D0419D92}" type="pres">
      <dgm:prSet presAssocID="{AF7DCD41-67BD-48B4-8995-B84BDC61EAFD}" presName="box" presStyleLbl="node1" presStyleIdx="2" presStyleCnt="3" custScaleY="113373" custLinFactNeighborY="-8377"/>
      <dgm:spPr/>
      <dgm:t>
        <a:bodyPr/>
        <a:lstStyle/>
        <a:p>
          <a:endParaRPr lang="en-GB"/>
        </a:p>
      </dgm:t>
    </dgm:pt>
    <dgm:pt modelId="{08D0AC83-A119-49DB-B3C6-68F08BD356D4}" type="pres">
      <dgm:prSet presAssocID="{AF7DCD41-67BD-48B4-8995-B84BDC61EAFD}" presName="img" presStyleLbl="fgImgPlace1" presStyleIdx="2" presStyleCnt="3"/>
      <dgm:spPr>
        <a:blipFill rotWithShape="0">
          <a:blip xmlns:r="http://schemas.openxmlformats.org/officeDocument/2006/relationships" r:embed="rId3"/>
          <a:stretch>
            <a:fillRect/>
          </a:stretch>
        </a:blipFill>
      </dgm:spPr>
      <dgm:t>
        <a:bodyPr/>
        <a:lstStyle/>
        <a:p>
          <a:endParaRPr lang="en-GB"/>
        </a:p>
      </dgm:t>
    </dgm:pt>
    <dgm:pt modelId="{3DF2B718-DC4F-413F-9391-4F722B16905E}" type="pres">
      <dgm:prSet presAssocID="{AF7DCD41-67BD-48B4-8995-B84BDC61EAFD}" presName="text" presStyleLbl="node1" presStyleIdx="2" presStyleCnt="3">
        <dgm:presLayoutVars>
          <dgm:bulletEnabled val="1"/>
        </dgm:presLayoutVars>
      </dgm:prSet>
      <dgm:spPr/>
      <dgm:t>
        <a:bodyPr/>
        <a:lstStyle/>
        <a:p>
          <a:endParaRPr lang="en-GB"/>
        </a:p>
      </dgm:t>
    </dgm:pt>
  </dgm:ptLst>
  <dgm:cxnLst>
    <dgm:cxn modelId="{E37CF386-3D2D-4CFA-9DE7-F178049FAC26}" srcId="{950D0E3E-F46A-4D26-B684-3EFB828CF097}" destId="{AF7DCD41-67BD-48B4-8995-B84BDC61EAFD}" srcOrd="2" destOrd="0" parTransId="{2DD567EC-56B1-4D4F-939D-DD3D443424F2}" sibTransId="{E65ED3AB-0288-4A9A-913B-326D689BE5BD}"/>
    <dgm:cxn modelId="{03C391E5-87E5-4E6B-B291-85B2098A4853}" type="presOf" srcId="{BFC24AFF-F952-4814-8CB6-D457AE3BC792}" destId="{F40E3BF9-DE26-4578-AEF7-4413EA1F61FD}" srcOrd="0" destOrd="1" presId="urn:microsoft.com/office/officeart/2005/8/layout/vList4#1"/>
    <dgm:cxn modelId="{7D7D32DC-42B7-4D41-80E4-1E41799D82BC}" type="presOf" srcId="{B2B307A4-DD5B-4702-8386-340FA321AC35}" destId="{EFF4DC8D-12AA-4B44-A17B-3057C21CF9DC}" srcOrd="0" destOrd="2" presId="urn:microsoft.com/office/officeart/2005/8/layout/vList4#1"/>
    <dgm:cxn modelId="{194CC654-96CE-44FB-9621-BC0461F841C1}" type="presOf" srcId="{B709BF16-E8CB-43AE-A777-50223A937EB6}" destId="{54F00686-E288-41E7-B0A5-FAED79FB19A2}" srcOrd="1" destOrd="0" presId="urn:microsoft.com/office/officeart/2005/8/layout/vList4#1"/>
    <dgm:cxn modelId="{1ABD459C-C2CC-4A13-AE5E-31EB00C37C1C}" type="presOf" srcId="{3B47174F-E7BA-482B-AA6B-A2CCD907A3A4}" destId="{D05CFFB8-2483-442D-A63D-B49C5B0CD276}" srcOrd="1" destOrd="1" presId="urn:microsoft.com/office/officeart/2005/8/layout/vList4#1"/>
    <dgm:cxn modelId="{B08181FF-AA28-4E3B-9A0D-D48EBD8D3F9C}" type="presOf" srcId="{B91A5A6F-E43A-444B-BBE4-862F9427293C}" destId="{54F00686-E288-41E7-B0A5-FAED79FB19A2}" srcOrd="1" destOrd="2" presId="urn:microsoft.com/office/officeart/2005/8/layout/vList4#1"/>
    <dgm:cxn modelId="{08D114E0-0949-4C62-9F22-C7F7A7166712}" type="presOf" srcId="{318C65F0-42D6-4F6B-812B-D9C39D63CCB4}" destId="{257D664A-C6BD-4C6D-AFB7-4917D0419D92}" srcOrd="0" destOrd="1" presId="urn:microsoft.com/office/officeart/2005/8/layout/vList4#1"/>
    <dgm:cxn modelId="{60F37179-1495-4F20-9E78-7ECA2A151199}" type="presOf" srcId="{953E0E54-002E-4969-819A-B469D705C292}" destId="{D05CFFB8-2483-442D-A63D-B49C5B0CD276}" srcOrd="1" destOrd="0" presId="urn:microsoft.com/office/officeart/2005/8/layout/vList4#1"/>
    <dgm:cxn modelId="{59EE8D0C-331A-4759-9CD6-69AE105DD0A9}" srcId="{950D0E3E-F46A-4D26-B684-3EFB828CF097}" destId="{B709BF16-E8CB-43AE-A777-50223A937EB6}" srcOrd="1" destOrd="0" parTransId="{976DB0BF-C6BC-4468-93A8-CE1788F60003}" sibTransId="{D069F763-D308-4D92-91A2-C0A8D6B46013}"/>
    <dgm:cxn modelId="{97BA6CB2-B9D4-4ABF-A28E-97FB90820499}" type="presOf" srcId="{BFC24AFF-F952-4814-8CB6-D457AE3BC792}" destId="{54F00686-E288-41E7-B0A5-FAED79FB19A2}" srcOrd="1" destOrd="1" presId="urn:microsoft.com/office/officeart/2005/8/layout/vList4#1"/>
    <dgm:cxn modelId="{4D50F979-A035-448E-9F73-4765C29518D7}" srcId="{AF7DCD41-67BD-48B4-8995-B84BDC61EAFD}" destId="{14BB4086-AF39-4A2A-B098-C7A396D7F541}" srcOrd="1" destOrd="0" parTransId="{0C84B7D7-731D-4787-B761-73F3828B26F2}" sibTransId="{B7B9CD1D-2717-4517-8653-193E1C183055}"/>
    <dgm:cxn modelId="{F9FD5530-68AC-4749-AB53-346BC57DE830}" srcId="{950D0E3E-F46A-4D26-B684-3EFB828CF097}" destId="{953E0E54-002E-4969-819A-B469D705C292}" srcOrd="0" destOrd="0" parTransId="{D4284857-6D3F-4F13-B786-06BD5253E7D6}" sibTransId="{3E3DE222-EFC9-4823-A391-984AB20D06D8}"/>
    <dgm:cxn modelId="{99EA17DD-555D-4BF0-A530-B4283789C0DC}" srcId="{953E0E54-002E-4969-819A-B469D705C292}" destId="{B2B307A4-DD5B-4702-8386-340FA321AC35}" srcOrd="1" destOrd="0" parTransId="{F5F2A9B9-6AFB-4453-A47A-1EA1AC64DC63}" sibTransId="{F6FCF3EC-5CF6-4751-BE28-98896DC6E7ED}"/>
    <dgm:cxn modelId="{2964B154-97CD-4451-850C-2AB3401CC41D}" srcId="{B709BF16-E8CB-43AE-A777-50223A937EB6}" destId="{B91A5A6F-E43A-444B-BBE4-862F9427293C}" srcOrd="1" destOrd="0" parTransId="{3C77F966-777D-4BC0-A709-8164B6C6089D}" sibTransId="{84FF3B9D-D6B4-4BA2-9411-DE1D227DFC04}"/>
    <dgm:cxn modelId="{2CA07285-B13C-45F9-BDE1-1E7019AD758E}" type="presOf" srcId="{318C65F0-42D6-4F6B-812B-D9C39D63CCB4}" destId="{3DF2B718-DC4F-413F-9391-4F722B16905E}" srcOrd="1" destOrd="1" presId="urn:microsoft.com/office/officeart/2005/8/layout/vList4#1"/>
    <dgm:cxn modelId="{8C0B2CC5-BEB0-4012-927B-F3BE4A3C0E57}" type="presOf" srcId="{AF7DCD41-67BD-48B4-8995-B84BDC61EAFD}" destId="{257D664A-C6BD-4C6D-AFB7-4917D0419D92}" srcOrd="0" destOrd="0" presId="urn:microsoft.com/office/officeart/2005/8/layout/vList4#1"/>
    <dgm:cxn modelId="{F43DAFE8-1E85-43C3-B2E5-2442CF1359BE}" type="presOf" srcId="{B91A5A6F-E43A-444B-BBE4-862F9427293C}" destId="{F40E3BF9-DE26-4578-AEF7-4413EA1F61FD}" srcOrd="0" destOrd="2" presId="urn:microsoft.com/office/officeart/2005/8/layout/vList4#1"/>
    <dgm:cxn modelId="{B1FD7C1F-1101-43B5-996A-B2E3B2F40935}" srcId="{953E0E54-002E-4969-819A-B469D705C292}" destId="{3B47174F-E7BA-482B-AA6B-A2CCD907A3A4}" srcOrd="0" destOrd="0" parTransId="{55AB498E-404D-414D-A94D-0303626DB26B}" sibTransId="{5C44007A-ECA3-4C6D-AD2E-8EEBFEE7E011}"/>
    <dgm:cxn modelId="{95AE5482-4178-4164-AF0B-37F158565442}" type="presOf" srcId="{14BB4086-AF39-4A2A-B098-C7A396D7F541}" destId="{3DF2B718-DC4F-413F-9391-4F722B16905E}" srcOrd="1" destOrd="2" presId="urn:microsoft.com/office/officeart/2005/8/layout/vList4#1"/>
    <dgm:cxn modelId="{0F9A621B-6E97-4C2D-A392-A8B87E12DCE1}" type="presOf" srcId="{953E0E54-002E-4969-819A-B469D705C292}" destId="{EFF4DC8D-12AA-4B44-A17B-3057C21CF9DC}" srcOrd="0" destOrd="0" presId="urn:microsoft.com/office/officeart/2005/8/layout/vList4#1"/>
    <dgm:cxn modelId="{F80BD923-D4D3-487A-8B1D-BA717B008B98}" srcId="{B709BF16-E8CB-43AE-A777-50223A937EB6}" destId="{BFC24AFF-F952-4814-8CB6-D457AE3BC792}" srcOrd="0" destOrd="0" parTransId="{FCD531A3-C008-43E7-9C82-71A8153F874A}" sibTransId="{4263D5CE-E182-443F-AB3D-85DA3669396E}"/>
    <dgm:cxn modelId="{E75CFEFD-42CA-4777-8580-139E51CAEE25}" type="presOf" srcId="{14BB4086-AF39-4A2A-B098-C7A396D7F541}" destId="{257D664A-C6BD-4C6D-AFB7-4917D0419D92}" srcOrd="0" destOrd="2" presId="urn:microsoft.com/office/officeart/2005/8/layout/vList4#1"/>
    <dgm:cxn modelId="{E0519A55-F462-4DBB-8871-0DCAFEB64EFD}" type="presOf" srcId="{950D0E3E-F46A-4D26-B684-3EFB828CF097}" destId="{8D53E2A0-E951-49CA-B46F-DA98E8444D8F}" srcOrd="0" destOrd="0" presId="urn:microsoft.com/office/officeart/2005/8/layout/vList4#1"/>
    <dgm:cxn modelId="{41B49021-404F-4E86-A5F0-D429D787853D}" type="presOf" srcId="{B709BF16-E8CB-43AE-A777-50223A937EB6}" destId="{F40E3BF9-DE26-4578-AEF7-4413EA1F61FD}" srcOrd="0" destOrd="0" presId="urn:microsoft.com/office/officeart/2005/8/layout/vList4#1"/>
    <dgm:cxn modelId="{3F2129BA-2351-409E-97A7-640D208F24D4}" srcId="{AF7DCD41-67BD-48B4-8995-B84BDC61EAFD}" destId="{318C65F0-42D6-4F6B-812B-D9C39D63CCB4}" srcOrd="0" destOrd="0" parTransId="{9B654B02-6D69-42B3-AF2A-02FFB5F931C9}" sibTransId="{FE587659-7699-4E94-9208-9A6D11CFA582}"/>
    <dgm:cxn modelId="{BA814821-B763-4618-A704-5B8E30636644}" type="presOf" srcId="{B2B307A4-DD5B-4702-8386-340FA321AC35}" destId="{D05CFFB8-2483-442D-A63D-B49C5B0CD276}" srcOrd="1" destOrd="2" presId="urn:microsoft.com/office/officeart/2005/8/layout/vList4#1"/>
    <dgm:cxn modelId="{BD449A26-ADFA-41EF-B0F0-20B6F85ADA15}" type="presOf" srcId="{AF7DCD41-67BD-48B4-8995-B84BDC61EAFD}" destId="{3DF2B718-DC4F-413F-9391-4F722B16905E}" srcOrd="1" destOrd="0" presId="urn:microsoft.com/office/officeart/2005/8/layout/vList4#1"/>
    <dgm:cxn modelId="{794B5B73-B853-488B-8FDA-D675671B6557}" type="presOf" srcId="{3B47174F-E7BA-482B-AA6B-A2CCD907A3A4}" destId="{EFF4DC8D-12AA-4B44-A17B-3057C21CF9DC}" srcOrd="0" destOrd="1" presId="urn:microsoft.com/office/officeart/2005/8/layout/vList4#1"/>
    <dgm:cxn modelId="{C8C0CB56-2FC6-4DB6-959C-41BBE4680C7B}" type="presParOf" srcId="{8D53E2A0-E951-49CA-B46F-DA98E8444D8F}" destId="{CFCEC408-C57F-4936-9249-8FD525DC0385}" srcOrd="0" destOrd="0" presId="urn:microsoft.com/office/officeart/2005/8/layout/vList4#1"/>
    <dgm:cxn modelId="{EDD30DD0-4EF7-4651-ABE5-2F86852742B4}" type="presParOf" srcId="{CFCEC408-C57F-4936-9249-8FD525DC0385}" destId="{EFF4DC8D-12AA-4B44-A17B-3057C21CF9DC}" srcOrd="0" destOrd="0" presId="urn:microsoft.com/office/officeart/2005/8/layout/vList4#1"/>
    <dgm:cxn modelId="{F5AE0476-F08A-4F09-91E7-53D3789753EA}" type="presParOf" srcId="{CFCEC408-C57F-4936-9249-8FD525DC0385}" destId="{EB0135DD-B55A-4CD6-9557-05CC7E16439B}" srcOrd="1" destOrd="0" presId="urn:microsoft.com/office/officeart/2005/8/layout/vList4#1"/>
    <dgm:cxn modelId="{E5655471-358B-4014-AC33-06BC5604218F}" type="presParOf" srcId="{CFCEC408-C57F-4936-9249-8FD525DC0385}" destId="{D05CFFB8-2483-442D-A63D-B49C5B0CD276}" srcOrd="2" destOrd="0" presId="urn:microsoft.com/office/officeart/2005/8/layout/vList4#1"/>
    <dgm:cxn modelId="{F62E8D84-F62B-4B0E-B1B3-75820799EBE6}" type="presParOf" srcId="{8D53E2A0-E951-49CA-B46F-DA98E8444D8F}" destId="{8C1517C7-167C-4E00-9E35-9C378876B504}" srcOrd="1" destOrd="0" presId="urn:microsoft.com/office/officeart/2005/8/layout/vList4#1"/>
    <dgm:cxn modelId="{FC3B7980-3CCF-4807-BD12-6BB9A0470E93}" type="presParOf" srcId="{8D53E2A0-E951-49CA-B46F-DA98E8444D8F}" destId="{CF3B677A-D9BB-483E-AA69-FE93517A7219}" srcOrd="2" destOrd="0" presId="urn:microsoft.com/office/officeart/2005/8/layout/vList4#1"/>
    <dgm:cxn modelId="{AB108A90-9D7F-47F7-A534-5AE74B6F98ED}" type="presParOf" srcId="{CF3B677A-D9BB-483E-AA69-FE93517A7219}" destId="{F40E3BF9-DE26-4578-AEF7-4413EA1F61FD}" srcOrd="0" destOrd="0" presId="urn:microsoft.com/office/officeart/2005/8/layout/vList4#1"/>
    <dgm:cxn modelId="{11BD609B-8ACB-4542-A7B1-EB08D3018CBD}" type="presParOf" srcId="{CF3B677A-D9BB-483E-AA69-FE93517A7219}" destId="{414CEF75-284B-443D-A5F9-881D4FF3D5E9}" srcOrd="1" destOrd="0" presId="urn:microsoft.com/office/officeart/2005/8/layout/vList4#1"/>
    <dgm:cxn modelId="{AF81AFCC-6EDF-40F5-B761-26A93843E452}" type="presParOf" srcId="{CF3B677A-D9BB-483E-AA69-FE93517A7219}" destId="{54F00686-E288-41E7-B0A5-FAED79FB19A2}" srcOrd="2" destOrd="0" presId="urn:microsoft.com/office/officeart/2005/8/layout/vList4#1"/>
    <dgm:cxn modelId="{554BFD63-71B4-44F2-AA9D-5EC5D3675474}" type="presParOf" srcId="{8D53E2A0-E951-49CA-B46F-DA98E8444D8F}" destId="{478A7126-A918-4A2D-92EE-0F30038AB4FF}" srcOrd="3" destOrd="0" presId="urn:microsoft.com/office/officeart/2005/8/layout/vList4#1"/>
    <dgm:cxn modelId="{0BC86B39-43BD-44D1-BDC4-CE54362C5095}" type="presParOf" srcId="{8D53E2A0-E951-49CA-B46F-DA98E8444D8F}" destId="{81357885-BF96-438F-8EEE-782AB9165370}" srcOrd="4" destOrd="0" presId="urn:microsoft.com/office/officeart/2005/8/layout/vList4#1"/>
    <dgm:cxn modelId="{6F0979DF-FBBE-4457-BD2E-C649F6DEDCAB}" type="presParOf" srcId="{81357885-BF96-438F-8EEE-782AB9165370}" destId="{257D664A-C6BD-4C6D-AFB7-4917D0419D92}" srcOrd="0" destOrd="0" presId="urn:microsoft.com/office/officeart/2005/8/layout/vList4#1"/>
    <dgm:cxn modelId="{941E5CEF-3484-494A-A5C1-66DC52357917}" type="presParOf" srcId="{81357885-BF96-438F-8EEE-782AB9165370}" destId="{08D0AC83-A119-49DB-B3C6-68F08BD356D4}" srcOrd="1" destOrd="0" presId="urn:microsoft.com/office/officeart/2005/8/layout/vList4#1"/>
    <dgm:cxn modelId="{830FFC30-2FB4-4F4E-A005-FECDD3D59016}" type="presParOf" srcId="{81357885-BF96-438F-8EEE-782AB9165370}" destId="{3DF2B718-DC4F-413F-9391-4F722B16905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D217C-6509-46B1-B2D2-D3092175D74F}" type="doc">
      <dgm:prSet loTypeId="urn:microsoft.com/office/officeart/2005/8/layout/vList3#1" loCatId="list" qsTypeId="urn:microsoft.com/office/officeart/2005/8/quickstyle/simple1" qsCatId="simple" csTypeId="urn:microsoft.com/office/officeart/2005/8/colors/accent3_1" csCatId="accent3" phldr="1"/>
      <dgm:spPr/>
      <dgm:t>
        <a:bodyPr/>
        <a:lstStyle/>
        <a:p>
          <a:endParaRPr lang="en-GB"/>
        </a:p>
      </dgm:t>
    </dgm:pt>
    <dgm:pt modelId="{0B306695-3E23-4E95-A90A-F147F55A060F}">
      <dgm:prSet custT="1"/>
      <dgm:spPr/>
      <dgm:t>
        <a:bodyPr/>
        <a:lstStyle/>
        <a:p>
          <a:pPr rtl="0"/>
          <a:r>
            <a:rPr lang="en-US" sz="2400" dirty="0" smtClean="0"/>
            <a:t>230 pages (full IFRSs are 3,000+)</a:t>
          </a:r>
          <a:endParaRPr lang="en-GB" sz="2400" dirty="0"/>
        </a:p>
      </dgm:t>
    </dgm:pt>
    <dgm:pt modelId="{19BD1FC2-2A20-489C-8527-073FA0D4E0DE}" type="parTrans" cxnId="{D1804197-2718-4A2E-A68B-68579F6A19AB}">
      <dgm:prSet/>
      <dgm:spPr/>
      <dgm:t>
        <a:bodyPr/>
        <a:lstStyle/>
        <a:p>
          <a:endParaRPr lang="en-GB"/>
        </a:p>
      </dgm:t>
    </dgm:pt>
    <dgm:pt modelId="{20E22F08-4D82-4B93-9610-48918B2E539C}" type="sibTrans" cxnId="{D1804197-2718-4A2E-A68B-68579F6A19AB}">
      <dgm:prSet/>
      <dgm:spPr/>
      <dgm:t>
        <a:bodyPr/>
        <a:lstStyle/>
        <a:p>
          <a:endParaRPr lang="en-GB"/>
        </a:p>
      </dgm:t>
    </dgm:pt>
    <dgm:pt modelId="{1BB41325-1004-429E-B248-AA4CC5244725}">
      <dgm:prSet custT="1"/>
      <dgm:spPr/>
      <dgm:t>
        <a:bodyPr/>
        <a:lstStyle/>
        <a:p>
          <a:pPr rtl="0"/>
          <a:r>
            <a:rPr lang="en-US" sz="2400" dirty="0" smtClean="0"/>
            <a:t>Simplified IFRSs </a:t>
          </a:r>
          <a:endParaRPr lang="en-GB" sz="2400" dirty="0"/>
        </a:p>
      </dgm:t>
    </dgm:pt>
    <dgm:pt modelId="{79D0AC73-AB18-4EB2-8F57-840F80A9F964}" type="parTrans" cxnId="{4FFD8E05-A57E-42AF-BB02-290E3C7163B2}">
      <dgm:prSet/>
      <dgm:spPr/>
      <dgm:t>
        <a:bodyPr/>
        <a:lstStyle/>
        <a:p>
          <a:endParaRPr lang="en-GB"/>
        </a:p>
      </dgm:t>
    </dgm:pt>
    <dgm:pt modelId="{77BA0654-52E6-4CC1-8279-D0158E729D24}" type="sibTrans" cxnId="{4FFD8E05-A57E-42AF-BB02-290E3C7163B2}">
      <dgm:prSet/>
      <dgm:spPr/>
      <dgm:t>
        <a:bodyPr/>
        <a:lstStyle/>
        <a:p>
          <a:endParaRPr lang="en-GB"/>
        </a:p>
      </dgm:t>
    </dgm:pt>
    <dgm:pt modelId="{AB9A3121-92D1-4770-A440-21652A365420}">
      <dgm:prSet custT="1"/>
      <dgm:spPr/>
      <dgm:t>
        <a:bodyPr/>
        <a:lstStyle/>
        <a:p>
          <a:pPr rtl="0"/>
          <a:r>
            <a:rPr lang="en-US" sz="2400" dirty="0" smtClean="0"/>
            <a:t>Completely stand-alone</a:t>
          </a:r>
          <a:endParaRPr lang="en-GB" sz="2400" dirty="0"/>
        </a:p>
      </dgm:t>
    </dgm:pt>
    <dgm:pt modelId="{1D78E7CB-78A4-4B4A-8B69-EA518135EA07}" type="parTrans" cxnId="{F3692C72-FBAE-4B5A-8CB9-5A6A5338A284}">
      <dgm:prSet/>
      <dgm:spPr/>
      <dgm:t>
        <a:bodyPr/>
        <a:lstStyle/>
        <a:p>
          <a:endParaRPr lang="en-GB"/>
        </a:p>
      </dgm:t>
    </dgm:pt>
    <dgm:pt modelId="{E12A63DA-3A80-4C42-BEFD-7506F5956D4F}" type="sibTrans" cxnId="{F3692C72-FBAE-4B5A-8CB9-5A6A5338A284}">
      <dgm:prSet/>
      <dgm:spPr/>
      <dgm:t>
        <a:bodyPr/>
        <a:lstStyle/>
        <a:p>
          <a:endParaRPr lang="en-GB"/>
        </a:p>
      </dgm:t>
    </dgm:pt>
    <dgm:pt modelId="{16D61724-1883-4D19-8EFE-89C5F25B90DF}">
      <dgm:prSet custT="1"/>
      <dgm:spPr/>
      <dgm:t>
        <a:bodyPr/>
        <a:lstStyle/>
        <a:p>
          <a:pPr rtl="0"/>
          <a:r>
            <a:rPr lang="en-US" sz="2400" dirty="0" smtClean="0"/>
            <a:t>Designed specifically for SMEs considering user needs</a:t>
          </a:r>
          <a:endParaRPr lang="en-GB" sz="2400" dirty="0"/>
        </a:p>
      </dgm:t>
    </dgm:pt>
    <dgm:pt modelId="{6A19BD77-8B3B-44D1-91E6-0529C8F74415}" type="parTrans" cxnId="{B8064844-9740-41E3-B850-044A12F86045}">
      <dgm:prSet/>
      <dgm:spPr/>
      <dgm:t>
        <a:bodyPr/>
        <a:lstStyle/>
        <a:p>
          <a:endParaRPr lang="en-GB"/>
        </a:p>
      </dgm:t>
    </dgm:pt>
    <dgm:pt modelId="{F072579C-2C04-4576-A00B-587A0BBC0A03}" type="sibTrans" cxnId="{B8064844-9740-41E3-B850-044A12F86045}">
      <dgm:prSet/>
      <dgm:spPr/>
      <dgm:t>
        <a:bodyPr/>
        <a:lstStyle/>
        <a:p>
          <a:endParaRPr lang="en-GB"/>
        </a:p>
      </dgm:t>
    </dgm:pt>
    <dgm:pt modelId="{87EF1137-B190-4D7E-8957-FAE199BD5FCD}">
      <dgm:prSet custT="1"/>
      <dgm:spPr/>
      <dgm:t>
        <a:bodyPr/>
        <a:lstStyle/>
        <a:p>
          <a:pPr rtl="0"/>
          <a:r>
            <a:rPr lang="en-US" sz="2400" dirty="0" smtClean="0"/>
            <a:t>Final standard issued July 2009</a:t>
          </a:r>
          <a:endParaRPr lang="en-GB" sz="2400" dirty="0"/>
        </a:p>
      </dgm:t>
    </dgm:pt>
    <dgm:pt modelId="{69CB6F50-1C32-4E0B-8DF8-54C2367349E0}" type="parTrans" cxnId="{39B98E1F-D977-4DF0-8CA6-87798D8A9506}">
      <dgm:prSet/>
      <dgm:spPr/>
      <dgm:t>
        <a:bodyPr/>
        <a:lstStyle/>
        <a:p>
          <a:endParaRPr lang="en-GB"/>
        </a:p>
      </dgm:t>
    </dgm:pt>
    <dgm:pt modelId="{193E7B18-BB3B-4E49-A8C1-B3CA4430856E}" type="sibTrans" cxnId="{39B98E1F-D977-4DF0-8CA6-87798D8A9506}">
      <dgm:prSet/>
      <dgm:spPr/>
      <dgm:t>
        <a:bodyPr/>
        <a:lstStyle/>
        <a:p>
          <a:endParaRPr lang="en-GB"/>
        </a:p>
      </dgm:t>
    </dgm:pt>
    <dgm:pt modelId="{2E63756E-1F9A-47F8-A10F-9E825FEA99F3}" type="pres">
      <dgm:prSet presAssocID="{0DBD217C-6509-46B1-B2D2-D3092175D74F}" presName="linearFlow" presStyleCnt="0">
        <dgm:presLayoutVars>
          <dgm:dir/>
          <dgm:resizeHandles val="exact"/>
        </dgm:presLayoutVars>
      </dgm:prSet>
      <dgm:spPr/>
      <dgm:t>
        <a:bodyPr/>
        <a:lstStyle/>
        <a:p>
          <a:endParaRPr lang="en-GB"/>
        </a:p>
      </dgm:t>
    </dgm:pt>
    <dgm:pt modelId="{633E917C-74DD-4AA0-A95D-533185EB64F7}" type="pres">
      <dgm:prSet presAssocID="{0B306695-3E23-4E95-A90A-F147F55A060F}" presName="composite" presStyleCnt="0"/>
      <dgm:spPr/>
    </dgm:pt>
    <dgm:pt modelId="{9CE11492-74BF-4F09-AD6C-46623FFE1BE9}" type="pres">
      <dgm:prSet presAssocID="{0B306695-3E23-4E95-A90A-F147F55A060F}" presName="imgShp" presStyleLbl="fgImgPlace1" presStyleIdx="0" presStyleCnt="5"/>
      <dgm:spPr>
        <a:solidFill>
          <a:srgbClr val="3EBC56"/>
        </a:solidFill>
      </dgm:spPr>
    </dgm:pt>
    <dgm:pt modelId="{874A9948-3D08-420C-9105-F227732CB858}" type="pres">
      <dgm:prSet presAssocID="{0B306695-3E23-4E95-A90A-F147F55A060F}" presName="txShp" presStyleLbl="node1" presStyleIdx="0" presStyleCnt="5" custLinFactNeighborX="-105" custLinFactNeighborY="417">
        <dgm:presLayoutVars>
          <dgm:bulletEnabled val="1"/>
        </dgm:presLayoutVars>
      </dgm:prSet>
      <dgm:spPr/>
      <dgm:t>
        <a:bodyPr/>
        <a:lstStyle/>
        <a:p>
          <a:endParaRPr lang="en-GB"/>
        </a:p>
      </dgm:t>
    </dgm:pt>
    <dgm:pt modelId="{C30553C2-17CB-4254-AE48-C15B55EB8D72}" type="pres">
      <dgm:prSet presAssocID="{20E22F08-4D82-4B93-9610-48918B2E539C}" presName="spacing" presStyleCnt="0"/>
      <dgm:spPr/>
    </dgm:pt>
    <dgm:pt modelId="{30D1EEE2-6DF9-45BB-9519-92C01CEB2AED}" type="pres">
      <dgm:prSet presAssocID="{1BB41325-1004-429E-B248-AA4CC5244725}" presName="composite" presStyleCnt="0"/>
      <dgm:spPr/>
    </dgm:pt>
    <dgm:pt modelId="{FBAB7A52-6BFE-45E3-9F57-EE33D8D77F18}" type="pres">
      <dgm:prSet presAssocID="{1BB41325-1004-429E-B248-AA4CC5244725}" presName="imgShp" presStyleLbl="fgImgPlace1" presStyleIdx="1" presStyleCnt="5"/>
      <dgm:spPr>
        <a:solidFill>
          <a:srgbClr val="3EBC56"/>
        </a:solidFill>
      </dgm:spPr>
    </dgm:pt>
    <dgm:pt modelId="{92D26E75-D094-44F9-99F4-9CF1AA5C04B6}" type="pres">
      <dgm:prSet presAssocID="{1BB41325-1004-429E-B248-AA4CC5244725}" presName="txShp" presStyleLbl="node1" presStyleIdx="1" presStyleCnt="5">
        <dgm:presLayoutVars>
          <dgm:bulletEnabled val="1"/>
        </dgm:presLayoutVars>
      </dgm:prSet>
      <dgm:spPr/>
      <dgm:t>
        <a:bodyPr/>
        <a:lstStyle/>
        <a:p>
          <a:endParaRPr lang="en-GB"/>
        </a:p>
      </dgm:t>
    </dgm:pt>
    <dgm:pt modelId="{A4C85913-CB46-49CE-952D-6B57C15DA739}" type="pres">
      <dgm:prSet presAssocID="{77BA0654-52E6-4CC1-8279-D0158E729D24}" presName="spacing" presStyleCnt="0"/>
      <dgm:spPr/>
    </dgm:pt>
    <dgm:pt modelId="{7586F850-6C24-491A-93AF-F0E81F1B94CA}" type="pres">
      <dgm:prSet presAssocID="{AB9A3121-92D1-4770-A440-21652A365420}" presName="composite" presStyleCnt="0"/>
      <dgm:spPr/>
    </dgm:pt>
    <dgm:pt modelId="{9B6FC140-1D69-43D9-969B-6A92C92A5C11}" type="pres">
      <dgm:prSet presAssocID="{AB9A3121-92D1-4770-A440-21652A365420}" presName="imgShp" presStyleLbl="fgImgPlace1" presStyleIdx="2" presStyleCnt="5"/>
      <dgm:spPr>
        <a:solidFill>
          <a:srgbClr val="3EBC56"/>
        </a:solidFill>
      </dgm:spPr>
    </dgm:pt>
    <dgm:pt modelId="{51A6E11A-C07B-4296-9D70-68C9483354B7}" type="pres">
      <dgm:prSet presAssocID="{AB9A3121-92D1-4770-A440-21652A365420}" presName="txShp" presStyleLbl="node1" presStyleIdx="2" presStyleCnt="5" custLinFactNeighborX="-105" custLinFactNeighborY="6038">
        <dgm:presLayoutVars>
          <dgm:bulletEnabled val="1"/>
        </dgm:presLayoutVars>
      </dgm:prSet>
      <dgm:spPr/>
      <dgm:t>
        <a:bodyPr/>
        <a:lstStyle/>
        <a:p>
          <a:endParaRPr lang="en-GB"/>
        </a:p>
      </dgm:t>
    </dgm:pt>
    <dgm:pt modelId="{9ADCC418-65DE-4999-B06E-3F0EF9AB860E}" type="pres">
      <dgm:prSet presAssocID="{E12A63DA-3A80-4C42-BEFD-7506F5956D4F}" presName="spacing" presStyleCnt="0"/>
      <dgm:spPr/>
    </dgm:pt>
    <dgm:pt modelId="{26E3556C-F498-49F7-BDBA-65D4D38C527B}" type="pres">
      <dgm:prSet presAssocID="{16D61724-1883-4D19-8EFE-89C5F25B90DF}" presName="composite" presStyleCnt="0"/>
      <dgm:spPr/>
    </dgm:pt>
    <dgm:pt modelId="{42AE3F8E-D67D-4098-968D-973DDC0E0094}" type="pres">
      <dgm:prSet presAssocID="{16D61724-1883-4D19-8EFE-89C5F25B90DF}" presName="imgShp" presStyleLbl="fgImgPlace1" presStyleIdx="3" presStyleCnt="5"/>
      <dgm:spPr>
        <a:solidFill>
          <a:srgbClr val="3EBC56"/>
        </a:solidFill>
      </dgm:spPr>
    </dgm:pt>
    <dgm:pt modelId="{FA129C86-437D-4B07-8A4C-7DA98F72EF7E}" type="pres">
      <dgm:prSet presAssocID="{16D61724-1883-4D19-8EFE-89C5F25B90DF}" presName="txShp" presStyleLbl="node1" presStyleIdx="3" presStyleCnt="5">
        <dgm:presLayoutVars>
          <dgm:bulletEnabled val="1"/>
        </dgm:presLayoutVars>
      </dgm:prSet>
      <dgm:spPr/>
      <dgm:t>
        <a:bodyPr/>
        <a:lstStyle/>
        <a:p>
          <a:endParaRPr lang="en-GB"/>
        </a:p>
      </dgm:t>
    </dgm:pt>
    <dgm:pt modelId="{7CC40AE9-3F00-426D-A8FE-8B37B1F648CE}" type="pres">
      <dgm:prSet presAssocID="{F072579C-2C04-4576-A00B-587A0BBC0A03}" presName="spacing" presStyleCnt="0"/>
      <dgm:spPr/>
    </dgm:pt>
    <dgm:pt modelId="{1BEEE239-173E-4A3E-8EDE-85DE5C765B68}" type="pres">
      <dgm:prSet presAssocID="{87EF1137-B190-4D7E-8957-FAE199BD5FCD}" presName="composite" presStyleCnt="0"/>
      <dgm:spPr/>
    </dgm:pt>
    <dgm:pt modelId="{303C8566-EBA1-46D9-A499-00E6CC9E015D}" type="pres">
      <dgm:prSet presAssocID="{87EF1137-B190-4D7E-8957-FAE199BD5FCD}" presName="imgShp" presStyleLbl="fgImgPlace1" presStyleIdx="4" presStyleCnt="5"/>
      <dgm:spPr>
        <a:solidFill>
          <a:srgbClr val="3EBC56"/>
        </a:solidFill>
      </dgm:spPr>
    </dgm:pt>
    <dgm:pt modelId="{BDF8BCB9-8A6C-4564-AAA2-0759E8E53BAF}" type="pres">
      <dgm:prSet presAssocID="{87EF1137-B190-4D7E-8957-FAE199BD5FCD}" presName="txShp" presStyleLbl="node1" presStyleIdx="4" presStyleCnt="5">
        <dgm:presLayoutVars>
          <dgm:bulletEnabled val="1"/>
        </dgm:presLayoutVars>
      </dgm:prSet>
      <dgm:spPr/>
      <dgm:t>
        <a:bodyPr/>
        <a:lstStyle/>
        <a:p>
          <a:endParaRPr lang="en-GB"/>
        </a:p>
      </dgm:t>
    </dgm:pt>
  </dgm:ptLst>
  <dgm:cxnLst>
    <dgm:cxn modelId="{C86FA26C-619F-4E52-BA9F-0170AC89DB05}" type="presOf" srcId="{87EF1137-B190-4D7E-8957-FAE199BD5FCD}" destId="{BDF8BCB9-8A6C-4564-AAA2-0759E8E53BAF}" srcOrd="0" destOrd="0" presId="urn:microsoft.com/office/officeart/2005/8/layout/vList3#1"/>
    <dgm:cxn modelId="{F3692C72-FBAE-4B5A-8CB9-5A6A5338A284}" srcId="{0DBD217C-6509-46B1-B2D2-D3092175D74F}" destId="{AB9A3121-92D1-4770-A440-21652A365420}" srcOrd="2" destOrd="0" parTransId="{1D78E7CB-78A4-4B4A-8B69-EA518135EA07}" sibTransId="{E12A63DA-3A80-4C42-BEFD-7506F5956D4F}"/>
    <dgm:cxn modelId="{3BD7D935-A219-4D03-8977-396D0CEE86C8}" type="presOf" srcId="{AB9A3121-92D1-4770-A440-21652A365420}" destId="{51A6E11A-C07B-4296-9D70-68C9483354B7}" srcOrd="0" destOrd="0" presId="urn:microsoft.com/office/officeart/2005/8/layout/vList3#1"/>
    <dgm:cxn modelId="{4FFD8E05-A57E-42AF-BB02-290E3C7163B2}" srcId="{0DBD217C-6509-46B1-B2D2-D3092175D74F}" destId="{1BB41325-1004-429E-B248-AA4CC5244725}" srcOrd="1" destOrd="0" parTransId="{79D0AC73-AB18-4EB2-8F57-840F80A9F964}" sibTransId="{77BA0654-52E6-4CC1-8279-D0158E729D24}"/>
    <dgm:cxn modelId="{3BA4F00C-8ABA-4934-A283-646B1D76522A}" type="presOf" srcId="{0DBD217C-6509-46B1-B2D2-D3092175D74F}" destId="{2E63756E-1F9A-47F8-A10F-9E825FEA99F3}" srcOrd="0" destOrd="0" presId="urn:microsoft.com/office/officeart/2005/8/layout/vList3#1"/>
    <dgm:cxn modelId="{D1804197-2718-4A2E-A68B-68579F6A19AB}" srcId="{0DBD217C-6509-46B1-B2D2-D3092175D74F}" destId="{0B306695-3E23-4E95-A90A-F147F55A060F}" srcOrd="0" destOrd="0" parTransId="{19BD1FC2-2A20-489C-8527-073FA0D4E0DE}" sibTransId="{20E22F08-4D82-4B93-9610-48918B2E539C}"/>
    <dgm:cxn modelId="{B8064844-9740-41E3-B850-044A12F86045}" srcId="{0DBD217C-6509-46B1-B2D2-D3092175D74F}" destId="{16D61724-1883-4D19-8EFE-89C5F25B90DF}" srcOrd="3" destOrd="0" parTransId="{6A19BD77-8B3B-44D1-91E6-0529C8F74415}" sibTransId="{F072579C-2C04-4576-A00B-587A0BBC0A03}"/>
    <dgm:cxn modelId="{39B98E1F-D977-4DF0-8CA6-87798D8A9506}" srcId="{0DBD217C-6509-46B1-B2D2-D3092175D74F}" destId="{87EF1137-B190-4D7E-8957-FAE199BD5FCD}" srcOrd="4" destOrd="0" parTransId="{69CB6F50-1C32-4E0B-8DF8-54C2367349E0}" sibTransId="{193E7B18-BB3B-4E49-A8C1-B3CA4430856E}"/>
    <dgm:cxn modelId="{9D2E3B43-C5B0-4B70-8FA5-6A66711593E1}" type="presOf" srcId="{0B306695-3E23-4E95-A90A-F147F55A060F}" destId="{874A9948-3D08-420C-9105-F227732CB858}" srcOrd="0" destOrd="0" presId="urn:microsoft.com/office/officeart/2005/8/layout/vList3#1"/>
    <dgm:cxn modelId="{DCEC4FC4-82DA-43B7-BD47-51F54E3459C4}" type="presOf" srcId="{16D61724-1883-4D19-8EFE-89C5F25B90DF}" destId="{FA129C86-437D-4B07-8A4C-7DA98F72EF7E}" srcOrd="0" destOrd="0" presId="urn:microsoft.com/office/officeart/2005/8/layout/vList3#1"/>
    <dgm:cxn modelId="{3FB17A7B-F961-4453-834C-F74F1C3A77D0}" type="presOf" srcId="{1BB41325-1004-429E-B248-AA4CC5244725}" destId="{92D26E75-D094-44F9-99F4-9CF1AA5C04B6}" srcOrd="0" destOrd="0" presId="urn:microsoft.com/office/officeart/2005/8/layout/vList3#1"/>
    <dgm:cxn modelId="{092F9F95-9D54-4C76-8F1D-C1F86D9F628F}" type="presParOf" srcId="{2E63756E-1F9A-47F8-A10F-9E825FEA99F3}" destId="{633E917C-74DD-4AA0-A95D-533185EB64F7}" srcOrd="0" destOrd="0" presId="urn:microsoft.com/office/officeart/2005/8/layout/vList3#1"/>
    <dgm:cxn modelId="{5DE9307D-9560-4956-81F6-6D687CB5985D}" type="presParOf" srcId="{633E917C-74DD-4AA0-A95D-533185EB64F7}" destId="{9CE11492-74BF-4F09-AD6C-46623FFE1BE9}" srcOrd="0" destOrd="0" presId="urn:microsoft.com/office/officeart/2005/8/layout/vList3#1"/>
    <dgm:cxn modelId="{8AA68DA5-BFEC-4333-B1D0-87344B290B60}" type="presParOf" srcId="{633E917C-74DD-4AA0-A95D-533185EB64F7}" destId="{874A9948-3D08-420C-9105-F227732CB858}" srcOrd="1" destOrd="0" presId="urn:microsoft.com/office/officeart/2005/8/layout/vList3#1"/>
    <dgm:cxn modelId="{BEA5B1E7-3122-4FD6-A8BB-13359FF9A04C}" type="presParOf" srcId="{2E63756E-1F9A-47F8-A10F-9E825FEA99F3}" destId="{C30553C2-17CB-4254-AE48-C15B55EB8D72}" srcOrd="1" destOrd="0" presId="urn:microsoft.com/office/officeart/2005/8/layout/vList3#1"/>
    <dgm:cxn modelId="{8978B9EB-2FB4-4EC4-84EF-3F6632D200A3}" type="presParOf" srcId="{2E63756E-1F9A-47F8-A10F-9E825FEA99F3}" destId="{30D1EEE2-6DF9-45BB-9519-92C01CEB2AED}" srcOrd="2" destOrd="0" presId="urn:microsoft.com/office/officeart/2005/8/layout/vList3#1"/>
    <dgm:cxn modelId="{FABD676E-FA25-473E-A33C-509462DD465B}" type="presParOf" srcId="{30D1EEE2-6DF9-45BB-9519-92C01CEB2AED}" destId="{FBAB7A52-6BFE-45E3-9F57-EE33D8D77F18}" srcOrd="0" destOrd="0" presId="urn:microsoft.com/office/officeart/2005/8/layout/vList3#1"/>
    <dgm:cxn modelId="{E15EAAF3-1715-447D-91A7-3FD4451D2B36}" type="presParOf" srcId="{30D1EEE2-6DF9-45BB-9519-92C01CEB2AED}" destId="{92D26E75-D094-44F9-99F4-9CF1AA5C04B6}" srcOrd="1" destOrd="0" presId="urn:microsoft.com/office/officeart/2005/8/layout/vList3#1"/>
    <dgm:cxn modelId="{F6A47765-8B3E-49FA-97F2-AAC965F47EE6}" type="presParOf" srcId="{2E63756E-1F9A-47F8-A10F-9E825FEA99F3}" destId="{A4C85913-CB46-49CE-952D-6B57C15DA739}" srcOrd="3" destOrd="0" presId="urn:microsoft.com/office/officeart/2005/8/layout/vList3#1"/>
    <dgm:cxn modelId="{A15FC9CF-7DCE-459F-9906-839FA1241DB8}" type="presParOf" srcId="{2E63756E-1F9A-47F8-A10F-9E825FEA99F3}" destId="{7586F850-6C24-491A-93AF-F0E81F1B94CA}" srcOrd="4" destOrd="0" presId="urn:microsoft.com/office/officeart/2005/8/layout/vList3#1"/>
    <dgm:cxn modelId="{86A091F5-EF22-413F-B87B-33CCD94E9ECC}" type="presParOf" srcId="{7586F850-6C24-491A-93AF-F0E81F1B94CA}" destId="{9B6FC140-1D69-43D9-969B-6A92C92A5C11}" srcOrd="0" destOrd="0" presId="urn:microsoft.com/office/officeart/2005/8/layout/vList3#1"/>
    <dgm:cxn modelId="{8E122663-25C1-484D-8CB5-6625B55E39CF}" type="presParOf" srcId="{7586F850-6C24-491A-93AF-F0E81F1B94CA}" destId="{51A6E11A-C07B-4296-9D70-68C9483354B7}" srcOrd="1" destOrd="0" presId="urn:microsoft.com/office/officeart/2005/8/layout/vList3#1"/>
    <dgm:cxn modelId="{592B8B36-02B1-4C40-A48C-95715F910168}" type="presParOf" srcId="{2E63756E-1F9A-47F8-A10F-9E825FEA99F3}" destId="{9ADCC418-65DE-4999-B06E-3F0EF9AB860E}" srcOrd="5" destOrd="0" presId="urn:microsoft.com/office/officeart/2005/8/layout/vList3#1"/>
    <dgm:cxn modelId="{6F017279-7454-482D-9EB6-F7BB48024BD7}" type="presParOf" srcId="{2E63756E-1F9A-47F8-A10F-9E825FEA99F3}" destId="{26E3556C-F498-49F7-BDBA-65D4D38C527B}" srcOrd="6" destOrd="0" presId="urn:microsoft.com/office/officeart/2005/8/layout/vList3#1"/>
    <dgm:cxn modelId="{E2E1F704-EE13-4952-9EC1-A8213CBA4B1C}" type="presParOf" srcId="{26E3556C-F498-49F7-BDBA-65D4D38C527B}" destId="{42AE3F8E-D67D-4098-968D-973DDC0E0094}" srcOrd="0" destOrd="0" presId="urn:microsoft.com/office/officeart/2005/8/layout/vList3#1"/>
    <dgm:cxn modelId="{CABB7C13-F097-48A6-8D68-417F36F8259A}" type="presParOf" srcId="{26E3556C-F498-49F7-BDBA-65D4D38C527B}" destId="{FA129C86-437D-4B07-8A4C-7DA98F72EF7E}" srcOrd="1" destOrd="0" presId="urn:microsoft.com/office/officeart/2005/8/layout/vList3#1"/>
    <dgm:cxn modelId="{692974D5-FF58-4608-9FA7-69AE895C4809}" type="presParOf" srcId="{2E63756E-1F9A-47F8-A10F-9E825FEA99F3}" destId="{7CC40AE9-3F00-426D-A8FE-8B37B1F648CE}" srcOrd="7" destOrd="0" presId="urn:microsoft.com/office/officeart/2005/8/layout/vList3#1"/>
    <dgm:cxn modelId="{D8C8CF09-6322-4C9D-9E88-987E2CA7835D}" type="presParOf" srcId="{2E63756E-1F9A-47F8-A10F-9E825FEA99F3}" destId="{1BEEE239-173E-4A3E-8EDE-85DE5C765B68}" srcOrd="8" destOrd="0" presId="urn:microsoft.com/office/officeart/2005/8/layout/vList3#1"/>
    <dgm:cxn modelId="{3C019117-0076-421E-90CB-9FED020B103F}" type="presParOf" srcId="{1BEEE239-173E-4A3E-8EDE-85DE5C765B68}" destId="{303C8566-EBA1-46D9-A499-00E6CC9E015D}" srcOrd="0" destOrd="0" presId="urn:microsoft.com/office/officeart/2005/8/layout/vList3#1"/>
    <dgm:cxn modelId="{E082752D-FF53-48CE-AFF1-72CF045F0070}" type="presParOf" srcId="{1BEEE239-173E-4A3E-8EDE-85DE5C765B68}" destId="{BDF8BCB9-8A6C-4564-AAA2-0759E8E53BA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8C11C-5B1B-4BA0-A974-2B56BBA74059}" type="doc">
      <dgm:prSet loTypeId="urn:microsoft.com/office/officeart/2005/8/layout/vList6" loCatId="list" qsTypeId="urn:microsoft.com/office/officeart/2005/8/quickstyle/3d3" qsCatId="3D" csTypeId="urn:microsoft.com/office/officeart/2005/8/colors/accent0_1" csCatId="mainScheme" phldr="1"/>
      <dgm:spPr/>
      <dgm:t>
        <a:bodyPr/>
        <a:lstStyle/>
        <a:p>
          <a:endParaRPr lang="en-GB"/>
        </a:p>
      </dgm:t>
    </dgm:pt>
    <dgm:pt modelId="{B4B9E5D1-13C7-4E37-B750-723498CBFFEB}">
      <dgm:prSet custT="1"/>
      <dgm:spPr/>
      <dgm:t>
        <a:bodyPr/>
        <a:lstStyle/>
        <a:p>
          <a:pPr rtl="0"/>
          <a:r>
            <a:rPr lang="en-GB" sz="2400" dirty="0" smtClean="0"/>
            <a:t>FRS 100 </a:t>
          </a:r>
          <a:r>
            <a:rPr lang="en-GB" sz="2400" i="1" dirty="0" smtClean="0"/>
            <a:t>Application of Financial Reporting Requirements</a:t>
          </a:r>
          <a:endParaRPr lang="en-GB" sz="2400" dirty="0"/>
        </a:p>
      </dgm:t>
    </dgm:pt>
    <dgm:pt modelId="{532A327D-7E3C-450A-96B5-F21B0BA8F5A5}" type="parTrans" cxnId="{EDA696E7-1D3A-4C63-AA97-790ECCA100B9}">
      <dgm:prSet/>
      <dgm:spPr/>
      <dgm:t>
        <a:bodyPr/>
        <a:lstStyle/>
        <a:p>
          <a:endParaRPr lang="en-GB"/>
        </a:p>
      </dgm:t>
    </dgm:pt>
    <dgm:pt modelId="{A3E6B8EF-424E-4DF0-8F79-916E6D7A61CC}" type="sibTrans" cxnId="{EDA696E7-1D3A-4C63-AA97-790ECCA100B9}">
      <dgm:prSet/>
      <dgm:spPr/>
      <dgm:t>
        <a:bodyPr/>
        <a:lstStyle/>
        <a:p>
          <a:endParaRPr lang="en-GB"/>
        </a:p>
      </dgm:t>
    </dgm:pt>
    <dgm:pt modelId="{1E95A9EF-7CB6-4044-AD1D-082D43D03A3E}">
      <dgm:prSet custT="1"/>
      <dgm:spPr/>
      <dgm:t>
        <a:bodyPr/>
        <a:lstStyle/>
        <a:p>
          <a:pPr rtl="0"/>
          <a:r>
            <a:rPr lang="en-GB" sz="2400" dirty="0" smtClean="0"/>
            <a:t>FRS 101 </a:t>
          </a:r>
          <a:r>
            <a:rPr lang="en-GB" sz="2400" i="1" dirty="0" smtClean="0"/>
            <a:t>Reduced Disclosure Framework</a:t>
          </a:r>
          <a:endParaRPr lang="en-GB" sz="2400" dirty="0"/>
        </a:p>
      </dgm:t>
    </dgm:pt>
    <dgm:pt modelId="{D23BBD17-7BE8-48CA-A42E-2483A9E07F80}" type="parTrans" cxnId="{10EA7BB8-96A3-4E4C-A1B4-B048DF2AC549}">
      <dgm:prSet/>
      <dgm:spPr/>
      <dgm:t>
        <a:bodyPr/>
        <a:lstStyle/>
        <a:p>
          <a:endParaRPr lang="en-GB"/>
        </a:p>
      </dgm:t>
    </dgm:pt>
    <dgm:pt modelId="{95EEDC85-AF96-4C86-9424-969791D821F4}" type="sibTrans" cxnId="{10EA7BB8-96A3-4E4C-A1B4-B048DF2AC549}">
      <dgm:prSet/>
      <dgm:spPr/>
      <dgm:t>
        <a:bodyPr/>
        <a:lstStyle/>
        <a:p>
          <a:endParaRPr lang="en-GB"/>
        </a:p>
      </dgm:t>
    </dgm:pt>
    <dgm:pt modelId="{5E1FA387-552A-4675-9AC0-5573213407EC}">
      <dgm:prSet custT="1"/>
      <dgm:spPr/>
      <dgm:t>
        <a:bodyPr/>
        <a:lstStyle/>
        <a:p>
          <a:pPr rtl="0"/>
          <a:r>
            <a:rPr lang="en-GB" sz="2400" dirty="0" smtClean="0"/>
            <a:t>FRS 102 </a:t>
          </a:r>
          <a:r>
            <a:rPr lang="en-GB" sz="2400" i="1" dirty="0" smtClean="0"/>
            <a:t>The Financial Reporting Standard applicable in the United Kingdom and Republic of Ireland</a:t>
          </a:r>
          <a:endParaRPr lang="en-GB" sz="2400" dirty="0"/>
        </a:p>
      </dgm:t>
    </dgm:pt>
    <dgm:pt modelId="{530887EA-FF97-4CA7-B492-62893670D318}" type="parTrans" cxnId="{5A3BA82A-D314-4115-8060-E4C2AE26EFE9}">
      <dgm:prSet/>
      <dgm:spPr/>
      <dgm:t>
        <a:bodyPr/>
        <a:lstStyle/>
        <a:p>
          <a:endParaRPr lang="en-GB"/>
        </a:p>
      </dgm:t>
    </dgm:pt>
    <dgm:pt modelId="{92E5DED2-AA82-4DCE-A984-26E93CFB87BF}" type="sibTrans" cxnId="{5A3BA82A-D314-4115-8060-E4C2AE26EFE9}">
      <dgm:prSet/>
      <dgm:spPr/>
      <dgm:t>
        <a:bodyPr/>
        <a:lstStyle/>
        <a:p>
          <a:endParaRPr lang="en-GB"/>
        </a:p>
      </dgm:t>
    </dgm:pt>
    <dgm:pt modelId="{591B2CA4-6495-4942-B9DF-C8071FCA09EC}">
      <dgm:prSet custT="1"/>
      <dgm:spPr/>
      <dgm:t>
        <a:bodyPr/>
        <a:lstStyle/>
        <a:p>
          <a:r>
            <a:rPr lang="en-GB" sz="2400" dirty="0" smtClean="0"/>
            <a:t>Which standard to apply</a:t>
          </a:r>
          <a:endParaRPr lang="en-GB" sz="2400" dirty="0"/>
        </a:p>
      </dgm:t>
    </dgm:pt>
    <dgm:pt modelId="{0CC0AEEE-E400-477A-ACBF-02AF5D94CACF}" type="parTrans" cxnId="{47357E3A-49CB-4CF3-A615-ECC0827B09A2}">
      <dgm:prSet/>
      <dgm:spPr/>
      <dgm:t>
        <a:bodyPr/>
        <a:lstStyle/>
        <a:p>
          <a:endParaRPr lang="en-GB"/>
        </a:p>
      </dgm:t>
    </dgm:pt>
    <dgm:pt modelId="{3CDA2CEF-6452-47CB-B79B-8A9C35560C2C}" type="sibTrans" cxnId="{47357E3A-49CB-4CF3-A615-ECC0827B09A2}">
      <dgm:prSet/>
      <dgm:spPr/>
      <dgm:t>
        <a:bodyPr/>
        <a:lstStyle/>
        <a:p>
          <a:endParaRPr lang="en-GB"/>
        </a:p>
      </dgm:t>
    </dgm:pt>
    <dgm:pt modelId="{5741E4D5-60FB-4898-8E85-374E44C31580}">
      <dgm:prSet custT="1"/>
      <dgm:spPr/>
      <dgm:t>
        <a:bodyPr/>
        <a:lstStyle/>
        <a:p>
          <a:r>
            <a:rPr lang="en-GB" sz="2400" dirty="0" smtClean="0"/>
            <a:t>Options available</a:t>
          </a:r>
          <a:endParaRPr lang="en-GB" sz="2400" dirty="0"/>
        </a:p>
      </dgm:t>
    </dgm:pt>
    <dgm:pt modelId="{0E41C136-7D6A-4038-9EAC-A88A991C2BE8}" type="parTrans" cxnId="{417F6564-1BC7-4B9D-B292-DB6D5748BA67}">
      <dgm:prSet/>
      <dgm:spPr/>
      <dgm:t>
        <a:bodyPr/>
        <a:lstStyle/>
        <a:p>
          <a:endParaRPr lang="en-GB"/>
        </a:p>
      </dgm:t>
    </dgm:pt>
    <dgm:pt modelId="{0C45B9D4-F32E-4E27-95EA-74584E3FBB65}" type="sibTrans" cxnId="{417F6564-1BC7-4B9D-B292-DB6D5748BA67}">
      <dgm:prSet/>
      <dgm:spPr/>
      <dgm:t>
        <a:bodyPr/>
        <a:lstStyle/>
        <a:p>
          <a:endParaRPr lang="en-GB"/>
        </a:p>
      </dgm:t>
    </dgm:pt>
    <dgm:pt modelId="{077D6E16-477B-4D47-B9F0-BB88D5BF40DE}">
      <dgm:prSet custT="1"/>
      <dgm:spPr/>
      <dgm:t>
        <a:bodyPr/>
        <a:lstStyle/>
        <a:p>
          <a:r>
            <a:rPr lang="en-GB" sz="2400" dirty="0" smtClean="0"/>
            <a:t>Disclosure exemptions for qualifying entities </a:t>
          </a:r>
          <a:endParaRPr lang="en-GB" sz="2400" dirty="0"/>
        </a:p>
      </dgm:t>
    </dgm:pt>
    <dgm:pt modelId="{8211D50E-DF8D-4FA1-A8DE-84BCD591D05D}" type="parTrans" cxnId="{C96E4EC1-819A-44FC-BD6C-637EE51896E9}">
      <dgm:prSet/>
      <dgm:spPr/>
      <dgm:t>
        <a:bodyPr/>
        <a:lstStyle/>
        <a:p>
          <a:endParaRPr lang="en-GB"/>
        </a:p>
      </dgm:t>
    </dgm:pt>
    <dgm:pt modelId="{80997AC6-0731-41A6-9720-10FDFE930EE1}" type="sibTrans" cxnId="{C96E4EC1-819A-44FC-BD6C-637EE51896E9}">
      <dgm:prSet/>
      <dgm:spPr/>
      <dgm:t>
        <a:bodyPr/>
        <a:lstStyle/>
        <a:p>
          <a:endParaRPr lang="en-GB"/>
        </a:p>
      </dgm:t>
    </dgm:pt>
    <dgm:pt modelId="{6748EF4D-8912-4D71-8173-2C9414346B7B}">
      <dgm:prSet custT="1"/>
      <dgm:spPr/>
      <dgm:t>
        <a:bodyPr/>
        <a:lstStyle/>
        <a:p>
          <a:r>
            <a:rPr lang="en-GB" sz="2400" dirty="0" smtClean="0"/>
            <a:t>Replacement of UK SSAPs and FRSs</a:t>
          </a:r>
          <a:endParaRPr lang="en-GB" sz="2400" dirty="0"/>
        </a:p>
      </dgm:t>
    </dgm:pt>
    <dgm:pt modelId="{0626B2EE-5D7E-4E7D-B224-1A3543F961D8}" type="parTrans" cxnId="{B7946973-E851-4E1A-8722-7E714E9D8E63}">
      <dgm:prSet/>
      <dgm:spPr/>
      <dgm:t>
        <a:bodyPr/>
        <a:lstStyle/>
        <a:p>
          <a:endParaRPr lang="en-GB"/>
        </a:p>
      </dgm:t>
    </dgm:pt>
    <dgm:pt modelId="{42EB9F06-896D-4768-A445-7FD6C3F10557}" type="sibTrans" cxnId="{B7946973-E851-4E1A-8722-7E714E9D8E63}">
      <dgm:prSet/>
      <dgm:spPr/>
      <dgm:t>
        <a:bodyPr/>
        <a:lstStyle/>
        <a:p>
          <a:endParaRPr lang="en-GB"/>
        </a:p>
      </dgm:t>
    </dgm:pt>
    <dgm:pt modelId="{634FACC5-F109-412C-820B-64EB90795A6A}">
      <dgm:prSet custT="1"/>
      <dgm:spPr/>
      <dgm:t>
        <a:bodyPr/>
        <a:lstStyle/>
        <a:p>
          <a:r>
            <a:rPr lang="en-GB" sz="2400" dirty="0" smtClean="0"/>
            <a:t>Simplified financial reporting </a:t>
          </a:r>
          <a:endParaRPr lang="en-GB" sz="2400" dirty="0"/>
        </a:p>
      </dgm:t>
    </dgm:pt>
    <dgm:pt modelId="{534F7F6C-8481-46E6-9830-2C05868AEF0D}" type="parTrans" cxnId="{BD112A48-DDF5-472C-BA02-F7702E7DA88B}">
      <dgm:prSet/>
      <dgm:spPr/>
      <dgm:t>
        <a:bodyPr/>
        <a:lstStyle/>
        <a:p>
          <a:endParaRPr lang="en-GB"/>
        </a:p>
      </dgm:t>
    </dgm:pt>
    <dgm:pt modelId="{560DCF16-8D82-4160-B53A-48C867833BF7}" type="sibTrans" cxnId="{BD112A48-DDF5-472C-BA02-F7702E7DA88B}">
      <dgm:prSet/>
      <dgm:spPr/>
      <dgm:t>
        <a:bodyPr/>
        <a:lstStyle/>
        <a:p>
          <a:endParaRPr lang="en-GB"/>
        </a:p>
      </dgm:t>
    </dgm:pt>
    <dgm:pt modelId="{3B5F0A16-E47D-4440-B592-26AED37B29E4}">
      <dgm:prSet custT="1"/>
      <dgm:spPr/>
      <dgm:t>
        <a:bodyPr/>
        <a:lstStyle/>
        <a:p>
          <a:r>
            <a:rPr lang="en-GB" sz="2400" dirty="0" smtClean="0"/>
            <a:t>Applicable in group situations</a:t>
          </a:r>
          <a:endParaRPr lang="en-GB" sz="2400" dirty="0"/>
        </a:p>
      </dgm:t>
    </dgm:pt>
    <dgm:pt modelId="{6B8283B9-65D0-4588-8EDD-DE92C026FF1B}" type="parTrans" cxnId="{F165E143-48B6-4523-B5B8-60494EA98BFF}">
      <dgm:prSet/>
      <dgm:spPr/>
      <dgm:t>
        <a:bodyPr/>
        <a:lstStyle/>
        <a:p>
          <a:endParaRPr lang="en-GB"/>
        </a:p>
      </dgm:t>
    </dgm:pt>
    <dgm:pt modelId="{D5B6BF34-7374-42F4-BFF9-F5C19F6664B9}" type="sibTrans" cxnId="{F165E143-48B6-4523-B5B8-60494EA98BFF}">
      <dgm:prSet/>
      <dgm:spPr/>
      <dgm:t>
        <a:bodyPr/>
        <a:lstStyle/>
        <a:p>
          <a:endParaRPr lang="en-GB"/>
        </a:p>
      </dgm:t>
    </dgm:pt>
    <dgm:pt modelId="{A8DBE80F-F13C-497D-88BB-2D0C0A0A3A7C}" type="pres">
      <dgm:prSet presAssocID="{DD08C11C-5B1B-4BA0-A974-2B56BBA74059}" presName="Name0" presStyleCnt="0">
        <dgm:presLayoutVars>
          <dgm:dir/>
          <dgm:animLvl val="lvl"/>
          <dgm:resizeHandles/>
        </dgm:presLayoutVars>
      </dgm:prSet>
      <dgm:spPr/>
      <dgm:t>
        <a:bodyPr/>
        <a:lstStyle/>
        <a:p>
          <a:endParaRPr lang="en-GB"/>
        </a:p>
      </dgm:t>
    </dgm:pt>
    <dgm:pt modelId="{30EA9011-7E06-4620-87AF-D5A52B787964}" type="pres">
      <dgm:prSet presAssocID="{B4B9E5D1-13C7-4E37-B750-723498CBFFEB}" presName="linNode" presStyleCnt="0"/>
      <dgm:spPr/>
      <dgm:t>
        <a:bodyPr/>
        <a:lstStyle/>
        <a:p>
          <a:endParaRPr lang="en-GB"/>
        </a:p>
      </dgm:t>
    </dgm:pt>
    <dgm:pt modelId="{A7CB8410-2C79-4A84-9421-99630B9C7D64}" type="pres">
      <dgm:prSet presAssocID="{B4B9E5D1-13C7-4E37-B750-723498CBFFEB}" presName="parentShp" presStyleLbl="node1" presStyleIdx="0" presStyleCnt="3" custScaleY="119898">
        <dgm:presLayoutVars>
          <dgm:bulletEnabled val="1"/>
        </dgm:presLayoutVars>
      </dgm:prSet>
      <dgm:spPr/>
      <dgm:t>
        <a:bodyPr/>
        <a:lstStyle/>
        <a:p>
          <a:endParaRPr lang="en-GB"/>
        </a:p>
      </dgm:t>
    </dgm:pt>
    <dgm:pt modelId="{D58FBF44-BC84-4F0D-A66B-4221F52A7F57}" type="pres">
      <dgm:prSet presAssocID="{B4B9E5D1-13C7-4E37-B750-723498CBFFEB}" presName="childShp" presStyleLbl="bgAccFollowNode1" presStyleIdx="0" presStyleCnt="3" custScaleY="117186">
        <dgm:presLayoutVars>
          <dgm:bulletEnabled val="1"/>
        </dgm:presLayoutVars>
      </dgm:prSet>
      <dgm:spPr/>
      <dgm:t>
        <a:bodyPr/>
        <a:lstStyle/>
        <a:p>
          <a:endParaRPr lang="en-GB"/>
        </a:p>
      </dgm:t>
    </dgm:pt>
    <dgm:pt modelId="{E7F31D3D-FC4F-4C4A-B05E-996138DF087A}" type="pres">
      <dgm:prSet presAssocID="{A3E6B8EF-424E-4DF0-8F79-916E6D7A61CC}" presName="spacing" presStyleCnt="0"/>
      <dgm:spPr/>
      <dgm:t>
        <a:bodyPr/>
        <a:lstStyle/>
        <a:p>
          <a:endParaRPr lang="en-GB"/>
        </a:p>
      </dgm:t>
    </dgm:pt>
    <dgm:pt modelId="{C3F53D91-3971-4019-AC42-1104E16FB47E}" type="pres">
      <dgm:prSet presAssocID="{1E95A9EF-7CB6-4044-AD1D-082D43D03A3E}" presName="linNode" presStyleCnt="0"/>
      <dgm:spPr/>
      <dgm:t>
        <a:bodyPr/>
        <a:lstStyle/>
        <a:p>
          <a:endParaRPr lang="en-GB"/>
        </a:p>
      </dgm:t>
    </dgm:pt>
    <dgm:pt modelId="{D712CDB0-BE57-45B5-84E7-62F94C0D4C0E}" type="pres">
      <dgm:prSet presAssocID="{1E95A9EF-7CB6-4044-AD1D-082D43D03A3E}" presName="parentShp" presStyleLbl="node1" presStyleIdx="1" presStyleCnt="3">
        <dgm:presLayoutVars>
          <dgm:bulletEnabled val="1"/>
        </dgm:presLayoutVars>
      </dgm:prSet>
      <dgm:spPr/>
      <dgm:t>
        <a:bodyPr/>
        <a:lstStyle/>
        <a:p>
          <a:endParaRPr lang="en-GB"/>
        </a:p>
      </dgm:t>
    </dgm:pt>
    <dgm:pt modelId="{435B3B6D-1ADF-4701-B283-215D3CC7B26E}" type="pres">
      <dgm:prSet presAssocID="{1E95A9EF-7CB6-4044-AD1D-082D43D03A3E}" presName="childShp" presStyleLbl="bgAccFollowNode1" presStyleIdx="1" presStyleCnt="3" custScaleY="201302">
        <dgm:presLayoutVars>
          <dgm:bulletEnabled val="1"/>
        </dgm:presLayoutVars>
      </dgm:prSet>
      <dgm:spPr/>
      <dgm:t>
        <a:bodyPr/>
        <a:lstStyle/>
        <a:p>
          <a:endParaRPr lang="en-GB"/>
        </a:p>
      </dgm:t>
    </dgm:pt>
    <dgm:pt modelId="{7F3542A8-1F7A-45DF-85A9-F57DF85BF6E6}" type="pres">
      <dgm:prSet presAssocID="{95EEDC85-AF96-4C86-9424-969791D821F4}" presName="spacing" presStyleCnt="0"/>
      <dgm:spPr/>
      <dgm:t>
        <a:bodyPr/>
        <a:lstStyle/>
        <a:p>
          <a:endParaRPr lang="en-GB"/>
        </a:p>
      </dgm:t>
    </dgm:pt>
    <dgm:pt modelId="{12E3654A-C6B4-489E-90E3-D0E2EBBF0CA0}" type="pres">
      <dgm:prSet presAssocID="{5E1FA387-552A-4675-9AC0-5573213407EC}" presName="linNode" presStyleCnt="0"/>
      <dgm:spPr/>
      <dgm:t>
        <a:bodyPr/>
        <a:lstStyle/>
        <a:p>
          <a:endParaRPr lang="en-GB"/>
        </a:p>
      </dgm:t>
    </dgm:pt>
    <dgm:pt modelId="{40D60092-701B-4C78-81E2-52E09762DC02}" type="pres">
      <dgm:prSet presAssocID="{5E1FA387-552A-4675-9AC0-5573213407EC}" presName="parentShp" presStyleLbl="node1" presStyleIdx="2" presStyleCnt="3" custScaleY="196933" custLinFactNeighborX="642" custLinFactNeighborY="-3051">
        <dgm:presLayoutVars>
          <dgm:bulletEnabled val="1"/>
        </dgm:presLayoutVars>
      </dgm:prSet>
      <dgm:spPr/>
      <dgm:t>
        <a:bodyPr/>
        <a:lstStyle/>
        <a:p>
          <a:endParaRPr lang="en-GB"/>
        </a:p>
      </dgm:t>
    </dgm:pt>
    <dgm:pt modelId="{CA8B1909-6782-4284-99CC-A9613DED2647}" type="pres">
      <dgm:prSet presAssocID="{5E1FA387-552A-4675-9AC0-5573213407EC}" presName="childShp" presStyleLbl="bgAccFollowNode1" presStyleIdx="2" presStyleCnt="3" custScaleY="178794">
        <dgm:presLayoutVars>
          <dgm:bulletEnabled val="1"/>
        </dgm:presLayoutVars>
      </dgm:prSet>
      <dgm:spPr/>
      <dgm:t>
        <a:bodyPr/>
        <a:lstStyle/>
        <a:p>
          <a:endParaRPr lang="en-GB"/>
        </a:p>
      </dgm:t>
    </dgm:pt>
  </dgm:ptLst>
  <dgm:cxnLst>
    <dgm:cxn modelId="{DF6A19A7-A935-4D29-B22A-7FF7A112626D}" type="presOf" srcId="{DD08C11C-5B1B-4BA0-A974-2B56BBA74059}" destId="{A8DBE80F-F13C-497D-88BB-2D0C0A0A3A7C}" srcOrd="0" destOrd="0" presId="urn:microsoft.com/office/officeart/2005/8/layout/vList6"/>
    <dgm:cxn modelId="{335EAA4C-67A6-4923-9201-8CC5F9A74DB1}" type="presOf" srcId="{634FACC5-F109-412C-820B-64EB90795A6A}" destId="{CA8B1909-6782-4284-99CC-A9613DED2647}" srcOrd="0" destOrd="1" presId="urn:microsoft.com/office/officeart/2005/8/layout/vList6"/>
    <dgm:cxn modelId="{BD112A48-DDF5-472C-BA02-F7702E7DA88B}" srcId="{5E1FA387-552A-4675-9AC0-5573213407EC}" destId="{634FACC5-F109-412C-820B-64EB90795A6A}" srcOrd="1" destOrd="0" parTransId="{534F7F6C-8481-46E6-9830-2C05868AEF0D}" sibTransId="{560DCF16-8D82-4160-B53A-48C867833BF7}"/>
    <dgm:cxn modelId="{C9C14A2F-83E1-4CE4-AFEC-AC44E255F290}" type="presOf" srcId="{1E95A9EF-7CB6-4044-AD1D-082D43D03A3E}" destId="{D712CDB0-BE57-45B5-84E7-62F94C0D4C0E}" srcOrd="0" destOrd="0" presId="urn:microsoft.com/office/officeart/2005/8/layout/vList6"/>
    <dgm:cxn modelId="{47357E3A-49CB-4CF3-A615-ECC0827B09A2}" srcId="{B4B9E5D1-13C7-4E37-B750-723498CBFFEB}" destId="{591B2CA4-6495-4942-B9DF-C8071FCA09EC}" srcOrd="0" destOrd="0" parTransId="{0CC0AEEE-E400-477A-ACBF-02AF5D94CACF}" sibTransId="{3CDA2CEF-6452-47CB-B79B-8A9C35560C2C}"/>
    <dgm:cxn modelId="{417F6564-1BC7-4B9D-B292-DB6D5748BA67}" srcId="{B4B9E5D1-13C7-4E37-B750-723498CBFFEB}" destId="{5741E4D5-60FB-4898-8E85-374E44C31580}" srcOrd="1" destOrd="0" parTransId="{0E41C136-7D6A-4038-9EAC-A88A991C2BE8}" sibTransId="{0C45B9D4-F32E-4E27-95EA-74584E3FBB65}"/>
    <dgm:cxn modelId="{10EA7BB8-96A3-4E4C-A1B4-B048DF2AC549}" srcId="{DD08C11C-5B1B-4BA0-A974-2B56BBA74059}" destId="{1E95A9EF-7CB6-4044-AD1D-082D43D03A3E}" srcOrd="1" destOrd="0" parTransId="{D23BBD17-7BE8-48CA-A42E-2483A9E07F80}" sibTransId="{95EEDC85-AF96-4C86-9424-969791D821F4}"/>
    <dgm:cxn modelId="{14E6E8EE-26B5-470F-80A5-D6BCEF701F62}" type="presOf" srcId="{3B5F0A16-E47D-4440-B592-26AED37B29E4}" destId="{435B3B6D-1ADF-4701-B283-215D3CC7B26E}" srcOrd="0" destOrd="1" presId="urn:microsoft.com/office/officeart/2005/8/layout/vList6"/>
    <dgm:cxn modelId="{2FC365CD-04DA-4EC6-8836-3B3A2E8862F5}" type="presOf" srcId="{5E1FA387-552A-4675-9AC0-5573213407EC}" destId="{40D60092-701B-4C78-81E2-52E09762DC02}" srcOrd="0" destOrd="0" presId="urn:microsoft.com/office/officeart/2005/8/layout/vList6"/>
    <dgm:cxn modelId="{B7946973-E851-4E1A-8722-7E714E9D8E63}" srcId="{5E1FA387-552A-4675-9AC0-5573213407EC}" destId="{6748EF4D-8912-4D71-8173-2C9414346B7B}" srcOrd="0" destOrd="0" parTransId="{0626B2EE-5D7E-4E7D-B224-1A3543F961D8}" sibTransId="{42EB9F06-896D-4768-A445-7FD6C3F10557}"/>
    <dgm:cxn modelId="{4F6F8E17-DA18-4F18-9CA7-B28A32D75E8F}" type="presOf" srcId="{591B2CA4-6495-4942-B9DF-C8071FCA09EC}" destId="{D58FBF44-BC84-4F0D-A66B-4221F52A7F57}" srcOrd="0" destOrd="0" presId="urn:microsoft.com/office/officeart/2005/8/layout/vList6"/>
    <dgm:cxn modelId="{F9144B16-4853-4B9D-AFF4-0B1F365D79DD}" type="presOf" srcId="{077D6E16-477B-4D47-B9F0-BB88D5BF40DE}" destId="{435B3B6D-1ADF-4701-B283-215D3CC7B26E}" srcOrd="0" destOrd="0" presId="urn:microsoft.com/office/officeart/2005/8/layout/vList6"/>
    <dgm:cxn modelId="{55D995DE-5CC4-48EB-8AAD-19FF609D9BAC}" type="presOf" srcId="{B4B9E5D1-13C7-4E37-B750-723498CBFFEB}" destId="{A7CB8410-2C79-4A84-9421-99630B9C7D64}" srcOrd="0" destOrd="0" presId="urn:microsoft.com/office/officeart/2005/8/layout/vList6"/>
    <dgm:cxn modelId="{F165E143-48B6-4523-B5B8-60494EA98BFF}" srcId="{1E95A9EF-7CB6-4044-AD1D-082D43D03A3E}" destId="{3B5F0A16-E47D-4440-B592-26AED37B29E4}" srcOrd="1" destOrd="0" parTransId="{6B8283B9-65D0-4588-8EDD-DE92C026FF1B}" sibTransId="{D5B6BF34-7374-42F4-BFF9-F5C19F6664B9}"/>
    <dgm:cxn modelId="{C96E4EC1-819A-44FC-BD6C-637EE51896E9}" srcId="{1E95A9EF-7CB6-4044-AD1D-082D43D03A3E}" destId="{077D6E16-477B-4D47-B9F0-BB88D5BF40DE}" srcOrd="0" destOrd="0" parTransId="{8211D50E-DF8D-4FA1-A8DE-84BCD591D05D}" sibTransId="{80997AC6-0731-41A6-9720-10FDFE930EE1}"/>
    <dgm:cxn modelId="{EDA696E7-1D3A-4C63-AA97-790ECCA100B9}" srcId="{DD08C11C-5B1B-4BA0-A974-2B56BBA74059}" destId="{B4B9E5D1-13C7-4E37-B750-723498CBFFEB}" srcOrd="0" destOrd="0" parTransId="{532A327D-7E3C-450A-96B5-F21B0BA8F5A5}" sibTransId="{A3E6B8EF-424E-4DF0-8F79-916E6D7A61CC}"/>
    <dgm:cxn modelId="{0AF5DDE1-49FE-4A3D-BE80-3FE0F7E3AFD3}" type="presOf" srcId="{6748EF4D-8912-4D71-8173-2C9414346B7B}" destId="{CA8B1909-6782-4284-99CC-A9613DED2647}" srcOrd="0" destOrd="0" presId="urn:microsoft.com/office/officeart/2005/8/layout/vList6"/>
    <dgm:cxn modelId="{5A3BA82A-D314-4115-8060-E4C2AE26EFE9}" srcId="{DD08C11C-5B1B-4BA0-A974-2B56BBA74059}" destId="{5E1FA387-552A-4675-9AC0-5573213407EC}" srcOrd="2" destOrd="0" parTransId="{530887EA-FF97-4CA7-B492-62893670D318}" sibTransId="{92E5DED2-AA82-4DCE-A984-26E93CFB87BF}"/>
    <dgm:cxn modelId="{526E8507-342F-498E-8A2D-8C3AEFF5EAE9}" type="presOf" srcId="{5741E4D5-60FB-4898-8E85-374E44C31580}" destId="{D58FBF44-BC84-4F0D-A66B-4221F52A7F57}" srcOrd="0" destOrd="1" presId="urn:microsoft.com/office/officeart/2005/8/layout/vList6"/>
    <dgm:cxn modelId="{CBA955A9-5BBE-4A2F-BDDE-B49C14C17BEA}" type="presParOf" srcId="{A8DBE80F-F13C-497D-88BB-2D0C0A0A3A7C}" destId="{30EA9011-7E06-4620-87AF-D5A52B787964}" srcOrd="0" destOrd="0" presId="urn:microsoft.com/office/officeart/2005/8/layout/vList6"/>
    <dgm:cxn modelId="{8349D846-F575-4C77-8A23-A217C21B64DA}" type="presParOf" srcId="{30EA9011-7E06-4620-87AF-D5A52B787964}" destId="{A7CB8410-2C79-4A84-9421-99630B9C7D64}" srcOrd="0" destOrd="0" presId="urn:microsoft.com/office/officeart/2005/8/layout/vList6"/>
    <dgm:cxn modelId="{99EC8571-3F19-4D02-ACF4-5F578F80EA5E}" type="presParOf" srcId="{30EA9011-7E06-4620-87AF-D5A52B787964}" destId="{D58FBF44-BC84-4F0D-A66B-4221F52A7F57}" srcOrd="1" destOrd="0" presId="urn:microsoft.com/office/officeart/2005/8/layout/vList6"/>
    <dgm:cxn modelId="{665CDDB7-C7CD-4DE9-82C9-49F3AC73F80C}" type="presParOf" srcId="{A8DBE80F-F13C-497D-88BB-2D0C0A0A3A7C}" destId="{E7F31D3D-FC4F-4C4A-B05E-996138DF087A}" srcOrd="1" destOrd="0" presId="urn:microsoft.com/office/officeart/2005/8/layout/vList6"/>
    <dgm:cxn modelId="{1C67E3FD-B97A-490C-995A-2BDE9771639B}" type="presParOf" srcId="{A8DBE80F-F13C-497D-88BB-2D0C0A0A3A7C}" destId="{C3F53D91-3971-4019-AC42-1104E16FB47E}" srcOrd="2" destOrd="0" presId="urn:microsoft.com/office/officeart/2005/8/layout/vList6"/>
    <dgm:cxn modelId="{F7D1B4C6-C723-4AED-9B3F-8901BA73F9AA}" type="presParOf" srcId="{C3F53D91-3971-4019-AC42-1104E16FB47E}" destId="{D712CDB0-BE57-45B5-84E7-62F94C0D4C0E}" srcOrd="0" destOrd="0" presId="urn:microsoft.com/office/officeart/2005/8/layout/vList6"/>
    <dgm:cxn modelId="{5EB97A51-D143-4A01-84CE-1701E5601318}" type="presParOf" srcId="{C3F53D91-3971-4019-AC42-1104E16FB47E}" destId="{435B3B6D-1ADF-4701-B283-215D3CC7B26E}" srcOrd="1" destOrd="0" presId="urn:microsoft.com/office/officeart/2005/8/layout/vList6"/>
    <dgm:cxn modelId="{0E2F0CD9-0F92-46A5-85C7-F69ED7615279}" type="presParOf" srcId="{A8DBE80F-F13C-497D-88BB-2D0C0A0A3A7C}" destId="{7F3542A8-1F7A-45DF-85A9-F57DF85BF6E6}" srcOrd="3" destOrd="0" presId="urn:microsoft.com/office/officeart/2005/8/layout/vList6"/>
    <dgm:cxn modelId="{FB1B2AFD-818D-4E6E-A68C-49FD1A9EA5E9}" type="presParOf" srcId="{A8DBE80F-F13C-497D-88BB-2D0C0A0A3A7C}" destId="{12E3654A-C6B4-489E-90E3-D0E2EBBF0CA0}" srcOrd="4" destOrd="0" presId="urn:microsoft.com/office/officeart/2005/8/layout/vList6"/>
    <dgm:cxn modelId="{4D198D71-0B3C-4ED7-9E99-BEC53FE0FAB9}" type="presParOf" srcId="{12E3654A-C6B4-489E-90E3-D0E2EBBF0CA0}" destId="{40D60092-701B-4C78-81E2-52E09762DC02}" srcOrd="0" destOrd="0" presId="urn:microsoft.com/office/officeart/2005/8/layout/vList6"/>
    <dgm:cxn modelId="{F824C8B6-8465-46DD-A996-EDA6FF6C8EE6}" type="presParOf" srcId="{12E3654A-C6B4-489E-90E3-D0E2EBBF0CA0}" destId="{CA8B1909-6782-4284-99CC-A9613DED264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B9B52A-8FC7-4BDC-8B66-EF15427302C1}" type="doc">
      <dgm:prSet loTypeId="urn:microsoft.com/office/officeart/2009/3/layout/IncreasingArrowsProcess" loCatId="process" qsTypeId="urn:microsoft.com/office/officeart/2005/8/quickstyle/simple3" qsCatId="simple" csTypeId="urn:microsoft.com/office/officeart/2005/8/colors/accent0_1" csCatId="mainScheme" phldr="1"/>
      <dgm:spPr/>
      <dgm:t>
        <a:bodyPr/>
        <a:lstStyle/>
        <a:p>
          <a:endParaRPr lang="en-GB"/>
        </a:p>
      </dgm:t>
    </dgm:pt>
    <dgm:pt modelId="{BB25DC8C-FD5C-49C0-B6D5-349014A3166F}">
      <dgm:prSet phldrT="[Text]"/>
      <dgm:spPr/>
      <dgm:t>
        <a:bodyPr/>
        <a:lstStyle/>
        <a:p>
          <a:r>
            <a:rPr lang="en-GB" dirty="0" smtClean="0"/>
            <a:t>EU-IFRS</a:t>
          </a:r>
          <a:endParaRPr lang="en-GB" dirty="0"/>
        </a:p>
      </dgm:t>
    </dgm:pt>
    <dgm:pt modelId="{5D2DD392-1A59-4E8F-95A9-7C07C603FF80}" type="parTrans" cxnId="{C5A15429-DB47-428E-B2CB-F1CF7CF67ABC}">
      <dgm:prSet/>
      <dgm:spPr/>
      <dgm:t>
        <a:bodyPr/>
        <a:lstStyle/>
        <a:p>
          <a:endParaRPr lang="en-GB"/>
        </a:p>
      </dgm:t>
    </dgm:pt>
    <dgm:pt modelId="{693C6D1D-E583-4A95-9089-1E2AC1493F56}" type="sibTrans" cxnId="{C5A15429-DB47-428E-B2CB-F1CF7CF67ABC}">
      <dgm:prSet/>
      <dgm:spPr/>
      <dgm:t>
        <a:bodyPr/>
        <a:lstStyle/>
        <a:p>
          <a:endParaRPr lang="en-GB"/>
        </a:p>
      </dgm:t>
    </dgm:pt>
    <dgm:pt modelId="{7F573F14-74B4-4234-B0ED-2B3C63F644B8}">
      <dgm:prSet phldrT="[Text]" custT="1"/>
      <dgm:spPr/>
      <dgm:t>
        <a:bodyPr/>
        <a:lstStyle/>
        <a:p>
          <a:r>
            <a:rPr lang="en-GB" sz="2400" dirty="0" smtClean="0"/>
            <a:t>EU listed consolidated accounts</a:t>
          </a:r>
          <a:endParaRPr lang="en-GB" sz="2400" dirty="0"/>
        </a:p>
      </dgm:t>
    </dgm:pt>
    <dgm:pt modelId="{490FA14B-C46E-4527-B1AF-4EE07EF72018}" type="parTrans" cxnId="{DE2A5B53-33C5-43CA-AE16-AAA5E56AED87}">
      <dgm:prSet/>
      <dgm:spPr/>
      <dgm:t>
        <a:bodyPr/>
        <a:lstStyle/>
        <a:p>
          <a:endParaRPr lang="en-GB"/>
        </a:p>
      </dgm:t>
    </dgm:pt>
    <dgm:pt modelId="{2B414E11-709D-488A-A2BC-C31B370E8CBC}" type="sibTrans" cxnId="{DE2A5B53-33C5-43CA-AE16-AAA5E56AED87}">
      <dgm:prSet/>
      <dgm:spPr/>
      <dgm:t>
        <a:bodyPr/>
        <a:lstStyle/>
        <a:p>
          <a:endParaRPr lang="en-GB"/>
        </a:p>
      </dgm:t>
    </dgm:pt>
    <dgm:pt modelId="{AA3FB827-EB7C-4716-8262-6D992D49B7D3}">
      <dgm:prSet phldrT="[Text]"/>
      <dgm:spPr/>
      <dgm:t>
        <a:bodyPr/>
        <a:lstStyle/>
        <a:p>
          <a:r>
            <a:rPr lang="en-GB" dirty="0" smtClean="0"/>
            <a:t>FRS 101 or FRS 102</a:t>
          </a:r>
          <a:endParaRPr lang="en-GB" dirty="0"/>
        </a:p>
      </dgm:t>
    </dgm:pt>
    <dgm:pt modelId="{BE22A2C8-1AC4-43B3-AE11-3150949DA6AA}" type="parTrans" cxnId="{B244C86D-7027-423D-9DEE-7A42F649A71C}">
      <dgm:prSet/>
      <dgm:spPr/>
      <dgm:t>
        <a:bodyPr/>
        <a:lstStyle/>
        <a:p>
          <a:endParaRPr lang="en-GB"/>
        </a:p>
      </dgm:t>
    </dgm:pt>
    <dgm:pt modelId="{71E48020-1FFC-4B6D-B576-4A7016028B87}" type="sibTrans" cxnId="{B244C86D-7027-423D-9DEE-7A42F649A71C}">
      <dgm:prSet/>
      <dgm:spPr/>
      <dgm:t>
        <a:bodyPr/>
        <a:lstStyle/>
        <a:p>
          <a:endParaRPr lang="en-GB"/>
        </a:p>
      </dgm:t>
    </dgm:pt>
    <dgm:pt modelId="{A4102D83-4F08-4768-BADD-5B697E4465E2}">
      <dgm:prSet phldrT="[Text]" custT="1"/>
      <dgm:spPr/>
      <dgm:t>
        <a:bodyPr/>
        <a:lstStyle/>
        <a:p>
          <a:r>
            <a:rPr lang="en-GB" sz="2400" dirty="0" smtClean="0"/>
            <a:t>FRS 101 for qualifying entities part of a group</a:t>
          </a:r>
          <a:endParaRPr lang="en-GB" sz="2400" dirty="0"/>
        </a:p>
      </dgm:t>
    </dgm:pt>
    <dgm:pt modelId="{8616602E-1AF8-44D2-BB41-C21D486A9180}" type="parTrans" cxnId="{3E64CF27-A0F0-4D1D-8DEB-3AFFDEB7DBC4}">
      <dgm:prSet/>
      <dgm:spPr/>
      <dgm:t>
        <a:bodyPr/>
        <a:lstStyle/>
        <a:p>
          <a:endParaRPr lang="en-GB"/>
        </a:p>
      </dgm:t>
    </dgm:pt>
    <dgm:pt modelId="{2671162C-6C68-4FB1-9531-DA0D19BFD29D}" type="sibTrans" cxnId="{3E64CF27-A0F0-4D1D-8DEB-3AFFDEB7DBC4}">
      <dgm:prSet/>
      <dgm:spPr/>
      <dgm:t>
        <a:bodyPr/>
        <a:lstStyle/>
        <a:p>
          <a:endParaRPr lang="en-GB"/>
        </a:p>
      </dgm:t>
    </dgm:pt>
    <dgm:pt modelId="{A9CC4C02-159C-444A-9B36-18A6BD4903EA}">
      <dgm:prSet phldrT="[Text]"/>
      <dgm:spPr/>
      <dgm:t>
        <a:bodyPr/>
        <a:lstStyle/>
        <a:p>
          <a:r>
            <a:rPr lang="en-GB" dirty="0" smtClean="0"/>
            <a:t>FRSSE</a:t>
          </a:r>
          <a:endParaRPr lang="en-GB" dirty="0"/>
        </a:p>
      </dgm:t>
    </dgm:pt>
    <dgm:pt modelId="{8A8841FD-0E43-4DE4-88B4-3938B2365BCA}" type="parTrans" cxnId="{DA323DA9-94C7-4E1C-91A5-82C2DD4833A3}">
      <dgm:prSet/>
      <dgm:spPr/>
      <dgm:t>
        <a:bodyPr/>
        <a:lstStyle/>
        <a:p>
          <a:endParaRPr lang="en-GB"/>
        </a:p>
      </dgm:t>
    </dgm:pt>
    <dgm:pt modelId="{E5382410-965C-454E-8C92-744E5F7A44DF}" type="sibTrans" cxnId="{DA323DA9-94C7-4E1C-91A5-82C2DD4833A3}">
      <dgm:prSet/>
      <dgm:spPr/>
      <dgm:t>
        <a:bodyPr/>
        <a:lstStyle/>
        <a:p>
          <a:endParaRPr lang="en-GB"/>
        </a:p>
      </dgm:t>
    </dgm:pt>
    <dgm:pt modelId="{F59BFE5E-3917-4504-B5C1-08A35659909E}">
      <dgm:prSet phldrT="[Text]" custT="1"/>
      <dgm:spPr/>
      <dgm:t>
        <a:bodyPr/>
        <a:lstStyle/>
        <a:p>
          <a:r>
            <a:rPr lang="en-GB" sz="2400" dirty="0" smtClean="0"/>
            <a:t>Small entities only</a:t>
          </a:r>
          <a:endParaRPr lang="en-GB" sz="2400" dirty="0"/>
        </a:p>
      </dgm:t>
    </dgm:pt>
    <dgm:pt modelId="{C195256B-E3FC-4029-8F4D-D365D8DDB47C}" type="parTrans" cxnId="{FE8DE6A5-B8E8-437D-8A0A-E55F72C12893}">
      <dgm:prSet/>
      <dgm:spPr/>
      <dgm:t>
        <a:bodyPr/>
        <a:lstStyle/>
        <a:p>
          <a:endParaRPr lang="en-GB"/>
        </a:p>
      </dgm:t>
    </dgm:pt>
    <dgm:pt modelId="{6E80739A-FE66-476E-A873-DF8BEF682225}" type="sibTrans" cxnId="{FE8DE6A5-B8E8-437D-8A0A-E55F72C12893}">
      <dgm:prSet/>
      <dgm:spPr/>
      <dgm:t>
        <a:bodyPr/>
        <a:lstStyle/>
        <a:p>
          <a:endParaRPr lang="en-GB"/>
        </a:p>
      </dgm:t>
    </dgm:pt>
    <dgm:pt modelId="{4EE0F074-EAE5-4EA4-8088-5551C8A2E2D9}">
      <dgm:prSet phldrT="[Text]" custT="1"/>
      <dgm:spPr/>
      <dgm:t>
        <a:bodyPr/>
        <a:lstStyle/>
        <a:p>
          <a:r>
            <a:rPr lang="en-GB" sz="2400" dirty="0" smtClean="0"/>
            <a:t>Any entity voluntarily</a:t>
          </a:r>
          <a:endParaRPr lang="en-GB" sz="2400" dirty="0"/>
        </a:p>
      </dgm:t>
    </dgm:pt>
    <dgm:pt modelId="{71207E8F-69E2-4FB0-A001-CAF478160B27}" type="parTrans" cxnId="{D40BF4CB-9195-4ED6-923D-2169D58D0203}">
      <dgm:prSet/>
      <dgm:spPr/>
      <dgm:t>
        <a:bodyPr/>
        <a:lstStyle/>
        <a:p>
          <a:endParaRPr lang="en-GB"/>
        </a:p>
      </dgm:t>
    </dgm:pt>
    <dgm:pt modelId="{BFCF398F-43A9-4F1C-8B2F-F6B0AA74AE08}" type="sibTrans" cxnId="{D40BF4CB-9195-4ED6-923D-2169D58D0203}">
      <dgm:prSet/>
      <dgm:spPr/>
      <dgm:t>
        <a:bodyPr/>
        <a:lstStyle/>
        <a:p>
          <a:endParaRPr lang="en-GB"/>
        </a:p>
      </dgm:t>
    </dgm:pt>
    <dgm:pt modelId="{A8DDD54E-4943-4C61-8B75-B2A974B1FB06}">
      <dgm:prSet phldrT="[Text]" custT="1"/>
      <dgm:spPr/>
      <dgm:t>
        <a:bodyPr/>
        <a:lstStyle/>
        <a:p>
          <a:r>
            <a:rPr lang="en-GB" sz="2400" dirty="0" smtClean="0"/>
            <a:t>FRS 102 for other reporting entities</a:t>
          </a:r>
          <a:endParaRPr lang="en-GB" sz="2400" dirty="0"/>
        </a:p>
      </dgm:t>
    </dgm:pt>
    <dgm:pt modelId="{D8566237-A455-4369-A77C-494751748C7D}" type="parTrans" cxnId="{F018694A-B833-4978-B3A2-6FF5001EAF5B}">
      <dgm:prSet/>
      <dgm:spPr/>
      <dgm:t>
        <a:bodyPr/>
        <a:lstStyle/>
        <a:p>
          <a:endParaRPr lang="en-GB"/>
        </a:p>
      </dgm:t>
    </dgm:pt>
    <dgm:pt modelId="{0AC06A55-FEDB-4A40-9217-DEF260AEDDCD}" type="sibTrans" cxnId="{F018694A-B833-4978-B3A2-6FF5001EAF5B}">
      <dgm:prSet/>
      <dgm:spPr/>
      <dgm:t>
        <a:bodyPr/>
        <a:lstStyle/>
        <a:p>
          <a:endParaRPr lang="en-GB"/>
        </a:p>
      </dgm:t>
    </dgm:pt>
    <dgm:pt modelId="{4851BC4E-D615-47EF-9125-08C542104C26}" type="pres">
      <dgm:prSet presAssocID="{BFB9B52A-8FC7-4BDC-8B66-EF15427302C1}" presName="Name0" presStyleCnt="0">
        <dgm:presLayoutVars>
          <dgm:chMax val="5"/>
          <dgm:chPref val="5"/>
          <dgm:dir/>
          <dgm:animLvl val="lvl"/>
        </dgm:presLayoutVars>
      </dgm:prSet>
      <dgm:spPr/>
      <dgm:t>
        <a:bodyPr/>
        <a:lstStyle/>
        <a:p>
          <a:endParaRPr lang="en-GB"/>
        </a:p>
      </dgm:t>
    </dgm:pt>
    <dgm:pt modelId="{81E7EBB7-A451-417E-9522-806A50D1869A}" type="pres">
      <dgm:prSet presAssocID="{BB25DC8C-FD5C-49C0-B6D5-349014A3166F}" presName="parentText1" presStyleLbl="node1" presStyleIdx="0" presStyleCnt="3">
        <dgm:presLayoutVars>
          <dgm:chMax/>
          <dgm:chPref val="3"/>
          <dgm:bulletEnabled val="1"/>
        </dgm:presLayoutVars>
      </dgm:prSet>
      <dgm:spPr/>
      <dgm:t>
        <a:bodyPr/>
        <a:lstStyle/>
        <a:p>
          <a:endParaRPr lang="en-GB"/>
        </a:p>
      </dgm:t>
    </dgm:pt>
    <dgm:pt modelId="{BDCE263E-0D3A-47A3-B5FF-38CCF4DFCDBD}" type="pres">
      <dgm:prSet presAssocID="{BB25DC8C-FD5C-49C0-B6D5-349014A3166F}" presName="childText1" presStyleLbl="solidAlignAcc1" presStyleIdx="0" presStyleCnt="3">
        <dgm:presLayoutVars>
          <dgm:chMax val="0"/>
          <dgm:chPref val="0"/>
          <dgm:bulletEnabled val="1"/>
        </dgm:presLayoutVars>
      </dgm:prSet>
      <dgm:spPr/>
      <dgm:t>
        <a:bodyPr/>
        <a:lstStyle/>
        <a:p>
          <a:endParaRPr lang="en-GB"/>
        </a:p>
      </dgm:t>
    </dgm:pt>
    <dgm:pt modelId="{EAAF12EE-ED65-4C53-8584-E9DFC8CE1BCB}" type="pres">
      <dgm:prSet presAssocID="{AA3FB827-EB7C-4716-8262-6D992D49B7D3}" presName="parentText2" presStyleLbl="node1" presStyleIdx="1" presStyleCnt="3">
        <dgm:presLayoutVars>
          <dgm:chMax/>
          <dgm:chPref val="3"/>
          <dgm:bulletEnabled val="1"/>
        </dgm:presLayoutVars>
      </dgm:prSet>
      <dgm:spPr/>
      <dgm:t>
        <a:bodyPr/>
        <a:lstStyle/>
        <a:p>
          <a:endParaRPr lang="en-GB"/>
        </a:p>
      </dgm:t>
    </dgm:pt>
    <dgm:pt modelId="{4CBD58AE-47CF-49E9-B730-EE6A17418045}" type="pres">
      <dgm:prSet presAssocID="{AA3FB827-EB7C-4716-8262-6D992D49B7D3}" presName="childText2" presStyleLbl="solidAlignAcc1" presStyleIdx="1" presStyleCnt="3" custScaleY="106667">
        <dgm:presLayoutVars>
          <dgm:chMax val="0"/>
          <dgm:chPref val="0"/>
          <dgm:bulletEnabled val="1"/>
        </dgm:presLayoutVars>
      </dgm:prSet>
      <dgm:spPr/>
      <dgm:t>
        <a:bodyPr/>
        <a:lstStyle/>
        <a:p>
          <a:endParaRPr lang="en-GB"/>
        </a:p>
      </dgm:t>
    </dgm:pt>
    <dgm:pt modelId="{8E7CFE7D-97C1-442C-A77A-EC8E1DE5D5E4}" type="pres">
      <dgm:prSet presAssocID="{A9CC4C02-159C-444A-9B36-18A6BD4903EA}" presName="parentText3" presStyleLbl="node1" presStyleIdx="2" presStyleCnt="3">
        <dgm:presLayoutVars>
          <dgm:chMax/>
          <dgm:chPref val="3"/>
          <dgm:bulletEnabled val="1"/>
        </dgm:presLayoutVars>
      </dgm:prSet>
      <dgm:spPr/>
      <dgm:t>
        <a:bodyPr/>
        <a:lstStyle/>
        <a:p>
          <a:endParaRPr lang="en-GB"/>
        </a:p>
      </dgm:t>
    </dgm:pt>
    <dgm:pt modelId="{2C56BB94-9825-4477-8BFB-713BE5117EA3}" type="pres">
      <dgm:prSet presAssocID="{A9CC4C02-159C-444A-9B36-18A6BD4903EA}" presName="childText3" presStyleLbl="solidAlignAcc1" presStyleIdx="2" presStyleCnt="3">
        <dgm:presLayoutVars>
          <dgm:chMax val="0"/>
          <dgm:chPref val="0"/>
          <dgm:bulletEnabled val="1"/>
        </dgm:presLayoutVars>
      </dgm:prSet>
      <dgm:spPr/>
      <dgm:t>
        <a:bodyPr/>
        <a:lstStyle/>
        <a:p>
          <a:endParaRPr lang="en-GB"/>
        </a:p>
      </dgm:t>
    </dgm:pt>
  </dgm:ptLst>
  <dgm:cxnLst>
    <dgm:cxn modelId="{F018694A-B833-4978-B3A2-6FF5001EAF5B}" srcId="{AA3FB827-EB7C-4716-8262-6D992D49B7D3}" destId="{A8DDD54E-4943-4C61-8B75-B2A974B1FB06}" srcOrd="1" destOrd="0" parTransId="{D8566237-A455-4369-A77C-494751748C7D}" sibTransId="{0AC06A55-FEDB-4A40-9217-DEF260AEDDCD}"/>
    <dgm:cxn modelId="{C58A9B45-F728-4C01-83B8-01957838B2E4}" type="presOf" srcId="{BB25DC8C-FD5C-49C0-B6D5-349014A3166F}" destId="{81E7EBB7-A451-417E-9522-806A50D1869A}" srcOrd="0" destOrd="0" presId="urn:microsoft.com/office/officeart/2009/3/layout/IncreasingArrowsProcess"/>
    <dgm:cxn modelId="{D40BF4CB-9195-4ED6-923D-2169D58D0203}" srcId="{BB25DC8C-FD5C-49C0-B6D5-349014A3166F}" destId="{4EE0F074-EAE5-4EA4-8088-5551C8A2E2D9}" srcOrd="1" destOrd="0" parTransId="{71207E8F-69E2-4FB0-A001-CAF478160B27}" sibTransId="{BFCF398F-43A9-4F1C-8B2F-F6B0AA74AE08}"/>
    <dgm:cxn modelId="{7F0364F1-75A8-4D08-9186-D82B3428E3B5}" type="presOf" srcId="{F59BFE5E-3917-4504-B5C1-08A35659909E}" destId="{2C56BB94-9825-4477-8BFB-713BE5117EA3}" srcOrd="0" destOrd="0" presId="urn:microsoft.com/office/officeart/2009/3/layout/IncreasingArrowsProcess"/>
    <dgm:cxn modelId="{2FE2AD2A-FC1D-417D-9A78-42F9BDE078EF}" type="presOf" srcId="{A8DDD54E-4943-4C61-8B75-B2A974B1FB06}" destId="{4CBD58AE-47CF-49E9-B730-EE6A17418045}" srcOrd="0" destOrd="1" presId="urn:microsoft.com/office/officeart/2009/3/layout/IncreasingArrowsProcess"/>
    <dgm:cxn modelId="{64C29349-86F5-48DB-AFBE-DD3540A6FD6F}" type="presOf" srcId="{7F573F14-74B4-4234-B0ED-2B3C63F644B8}" destId="{BDCE263E-0D3A-47A3-B5FF-38CCF4DFCDBD}" srcOrd="0" destOrd="0" presId="urn:microsoft.com/office/officeart/2009/3/layout/IncreasingArrowsProcess"/>
    <dgm:cxn modelId="{65C44816-19B4-4E15-9C25-21E0D480369B}" type="presOf" srcId="{4EE0F074-EAE5-4EA4-8088-5551C8A2E2D9}" destId="{BDCE263E-0D3A-47A3-B5FF-38CCF4DFCDBD}" srcOrd="0" destOrd="1" presId="urn:microsoft.com/office/officeart/2009/3/layout/IncreasingArrowsProcess"/>
    <dgm:cxn modelId="{204847C4-DEAE-4466-BC3D-117328490D7A}" type="presOf" srcId="{A4102D83-4F08-4768-BADD-5B697E4465E2}" destId="{4CBD58AE-47CF-49E9-B730-EE6A17418045}" srcOrd="0" destOrd="0" presId="urn:microsoft.com/office/officeart/2009/3/layout/IncreasingArrowsProcess"/>
    <dgm:cxn modelId="{8C8E3E26-7FFE-40B5-9898-24FD1E276D62}" type="presOf" srcId="{BFB9B52A-8FC7-4BDC-8B66-EF15427302C1}" destId="{4851BC4E-D615-47EF-9125-08C542104C26}" srcOrd="0" destOrd="0" presId="urn:microsoft.com/office/officeart/2009/3/layout/IncreasingArrowsProcess"/>
    <dgm:cxn modelId="{678BA4FD-DF36-4618-BB08-4E8067EFDCAF}" type="presOf" srcId="{AA3FB827-EB7C-4716-8262-6D992D49B7D3}" destId="{EAAF12EE-ED65-4C53-8584-E9DFC8CE1BCB}" srcOrd="0" destOrd="0" presId="urn:microsoft.com/office/officeart/2009/3/layout/IncreasingArrowsProcess"/>
    <dgm:cxn modelId="{3E64CF27-A0F0-4D1D-8DEB-3AFFDEB7DBC4}" srcId="{AA3FB827-EB7C-4716-8262-6D992D49B7D3}" destId="{A4102D83-4F08-4768-BADD-5B697E4465E2}" srcOrd="0" destOrd="0" parTransId="{8616602E-1AF8-44D2-BB41-C21D486A9180}" sibTransId="{2671162C-6C68-4FB1-9531-DA0D19BFD29D}"/>
    <dgm:cxn modelId="{B244C86D-7027-423D-9DEE-7A42F649A71C}" srcId="{BFB9B52A-8FC7-4BDC-8B66-EF15427302C1}" destId="{AA3FB827-EB7C-4716-8262-6D992D49B7D3}" srcOrd="1" destOrd="0" parTransId="{BE22A2C8-1AC4-43B3-AE11-3150949DA6AA}" sibTransId="{71E48020-1FFC-4B6D-B576-4A7016028B87}"/>
    <dgm:cxn modelId="{DA323DA9-94C7-4E1C-91A5-82C2DD4833A3}" srcId="{BFB9B52A-8FC7-4BDC-8B66-EF15427302C1}" destId="{A9CC4C02-159C-444A-9B36-18A6BD4903EA}" srcOrd="2" destOrd="0" parTransId="{8A8841FD-0E43-4DE4-88B4-3938B2365BCA}" sibTransId="{E5382410-965C-454E-8C92-744E5F7A44DF}"/>
    <dgm:cxn modelId="{F6717CFD-6B7C-43C4-8D8D-3BF9760ECDB9}" type="presOf" srcId="{A9CC4C02-159C-444A-9B36-18A6BD4903EA}" destId="{8E7CFE7D-97C1-442C-A77A-EC8E1DE5D5E4}" srcOrd="0" destOrd="0" presId="urn:microsoft.com/office/officeart/2009/3/layout/IncreasingArrowsProcess"/>
    <dgm:cxn modelId="{DE2A5B53-33C5-43CA-AE16-AAA5E56AED87}" srcId="{BB25DC8C-FD5C-49C0-B6D5-349014A3166F}" destId="{7F573F14-74B4-4234-B0ED-2B3C63F644B8}" srcOrd="0" destOrd="0" parTransId="{490FA14B-C46E-4527-B1AF-4EE07EF72018}" sibTransId="{2B414E11-709D-488A-A2BC-C31B370E8CBC}"/>
    <dgm:cxn modelId="{FE8DE6A5-B8E8-437D-8A0A-E55F72C12893}" srcId="{A9CC4C02-159C-444A-9B36-18A6BD4903EA}" destId="{F59BFE5E-3917-4504-B5C1-08A35659909E}" srcOrd="0" destOrd="0" parTransId="{C195256B-E3FC-4029-8F4D-D365D8DDB47C}" sibTransId="{6E80739A-FE66-476E-A873-DF8BEF682225}"/>
    <dgm:cxn modelId="{C5A15429-DB47-428E-B2CB-F1CF7CF67ABC}" srcId="{BFB9B52A-8FC7-4BDC-8B66-EF15427302C1}" destId="{BB25DC8C-FD5C-49C0-B6D5-349014A3166F}" srcOrd="0" destOrd="0" parTransId="{5D2DD392-1A59-4E8F-95A9-7C07C603FF80}" sibTransId="{693C6D1D-E583-4A95-9089-1E2AC1493F56}"/>
    <dgm:cxn modelId="{2974F690-C350-4DC0-A035-80CAF2232904}" type="presParOf" srcId="{4851BC4E-D615-47EF-9125-08C542104C26}" destId="{81E7EBB7-A451-417E-9522-806A50D1869A}" srcOrd="0" destOrd="0" presId="urn:microsoft.com/office/officeart/2009/3/layout/IncreasingArrowsProcess"/>
    <dgm:cxn modelId="{56755890-DA99-49D6-971D-FFFC0CAF3B08}" type="presParOf" srcId="{4851BC4E-D615-47EF-9125-08C542104C26}" destId="{BDCE263E-0D3A-47A3-B5FF-38CCF4DFCDBD}" srcOrd="1" destOrd="0" presId="urn:microsoft.com/office/officeart/2009/3/layout/IncreasingArrowsProcess"/>
    <dgm:cxn modelId="{6681DA4C-4119-4A4A-A88D-F8285F1FBB88}" type="presParOf" srcId="{4851BC4E-D615-47EF-9125-08C542104C26}" destId="{EAAF12EE-ED65-4C53-8584-E9DFC8CE1BCB}" srcOrd="2" destOrd="0" presId="urn:microsoft.com/office/officeart/2009/3/layout/IncreasingArrowsProcess"/>
    <dgm:cxn modelId="{796BDA71-2B9C-4B52-B92D-B3ACB3476266}" type="presParOf" srcId="{4851BC4E-D615-47EF-9125-08C542104C26}" destId="{4CBD58AE-47CF-49E9-B730-EE6A17418045}" srcOrd="3" destOrd="0" presId="urn:microsoft.com/office/officeart/2009/3/layout/IncreasingArrowsProcess"/>
    <dgm:cxn modelId="{0FD35217-DC84-4DE7-B7B2-4BC485B0FB6C}" type="presParOf" srcId="{4851BC4E-D615-47EF-9125-08C542104C26}" destId="{8E7CFE7D-97C1-442C-A77A-EC8E1DE5D5E4}" srcOrd="4" destOrd="0" presId="urn:microsoft.com/office/officeart/2009/3/layout/IncreasingArrowsProcess"/>
    <dgm:cxn modelId="{A921B930-5C70-4617-9F3E-760615BA8A70}" type="presParOf" srcId="{4851BC4E-D615-47EF-9125-08C542104C26}" destId="{2C56BB94-9825-4477-8BFB-713BE5117EA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D725F-C38D-4198-B689-BFA7EE446306}"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en-GB"/>
        </a:p>
      </dgm:t>
    </dgm:pt>
    <dgm:pt modelId="{A18547C1-902A-4819-BEA5-3A37870B1445}">
      <dgm:prSet custT="1"/>
      <dgm:spPr/>
      <dgm:t>
        <a:bodyPr/>
        <a:lstStyle/>
        <a:p>
          <a:pPr rtl="0"/>
          <a:r>
            <a:rPr lang="en-GB" sz="2400" dirty="0" smtClean="0"/>
            <a:t>Investment properties </a:t>
          </a:r>
          <a:endParaRPr lang="en-GB" sz="2400" dirty="0"/>
        </a:p>
      </dgm:t>
    </dgm:pt>
    <dgm:pt modelId="{03E5B2E2-858C-49F0-9167-9734B37275D3}" type="parTrans" cxnId="{ADFCDC7F-2824-4D0A-A5C2-9524743A1A80}">
      <dgm:prSet/>
      <dgm:spPr/>
      <dgm:t>
        <a:bodyPr/>
        <a:lstStyle/>
        <a:p>
          <a:endParaRPr lang="en-GB"/>
        </a:p>
      </dgm:t>
    </dgm:pt>
    <dgm:pt modelId="{61158A05-A446-4DC4-BC15-E445F80C3CD6}" type="sibTrans" cxnId="{ADFCDC7F-2824-4D0A-A5C2-9524743A1A80}">
      <dgm:prSet/>
      <dgm:spPr/>
      <dgm:t>
        <a:bodyPr/>
        <a:lstStyle/>
        <a:p>
          <a:endParaRPr lang="en-GB"/>
        </a:p>
      </dgm:t>
    </dgm:pt>
    <dgm:pt modelId="{D2852A9E-2055-4071-877E-25C7B44AD2F8}">
      <dgm:prSet/>
      <dgm:spPr/>
      <dgm:t>
        <a:bodyPr/>
        <a:lstStyle/>
        <a:p>
          <a:pPr rtl="0"/>
          <a:r>
            <a:rPr lang="en-GB" smtClean="0"/>
            <a:t>to be carried at fair value with gains / losses recognise in profit</a:t>
          </a:r>
          <a:endParaRPr lang="en-GB"/>
        </a:p>
      </dgm:t>
    </dgm:pt>
    <dgm:pt modelId="{43421FE7-C362-444B-AB9F-0DC509906CAE}" type="parTrans" cxnId="{4DF52DF7-1A93-4597-8D85-2F2A018D9BC6}">
      <dgm:prSet/>
      <dgm:spPr/>
      <dgm:t>
        <a:bodyPr/>
        <a:lstStyle/>
        <a:p>
          <a:endParaRPr lang="en-GB"/>
        </a:p>
      </dgm:t>
    </dgm:pt>
    <dgm:pt modelId="{1C692DC0-073E-498F-91DB-F05470C3CB33}" type="sibTrans" cxnId="{4DF52DF7-1A93-4597-8D85-2F2A018D9BC6}">
      <dgm:prSet/>
      <dgm:spPr/>
      <dgm:t>
        <a:bodyPr/>
        <a:lstStyle/>
        <a:p>
          <a:endParaRPr lang="en-GB"/>
        </a:p>
      </dgm:t>
    </dgm:pt>
    <dgm:pt modelId="{E85DF2FA-F5B1-4CFE-8CDB-928B6D792167}">
      <dgm:prSet/>
      <dgm:spPr/>
      <dgm:t>
        <a:bodyPr/>
        <a:lstStyle/>
        <a:p>
          <a:pPr rtl="0"/>
          <a:r>
            <a:rPr lang="en-GB" dirty="0" smtClean="0"/>
            <a:t>Intangible assets </a:t>
          </a:r>
          <a:endParaRPr lang="en-GB" dirty="0"/>
        </a:p>
      </dgm:t>
    </dgm:pt>
    <dgm:pt modelId="{A25B211E-263C-4821-A119-36F2B0107F9C}" type="parTrans" cxnId="{82EE268E-BC74-4DF8-9CE0-A5C0907FB648}">
      <dgm:prSet/>
      <dgm:spPr/>
      <dgm:t>
        <a:bodyPr/>
        <a:lstStyle/>
        <a:p>
          <a:endParaRPr lang="en-GB"/>
        </a:p>
      </dgm:t>
    </dgm:pt>
    <dgm:pt modelId="{C4B39DF4-6EA9-413F-8DB2-D0976F34E633}" type="sibTrans" cxnId="{82EE268E-BC74-4DF8-9CE0-A5C0907FB648}">
      <dgm:prSet/>
      <dgm:spPr/>
      <dgm:t>
        <a:bodyPr/>
        <a:lstStyle/>
        <a:p>
          <a:endParaRPr lang="en-GB"/>
        </a:p>
      </dgm:t>
    </dgm:pt>
    <dgm:pt modelId="{9DA03910-E186-4CA0-86DD-33463577748E}">
      <dgm:prSet/>
      <dgm:spPr/>
      <dgm:t>
        <a:bodyPr/>
        <a:lstStyle/>
        <a:p>
          <a:pPr rtl="0"/>
          <a:r>
            <a:rPr lang="en-GB" smtClean="0"/>
            <a:t>to be recognised separately from goodwill in a business combination</a:t>
          </a:r>
          <a:endParaRPr lang="en-GB"/>
        </a:p>
      </dgm:t>
    </dgm:pt>
    <dgm:pt modelId="{1FAD7E23-53D8-4788-9E9E-27935D75BF77}" type="parTrans" cxnId="{0E91FFB2-57E9-4846-8690-F7585F41CA50}">
      <dgm:prSet/>
      <dgm:spPr/>
      <dgm:t>
        <a:bodyPr/>
        <a:lstStyle/>
        <a:p>
          <a:endParaRPr lang="en-GB"/>
        </a:p>
      </dgm:t>
    </dgm:pt>
    <dgm:pt modelId="{6029CE96-5341-4D24-81E1-178993911D94}" type="sibTrans" cxnId="{0E91FFB2-57E9-4846-8690-F7585F41CA50}">
      <dgm:prSet/>
      <dgm:spPr/>
      <dgm:t>
        <a:bodyPr/>
        <a:lstStyle/>
        <a:p>
          <a:endParaRPr lang="en-GB"/>
        </a:p>
      </dgm:t>
    </dgm:pt>
    <dgm:pt modelId="{A65898CD-61D4-4F4A-99DD-75678C5BB26F}">
      <dgm:prSet/>
      <dgm:spPr/>
      <dgm:t>
        <a:bodyPr/>
        <a:lstStyle/>
        <a:p>
          <a:pPr rtl="0"/>
          <a:r>
            <a:rPr lang="en-GB" smtClean="0"/>
            <a:t>Goodwill and intangibles </a:t>
          </a:r>
          <a:endParaRPr lang="en-GB"/>
        </a:p>
      </dgm:t>
    </dgm:pt>
    <dgm:pt modelId="{FE17530F-28B2-44FD-B7DE-1B8DD158ED5B}" type="parTrans" cxnId="{9559774B-7CA9-47BC-9CA9-63D17C99196B}">
      <dgm:prSet/>
      <dgm:spPr/>
      <dgm:t>
        <a:bodyPr/>
        <a:lstStyle/>
        <a:p>
          <a:endParaRPr lang="en-GB"/>
        </a:p>
      </dgm:t>
    </dgm:pt>
    <dgm:pt modelId="{D4EC0A18-40E1-4ADB-99C4-805A684D8558}" type="sibTrans" cxnId="{9559774B-7CA9-47BC-9CA9-63D17C99196B}">
      <dgm:prSet/>
      <dgm:spPr/>
      <dgm:t>
        <a:bodyPr/>
        <a:lstStyle/>
        <a:p>
          <a:endParaRPr lang="en-GB"/>
        </a:p>
      </dgm:t>
    </dgm:pt>
    <dgm:pt modelId="{DC14A085-9A12-4B5C-9DD2-59D40821892C}">
      <dgm:prSet/>
      <dgm:spPr/>
      <dgm:t>
        <a:bodyPr/>
        <a:lstStyle/>
        <a:p>
          <a:pPr rtl="0"/>
          <a:r>
            <a:rPr lang="en-GB" smtClean="0"/>
            <a:t>Useful life will not exceed 5 years when no reliable estimate can be made</a:t>
          </a:r>
          <a:endParaRPr lang="en-GB"/>
        </a:p>
      </dgm:t>
    </dgm:pt>
    <dgm:pt modelId="{0038B82A-BD33-4386-B8DC-27BAEE3675E1}" type="parTrans" cxnId="{DBAA04FD-EB01-4356-B5AF-652193D40048}">
      <dgm:prSet/>
      <dgm:spPr/>
      <dgm:t>
        <a:bodyPr/>
        <a:lstStyle/>
        <a:p>
          <a:endParaRPr lang="en-GB"/>
        </a:p>
      </dgm:t>
    </dgm:pt>
    <dgm:pt modelId="{00C0A496-5CA1-4DBC-A6E6-CB544717AEC4}" type="sibTrans" cxnId="{DBAA04FD-EB01-4356-B5AF-652193D40048}">
      <dgm:prSet/>
      <dgm:spPr/>
      <dgm:t>
        <a:bodyPr/>
        <a:lstStyle/>
        <a:p>
          <a:endParaRPr lang="en-GB"/>
        </a:p>
      </dgm:t>
    </dgm:pt>
    <dgm:pt modelId="{01E4FFF5-A6FB-400E-8348-B58FC199242E}">
      <dgm:prSet/>
      <dgm:spPr/>
      <dgm:t>
        <a:bodyPr/>
        <a:lstStyle/>
        <a:p>
          <a:pPr rtl="0"/>
          <a:r>
            <a:rPr lang="en-GB" smtClean="0"/>
            <a:t>Lease classification </a:t>
          </a:r>
          <a:endParaRPr lang="en-GB"/>
        </a:p>
      </dgm:t>
    </dgm:pt>
    <dgm:pt modelId="{D78ADB2A-9438-414C-89A6-FACB04FAD04C}" type="parTrans" cxnId="{0E02F2B2-3C7C-433B-B36D-6B98280F228A}">
      <dgm:prSet/>
      <dgm:spPr/>
      <dgm:t>
        <a:bodyPr/>
        <a:lstStyle/>
        <a:p>
          <a:endParaRPr lang="en-GB"/>
        </a:p>
      </dgm:t>
    </dgm:pt>
    <dgm:pt modelId="{B8306461-5AA8-430C-8BAF-D1A74DFE49C5}" type="sibTrans" cxnId="{0E02F2B2-3C7C-433B-B36D-6B98280F228A}">
      <dgm:prSet/>
      <dgm:spPr/>
      <dgm:t>
        <a:bodyPr/>
        <a:lstStyle/>
        <a:p>
          <a:endParaRPr lang="en-GB"/>
        </a:p>
      </dgm:t>
    </dgm:pt>
    <dgm:pt modelId="{17B5AD14-3D8A-4DB0-B30A-4B89BC5D2157}">
      <dgm:prSet/>
      <dgm:spPr/>
      <dgm:t>
        <a:bodyPr/>
        <a:lstStyle/>
        <a:p>
          <a:pPr rtl="0"/>
          <a:r>
            <a:rPr lang="en-GB" smtClean="0"/>
            <a:t>will not be subject to the “90% rule”</a:t>
          </a:r>
          <a:endParaRPr lang="en-GB"/>
        </a:p>
      </dgm:t>
    </dgm:pt>
    <dgm:pt modelId="{811A9A2A-CED7-4FB5-A7A9-A67931AD10A9}" type="parTrans" cxnId="{F1322E9F-C37F-4D91-89A6-6621C43B807E}">
      <dgm:prSet/>
      <dgm:spPr/>
      <dgm:t>
        <a:bodyPr/>
        <a:lstStyle/>
        <a:p>
          <a:endParaRPr lang="en-GB"/>
        </a:p>
      </dgm:t>
    </dgm:pt>
    <dgm:pt modelId="{61FF091D-2704-4EB1-9C7D-8C4FD3274F89}" type="sibTrans" cxnId="{F1322E9F-C37F-4D91-89A6-6621C43B807E}">
      <dgm:prSet/>
      <dgm:spPr/>
      <dgm:t>
        <a:bodyPr/>
        <a:lstStyle/>
        <a:p>
          <a:endParaRPr lang="en-GB"/>
        </a:p>
      </dgm:t>
    </dgm:pt>
    <dgm:pt modelId="{17D95CE3-6059-4EAB-8035-0706F10BFDB6}">
      <dgm:prSet/>
      <dgm:spPr/>
      <dgm:t>
        <a:bodyPr/>
        <a:lstStyle/>
        <a:p>
          <a:pPr rtl="0"/>
          <a:r>
            <a:rPr lang="en-GB" smtClean="0"/>
            <a:t>Deferred tax liabilities</a:t>
          </a:r>
          <a:endParaRPr lang="en-GB"/>
        </a:p>
      </dgm:t>
    </dgm:pt>
    <dgm:pt modelId="{DF0144AA-86B8-41EE-B875-26146BFDCBC5}" type="parTrans" cxnId="{639F6E27-4AE5-40EF-9E8B-E99D23891423}">
      <dgm:prSet/>
      <dgm:spPr/>
      <dgm:t>
        <a:bodyPr/>
        <a:lstStyle/>
        <a:p>
          <a:endParaRPr lang="en-GB"/>
        </a:p>
      </dgm:t>
    </dgm:pt>
    <dgm:pt modelId="{4291EEE2-8652-40D1-9BBE-91E32749BA66}" type="sibTrans" cxnId="{639F6E27-4AE5-40EF-9E8B-E99D23891423}">
      <dgm:prSet/>
      <dgm:spPr/>
      <dgm:t>
        <a:bodyPr/>
        <a:lstStyle/>
        <a:p>
          <a:endParaRPr lang="en-GB"/>
        </a:p>
      </dgm:t>
    </dgm:pt>
    <dgm:pt modelId="{2599792E-5951-4BFD-B6AA-96F5011ED628}">
      <dgm:prSet/>
      <dgm:spPr/>
      <dgm:t>
        <a:bodyPr/>
        <a:lstStyle/>
        <a:p>
          <a:pPr rtl="0"/>
          <a:r>
            <a:rPr lang="en-GB" smtClean="0"/>
            <a:t>New liabilities likely to arise and amended measurement basis</a:t>
          </a:r>
          <a:endParaRPr lang="en-GB"/>
        </a:p>
      </dgm:t>
    </dgm:pt>
    <dgm:pt modelId="{C9BEB94F-3645-4DD5-946C-76836CF83695}" type="parTrans" cxnId="{B20DCF95-C706-49D0-94E0-EA272C6E9A5A}">
      <dgm:prSet/>
      <dgm:spPr/>
      <dgm:t>
        <a:bodyPr/>
        <a:lstStyle/>
        <a:p>
          <a:endParaRPr lang="en-GB"/>
        </a:p>
      </dgm:t>
    </dgm:pt>
    <dgm:pt modelId="{F4710405-036C-4315-9F36-68163A6F6356}" type="sibTrans" cxnId="{B20DCF95-C706-49D0-94E0-EA272C6E9A5A}">
      <dgm:prSet/>
      <dgm:spPr/>
      <dgm:t>
        <a:bodyPr/>
        <a:lstStyle/>
        <a:p>
          <a:endParaRPr lang="en-GB"/>
        </a:p>
      </dgm:t>
    </dgm:pt>
    <dgm:pt modelId="{6FFF1CD2-B584-4D47-9078-AD2BC770F083}" type="pres">
      <dgm:prSet presAssocID="{64AD725F-C38D-4198-B689-BFA7EE446306}" presName="linear" presStyleCnt="0">
        <dgm:presLayoutVars>
          <dgm:animLvl val="lvl"/>
          <dgm:resizeHandles val="exact"/>
        </dgm:presLayoutVars>
      </dgm:prSet>
      <dgm:spPr/>
      <dgm:t>
        <a:bodyPr/>
        <a:lstStyle/>
        <a:p>
          <a:endParaRPr lang="en-GB"/>
        </a:p>
      </dgm:t>
    </dgm:pt>
    <dgm:pt modelId="{D010371F-2EA4-45C1-A872-D3D01C94FC4B}" type="pres">
      <dgm:prSet presAssocID="{A18547C1-902A-4819-BEA5-3A37870B1445}" presName="parentText" presStyleLbl="node1" presStyleIdx="0" presStyleCnt="5" custLinFactNeighborX="385" custLinFactNeighborY="-2343">
        <dgm:presLayoutVars>
          <dgm:chMax val="0"/>
          <dgm:bulletEnabled val="1"/>
        </dgm:presLayoutVars>
      </dgm:prSet>
      <dgm:spPr/>
      <dgm:t>
        <a:bodyPr/>
        <a:lstStyle/>
        <a:p>
          <a:endParaRPr lang="en-GB"/>
        </a:p>
      </dgm:t>
    </dgm:pt>
    <dgm:pt modelId="{5F5551D5-D8BF-4437-B01D-CFDAA7C32B1B}" type="pres">
      <dgm:prSet presAssocID="{A18547C1-902A-4819-BEA5-3A37870B1445}" presName="childText" presStyleLbl="revTx" presStyleIdx="0" presStyleCnt="5">
        <dgm:presLayoutVars>
          <dgm:bulletEnabled val="1"/>
        </dgm:presLayoutVars>
      </dgm:prSet>
      <dgm:spPr/>
      <dgm:t>
        <a:bodyPr/>
        <a:lstStyle/>
        <a:p>
          <a:endParaRPr lang="en-GB"/>
        </a:p>
      </dgm:t>
    </dgm:pt>
    <dgm:pt modelId="{9BE2588A-303B-4991-97AA-0E56975E22F4}" type="pres">
      <dgm:prSet presAssocID="{E85DF2FA-F5B1-4CFE-8CDB-928B6D792167}" presName="parentText" presStyleLbl="node1" presStyleIdx="1" presStyleCnt="5">
        <dgm:presLayoutVars>
          <dgm:chMax val="0"/>
          <dgm:bulletEnabled val="1"/>
        </dgm:presLayoutVars>
      </dgm:prSet>
      <dgm:spPr/>
      <dgm:t>
        <a:bodyPr/>
        <a:lstStyle/>
        <a:p>
          <a:endParaRPr lang="en-GB"/>
        </a:p>
      </dgm:t>
    </dgm:pt>
    <dgm:pt modelId="{F4A1B51A-9B69-457C-977B-69585AFD7561}" type="pres">
      <dgm:prSet presAssocID="{E85DF2FA-F5B1-4CFE-8CDB-928B6D792167}" presName="childText" presStyleLbl="revTx" presStyleIdx="1" presStyleCnt="5">
        <dgm:presLayoutVars>
          <dgm:bulletEnabled val="1"/>
        </dgm:presLayoutVars>
      </dgm:prSet>
      <dgm:spPr/>
      <dgm:t>
        <a:bodyPr/>
        <a:lstStyle/>
        <a:p>
          <a:endParaRPr lang="en-GB"/>
        </a:p>
      </dgm:t>
    </dgm:pt>
    <dgm:pt modelId="{952A2948-7772-4BBE-B60B-E5F9DAD3EE37}" type="pres">
      <dgm:prSet presAssocID="{A65898CD-61D4-4F4A-99DD-75678C5BB26F}" presName="parentText" presStyleLbl="node1" presStyleIdx="2" presStyleCnt="5">
        <dgm:presLayoutVars>
          <dgm:chMax val="0"/>
          <dgm:bulletEnabled val="1"/>
        </dgm:presLayoutVars>
      </dgm:prSet>
      <dgm:spPr/>
      <dgm:t>
        <a:bodyPr/>
        <a:lstStyle/>
        <a:p>
          <a:endParaRPr lang="en-GB"/>
        </a:p>
      </dgm:t>
    </dgm:pt>
    <dgm:pt modelId="{8623042C-9E4E-4A5D-85B7-AD109FF36AA2}" type="pres">
      <dgm:prSet presAssocID="{A65898CD-61D4-4F4A-99DD-75678C5BB26F}" presName="childText" presStyleLbl="revTx" presStyleIdx="2" presStyleCnt="5">
        <dgm:presLayoutVars>
          <dgm:bulletEnabled val="1"/>
        </dgm:presLayoutVars>
      </dgm:prSet>
      <dgm:spPr/>
      <dgm:t>
        <a:bodyPr/>
        <a:lstStyle/>
        <a:p>
          <a:endParaRPr lang="en-GB"/>
        </a:p>
      </dgm:t>
    </dgm:pt>
    <dgm:pt modelId="{38CE9BB0-54B1-4F28-B7E0-04E3D0EF2E9A}" type="pres">
      <dgm:prSet presAssocID="{01E4FFF5-A6FB-400E-8348-B58FC199242E}" presName="parentText" presStyleLbl="node1" presStyleIdx="3" presStyleCnt="5">
        <dgm:presLayoutVars>
          <dgm:chMax val="0"/>
          <dgm:bulletEnabled val="1"/>
        </dgm:presLayoutVars>
      </dgm:prSet>
      <dgm:spPr/>
      <dgm:t>
        <a:bodyPr/>
        <a:lstStyle/>
        <a:p>
          <a:endParaRPr lang="en-GB"/>
        </a:p>
      </dgm:t>
    </dgm:pt>
    <dgm:pt modelId="{8A67211D-85AE-4415-9CB3-2F0BD3CD4B0E}" type="pres">
      <dgm:prSet presAssocID="{01E4FFF5-A6FB-400E-8348-B58FC199242E}" presName="childText" presStyleLbl="revTx" presStyleIdx="3" presStyleCnt="5">
        <dgm:presLayoutVars>
          <dgm:bulletEnabled val="1"/>
        </dgm:presLayoutVars>
      </dgm:prSet>
      <dgm:spPr/>
      <dgm:t>
        <a:bodyPr/>
        <a:lstStyle/>
        <a:p>
          <a:endParaRPr lang="en-GB"/>
        </a:p>
      </dgm:t>
    </dgm:pt>
    <dgm:pt modelId="{5B3CF9E8-2347-4EE8-A2E0-6899C3318D9B}" type="pres">
      <dgm:prSet presAssocID="{17D95CE3-6059-4EAB-8035-0706F10BFDB6}" presName="parentText" presStyleLbl="node1" presStyleIdx="4" presStyleCnt="5">
        <dgm:presLayoutVars>
          <dgm:chMax val="0"/>
          <dgm:bulletEnabled val="1"/>
        </dgm:presLayoutVars>
      </dgm:prSet>
      <dgm:spPr/>
      <dgm:t>
        <a:bodyPr/>
        <a:lstStyle/>
        <a:p>
          <a:endParaRPr lang="en-GB"/>
        </a:p>
      </dgm:t>
    </dgm:pt>
    <dgm:pt modelId="{43F649B6-0B8D-4E50-887A-4DA7ACD944D1}" type="pres">
      <dgm:prSet presAssocID="{17D95CE3-6059-4EAB-8035-0706F10BFDB6}" presName="childText" presStyleLbl="revTx" presStyleIdx="4" presStyleCnt="5">
        <dgm:presLayoutVars>
          <dgm:bulletEnabled val="1"/>
        </dgm:presLayoutVars>
      </dgm:prSet>
      <dgm:spPr/>
      <dgm:t>
        <a:bodyPr/>
        <a:lstStyle/>
        <a:p>
          <a:endParaRPr lang="en-GB"/>
        </a:p>
      </dgm:t>
    </dgm:pt>
  </dgm:ptLst>
  <dgm:cxnLst>
    <dgm:cxn modelId="{DCF20547-682C-445C-8790-E2EC49056057}" type="presOf" srcId="{64AD725F-C38D-4198-B689-BFA7EE446306}" destId="{6FFF1CD2-B584-4D47-9078-AD2BC770F083}" srcOrd="0" destOrd="0" presId="urn:microsoft.com/office/officeart/2005/8/layout/vList2"/>
    <dgm:cxn modelId="{C248BE39-C436-4BF8-8404-CE146FEA4AB3}" type="presOf" srcId="{A18547C1-902A-4819-BEA5-3A37870B1445}" destId="{D010371F-2EA4-45C1-A872-D3D01C94FC4B}" srcOrd="0" destOrd="0" presId="urn:microsoft.com/office/officeart/2005/8/layout/vList2"/>
    <dgm:cxn modelId="{9C92A636-F891-466A-8EFB-0C52AB12285B}" type="presOf" srcId="{D2852A9E-2055-4071-877E-25C7B44AD2F8}" destId="{5F5551D5-D8BF-4437-B01D-CFDAA7C32B1B}" srcOrd="0" destOrd="0" presId="urn:microsoft.com/office/officeart/2005/8/layout/vList2"/>
    <dgm:cxn modelId="{4DF52DF7-1A93-4597-8D85-2F2A018D9BC6}" srcId="{A18547C1-902A-4819-BEA5-3A37870B1445}" destId="{D2852A9E-2055-4071-877E-25C7B44AD2F8}" srcOrd="0" destOrd="0" parTransId="{43421FE7-C362-444B-AB9F-0DC509906CAE}" sibTransId="{1C692DC0-073E-498F-91DB-F05470C3CB33}"/>
    <dgm:cxn modelId="{639F6E27-4AE5-40EF-9E8B-E99D23891423}" srcId="{64AD725F-C38D-4198-B689-BFA7EE446306}" destId="{17D95CE3-6059-4EAB-8035-0706F10BFDB6}" srcOrd="4" destOrd="0" parTransId="{DF0144AA-86B8-41EE-B875-26146BFDCBC5}" sibTransId="{4291EEE2-8652-40D1-9BBE-91E32749BA66}"/>
    <dgm:cxn modelId="{0E91FFB2-57E9-4846-8690-F7585F41CA50}" srcId="{E85DF2FA-F5B1-4CFE-8CDB-928B6D792167}" destId="{9DA03910-E186-4CA0-86DD-33463577748E}" srcOrd="0" destOrd="0" parTransId="{1FAD7E23-53D8-4788-9E9E-27935D75BF77}" sibTransId="{6029CE96-5341-4D24-81E1-178993911D94}"/>
    <dgm:cxn modelId="{B7788942-8113-4379-BF9B-87C01A01BD81}" type="presOf" srcId="{17D95CE3-6059-4EAB-8035-0706F10BFDB6}" destId="{5B3CF9E8-2347-4EE8-A2E0-6899C3318D9B}" srcOrd="0" destOrd="0" presId="urn:microsoft.com/office/officeart/2005/8/layout/vList2"/>
    <dgm:cxn modelId="{1C4FC511-C98A-4B06-BC0F-EEE0E69F34D9}" type="presOf" srcId="{9DA03910-E186-4CA0-86DD-33463577748E}" destId="{F4A1B51A-9B69-457C-977B-69585AFD7561}" srcOrd="0" destOrd="0" presId="urn:microsoft.com/office/officeart/2005/8/layout/vList2"/>
    <dgm:cxn modelId="{F1322E9F-C37F-4D91-89A6-6621C43B807E}" srcId="{01E4FFF5-A6FB-400E-8348-B58FC199242E}" destId="{17B5AD14-3D8A-4DB0-B30A-4B89BC5D2157}" srcOrd="0" destOrd="0" parTransId="{811A9A2A-CED7-4FB5-A7A9-A67931AD10A9}" sibTransId="{61FF091D-2704-4EB1-9C7D-8C4FD3274F89}"/>
    <dgm:cxn modelId="{69618D69-EEAC-43C7-9DD1-2EC9755986E0}" type="presOf" srcId="{2599792E-5951-4BFD-B6AA-96F5011ED628}" destId="{43F649B6-0B8D-4E50-887A-4DA7ACD944D1}" srcOrd="0" destOrd="0" presId="urn:microsoft.com/office/officeart/2005/8/layout/vList2"/>
    <dgm:cxn modelId="{0066CA64-C6EE-416D-AE5F-2CD649F36313}" type="presOf" srcId="{A65898CD-61D4-4F4A-99DD-75678C5BB26F}" destId="{952A2948-7772-4BBE-B60B-E5F9DAD3EE37}" srcOrd="0" destOrd="0" presId="urn:microsoft.com/office/officeart/2005/8/layout/vList2"/>
    <dgm:cxn modelId="{0E02F2B2-3C7C-433B-B36D-6B98280F228A}" srcId="{64AD725F-C38D-4198-B689-BFA7EE446306}" destId="{01E4FFF5-A6FB-400E-8348-B58FC199242E}" srcOrd="3" destOrd="0" parTransId="{D78ADB2A-9438-414C-89A6-FACB04FAD04C}" sibTransId="{B8306461-5AA8-430C-8BAF-D1A74DFE49C5}"/>
    <dgm:cxn modelId="{82EE268E-BC74-4DF8-9CE0-A5C0907FB648}" srcId="{64AD725F-C38D-4198-B689-BFA7EE446306}" destId="{E85DF2FA-F5B1-4CFE-8CDB-928B6D792167}" srcOrd="1" destOrd="0" parTransId="{A25B211E-263C-4821-A119-36F2B0107F9C}" sibTransId="{C4B39DF4-6EA9-413F-8DB2-D0976F34E633}"/>
    <dgm:cxn modelId="{E0E91BFC-F06E-4441-9194-9EDEDAEFA510}" type="presOf" srcId="{01E4FFF5-A6FB-400E-8348-B58FC199242E}" destId="{38CE9BB0-54B1-4F28-B7E0-04E3D0EF2E9A}" srcOrd="0" destOrd="0" presId="urn:microsoft.com/office/officeart/2005/8/layout/vList2"/>
    <dgm:cxn modelId="{A42BB446-6D22-4B33-89C3-8E1F8DC3320C}" type="presOf" srcId="{17B5AD14-3D8A-4DB0-B30A-4B89BC5D2157}" destId="{8A67211D-85AE-4415-9CB3-2F0BD3CD4B0E}" srcOrd="0" destOrd="0" presId="urn:microsoft.com/office/officeart/2005/8/layout/vList2"/>
    <dgm:cxn modelId="{9559774B-7CA9-47BC-9CA9-63D17C99196B}" srcId="{64AD725F-C38D-4198-B689-BFA7EE446306}" destId="{A65898CD-61D4-4F4A-99DD-75678C5BB26F}" srcOrd="2" destOrd="0" parTransId="{FE17530F-28B2-44FD-B7DE-1B8DD158ED5B}" sibTransId="{D4EC0A18-40E1-4ADB-99C4-805A684D8558}"/>
    <dgm:cxn modelId="{DBAA04FD-EB01-4356-B5AF-652193D40048}" srcId="{A65898CD-61D4-4F4A-99DD-75678C5BB26F}" destId="{DC14A085-9A12-4B5C-9DD2-59D40821892C}" srcOrd="0" destOrd="0" parTransId="{0038B82A-BD33-4386-B8DC-27BAEE3675E1}" sibTransId="{00C0A496-5CA1-4DBC-A6E6-CB544717AEC4}"/>
    <dgm:cxn modelId="{0625E507-8435-4C94-8621-5F8B091BE277}" type="presOf" srcId="{DC14A085-9A12-4B5C-9DD2-59D40821892C}" destId="{8623042C-9E4E-4A5D-85B7-AD109FF36AA2}" srcOrd="0" destOrd="0" presId="urn:microsoft.com/office/officeart/2005/8/layout/vList2"/>
    <dgm:cxn modelId="{B20DCF95-C706-49D0-94E0-EA272C6E9A5A}" srcId="{17D95CE3-6059-4EAB-8035-0706F10BFDB6}" destId="{2599792E-5951-4BFD-B6AA-96F5011ED628}" srcOrd="0" destOrd="0" parTransId="{C9BEB94F-3645-4DD5-946C-76836CF83695}" sibTransId="{F4710405-036C-4315-9F36-68163A6F6356}"/>
    <dgm:cxn modelId="{E2FBB381-A453-448F-B874-53466011736B}" type="presOf" srcId="{E85DF2FA-F5B1-4CFE-8CDB-928B6D792167}" destId="{9BE2588A-303B-4991-97AA-0E56975E22F4}" srcOrd="0" destOrd="0" presId="urn:microsoft.com/office/officeart/2005/8/layout/vList2"/>
    <dgm:cxn modelId="{ADFCDC7F-2824-4D0A-A5C2-9524743A1A80}" srcId="{64AD725F-C38D-4198-B689-BFA7EE446306}" destId="{A18547C1-902A-4819-BEA5-3A37870B1445}" srcOrd="0" destOrd="0" parTransId="{03E5B2E2-858C-49F0-9167-9734B37275D3}" sibTransId="{61158A05-A446-4DC4-BC15-E445F80C3CD6}"/>
    <dgm:cxn modelId="{9D75F48F-9400-4F9E-B031-55DBA113A676}" type="presParOf" srcId="{6FFF1CD2-B584-4D47-9078-AD2BC770F083}" destId="{D010371F-2EA4-45C1-A872-D3D01C94FC4B}" srcOrd="0" destOrd="0" presId="urn:microsoft.com/office/officeart/2005/8/layout/vList2"/>
    <dgm:cxn modelId="{E6D8A6C6-2443-4D81-BF2D-D27355B63172}" type="presParOf" srcId="{6FFF1CD2-B584-4D47-9078-AD2BC770F083}" destId="{5F5551D5-D8BF-4437-B01D-CFDAA7C32B1B}" srcOrd="1" destOrd="0" presId="urn:microsoft.com/office/officeart/2005/8/layout/vList2"/>
    <dgm:cxn modelId="{C6B5D260-CAD6-4922-89E4-766C0B8D3E1A}" type="presParOf" srcId="{6FFF1CD2-B584-4D47-9078-AD2BC770F083}" destId="{9BE2588A-303B-4991-97AA-0E56975E22F4}" srcOrd="2" destOrd="0" presId="urn:microsoft.com/office/officeart/2005/8/layout/vList2"/>
    <dgm:cxn modelId="{E1758A8C-8351-47FD-AEB4-66D341FE5F1F}" type="presParOf" srcId="{6FFF1CD2-B584-4D47-9078-AD2BC770F083}" destId="{F4A1B51A-9B69-457C-977B-69585AFD7561}" srcOrd="3" destOrd="0" presId="urn:microsoft.com/office/officeart/2005/8/layout/vList2"/>
    <dgm:cxn modelId="{EB0DD674-66BB-4417-9450-CA4D758CAB4A}" type="presParOf" srcId="{6FFF1CD2-B584-4D47-9078-AD2BC770F083}" destId="{952A2948-7772-4BBE-B60B-E5F9DAD3EE37}" srcOrd="4" destOrd="0" presId="urn:microsoft.com/office/officeart/2005/8/layout/vList2"/>
    <dgm:cxn modelId="{7153F7C9-46B8-41BD-B06D-350BCE5E6F2D}" type="presParOf" srcId="{6FFF1CD2-B584-4D47-9078-AD2BC770F083}" destId="{8623042C-9E4E-4A5D-85B7-AD109FF36AA2}" srcOrd="5" destOrd="0" presId="urn:microsoft.com/office/officeart/2005/8/layout/vList2"/>
    <dgm:cxn modelId="{7ED29B5B-38F4-4D99-9AC0-ECD470B22AC4}" type="presParOf" srcId="{6FFF1CD2-B584-4D47-9078-AD2BC770F083}" destId="{38CE9BB0-54B1-4F28-B7E0-04E3D0EF2E9A}" srcOrd="6" destOrd="0" presId="urn:microsoft.com/office/officeart/2005/8/layout/vList2"/>
    <dgm:cxn modelId="{AE27E8C8-7686-44CA-9E25-A6D04F4B5BA0}" type="presParOf" srcId="{6FFF1CD2-B584-4D47-9078-AD2BC770F083}" destId="{8A67211D-85AE-4415-9CB3-2F0BD3CD4B0E}" srcOrd="7" destOrd="0" presId="urn:microsoft.com/office/officeart/2005/8/layout/vList2"/>
    <dgm:cxn modelId="{ED2975C3-0659-49CA-A3FF-47A14FFACCFE}" type="presParOf" srcId="{6FFF1CD2-B584-4D47-9078-AD2BC770F083}" destId="{5B3CF9E8-2347-4EE8-A2E0-6899C3318D9B}" srcOrd="8" destOrd="0" presId="urn:microsoft.com/office/officeart/2005/8/layout/vList2"/>
    <dgm:cxn modelId="{E5AA7AB3-E23E-4002-823E-445302D8A996}" type="presParOf" srcId="{6FFF1CD2-B584-4D47-9078-AD2BC770F083}" destId="{43F649B6-0B8D-4E50-887A-4DA7ACD944D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C60257-CA75-4D9A-9327-9A92B9E621D9}"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GB"/>
        </a:p>
      </dgm:t>
    </dgm:pt>
    <dgm:pt modelId="{00CE1E8C-DA1D-4130-996E-1DC6A54B87AB}">
      <dgm:prSet custT="1"/>
      <dgm:spPr/>
      <dgm:t>
        <a:bodyPr/>
        <a:lstStyle/>
        <a:p>
          <a:pPr rtl="0"/>
          <a:r>
            <a:rPr lang="en-GB" sz="2800" dirty="0" smtClean="0">
              <a:latin typeface="Arial" pitchFamily="34" charset="0"/>
              <a:cs typeface="Arial" pitchFamily="34" charset="0"/>
            </a:rPr>
            <a:t>The future of the FRSSE</a:t>
          </a:r>
          <a:endParaRPr lang="en-GB" sz="2800" dirty="0">
            <a:latin typeface="Arial" pitchFamily="34" charset="0"/>
            <a:cs typeface="Arial" pitchFamily="34" charset="0"/>
          </a:endParaRPr>
        </a:p>
      </dgm:t>
    </dgm:pt>
    <dgm:pt modelId="{DEF9CD5C-C5B2-4487-90D5-10A353B13F59}" type="parTrans" cxnId="{966DEF49-4E6E-4444-AF78-857A8AFD60FA}">
      <dgm:prSet/>
      <dgm:spPr/>
      <dgm:t>
        <a:bodyPr/>
        <a:lstStyle/>
        <a:p>
          <a:endParaRPr lang="en-GB"/>
        </a:p>
      </dgm:t>
    </dgm:pt>
    <dgm:pt modelId="{409AAB69-A963-4888-947B-B1E58657EF6F}" type="sibTrans" cxnId="{966DEF49-4E6E-4444-AF78-857A8AFD60FA}">
      <dgm:prSet/>
      <dgm:spPr/>
      <dgm:t>
        <a:bodyPr/>
        <a:lstStyle/>
        <a:p>
          <a:endParaRPr lang="en-GB"/>
        </a:p>
      </dgm:t>
    </dgm:pt>
    <dgm:pt modelId="{1A062BA3-18A9-4A77-8A3B-2F0E7EEC2968}">
      <dgm:prSet custT="1"/>
      <dgm:spPr/>
      <dgm:t>
        <a:bodyPr/>
        <a:lstStyle/>
        <a:p>
          <a:pPr rtl="0"/>
          <a:r>
            <a:rPr lang="en-GB" sz="2800" dirty="0" smtClean="0"/>
            <a:t>Simpler financial reporting for Micro-entities</a:t>
          </a:r>
          <a:endParaRPr lang="en-GB" sz="2800" dirty="0"/>
        </a:p>
      </dgm:t>
    </dgm:pt>
    <dgm:pt modelId="{DD9C0ACB-E64D-4BA0-B29F-B604E9FE6C3C}" type="parTrans" cxnId="{25C487B3-6482-4255-99B0-117A9192ECF8}">
      <dgm:prSet/>
      <dgm:spPr/>
      <dgm:t>
        <a:bodyPr/>
        <a:lstStyle/>
        <a:p>
          <a:endParaRPr lang="en-GB"/>
        </a:p>
      </dgm:t>
    </dgm:pt>
    <dgm:pt modelId="{2F55F0C3-C331-4446-87DD-DEE93BE52911}" type="sibTrans" cxnId="{25C487B3-6482-4255-99B0-117A9192ECF8}">
      <dgm:prSet/>
      <dgm:spPr/>
      <dgm:t>
        <a:bodyPr/>
        <a:lstStyle/>
        <a:p>
          <a:endParaRPr lang="en-GB"/>
        </a:p>
      </dgm:t>
    </dgm:pt>
    <dgm:pt modelId="{2CB13EF3-A7C4-4C33-8849-F0D1AB58BEE4}" type="pres">
      <dgm:prSet presAssocID="{56C60257-CA75-4D9A-9327-9A92B9E621D9}" presName="linear" presStyleCnt="0">
        <dgm:presLayoutVars>
          <dgm:dir/>
          <dgm:animLvl val="lvl"/>
          <dgm:resizeHandles val="exact"/>
        </dgm:presLayoutVars>
      </dgm:prSet>
      <dgm:spPr/>
      <dgm:t>
        <a:bodyPr/>
        <a:lstStyle/>
        <a:p>
          <a:endParaRPr lang="en-GB"/>
        </a:p>
      </dgm:t>
    </dgm:pt>
    <dgm:pt modelId="{6D66697D-9189-4B0B-9F9F-F6E38A1347C7}" type="pres">
      <dgm:prSet presAssocID="{00CE1E8C-DA1D-4130-996E-1DC6A54B87AB}" presName="parentLin" presStyleCnt="0"/>
      <dgm:spPr/>
      <dgm:t>
        <a:bodyPr/>
        <a:lstStyle/>
        <a:p>
          <a:endParaRPr lang="en-GB"/>
        </a:p>
      </dgm:t>
    </dgm:pt>
    <dgm:pt modelId="{E52CDC18-841A-46DB-99CB-23293B387B7C}" type="pres">
      <dgm:prSet presAssocID="{00CE1E8C-DA1D-4130-996E-1DC6A54B87AB}" presName="parentLeftMargin" presStyleLbl="node1" presStyleIdx="0" presStyleCnt="2"/>
      <dgm:spPr/>
      <dgm:t>
        <a:bodyPr/>
        <a:lstStyle/>
        <a:p>
          <a:endParaRPr lang="en-GB"/>
        </a:p>
      </dgm:t>
    </dgm:pt>
    <dgm:pt modelId="{899DB1F4-340C-4CCE-8673-6D4BB35DA8AE}" type="pres">
      <dgm:prSet presAssocID="{00CE1E8C-DA1D-4130-996E-1DC6A54B87AB}" presName="parentText" presStyleLbl="node1" presStyleIdx="0" presStyleCnt="2">
        <dgm:presLayoutVars>
          <dgm:chMax val="0"/>
          <dgm:bulletEnabled val="1"/>
        </dgm:presLayoutVars>
      </dgm:prSet>
      <dgm:spPr/>
      <dgm:t>
        <a:bodyPr/>
        <a:lstStyle/>
        <a:p>
          <a:endParaRPr lang="en-GB"/>
        </a:p>
      </dgm:t>
    </dgm:pt>
    <dgm:pt modelId="{683AEBC1-30CD-45D3-B7AC-0B47906495DA}" type="pres">
      <dgm:prSet presAssocID="{00CE1E8C-DA1D-4130-996E-1DC6A54B87AB}" presName="negativeSpace" presStyleCnt="0"/>
      <dgm:spPr/>
      <dgm:t>
        <a:bodyPr/>
        <a:lstStyle/>
        <a:p>
          <a:endParaRPr lang="en-GB"/>
        </a:p>
      </dgm:t>
    </dgm:pt>
    <dgm:pt modelId="{8FB974A8-2BF7-4F9D-A430-EB9D80D5A776}" type="pres">
      <dgm:prSet presAssocID="{00CE1E8C-DA1D-4130-996E-1DC6A54B87AB}" presName="childText" presStyleLbl="conFgAcc1" presStyleIdx="0" presStyleCnt="2">
        <dgm:presLayoutVars>
          <dgm:bulletEnabled val="1"/>
        </dgm:presLayoutVars>
      </dgm:prSet>
      <dgm:spPr/>
      <dgm:t>
        <a:bodyPr/>
        <a:lstStyle/>
        <a:p>
          <a:endParaRPr lang="en-GB"/>
        </a:p>
      </dgm:t>
    </dgm:pt>
    <dgm:pt modelId="{AFC140DE-D04A-4F90-94DB-CB53484BEA04}" type="pres">
      <dgm:prSet presAssocID="{409AAB69-A963-4888-947B-B1E58657EF6F}" presName="spaceBetweenRectangles" presStyleCnt="0"/>
      <dgm:spPr/>
      <dgm:t>
        <a:bodyPr/>
        <a:lstStyle/>
        <a:p>
          <a:endParaRPr lang="en-GB"/>
        </a:p>
      </dgm:t>
    </dgm:pt>
    <dgm:pt modelId="{B740CE2A-0258-41A0-8E4B-65F814343E7A}" type="pres">
      <dgm:prSet presAssocID="{1A062BA3-18A9-4A77-8A3B-2F0E7EEC2968}" presName="parentLin" presStyleCnt="0"/>
      <dgm:spPr/>
      <dgm:t>
        <a:bodyPr/>
        <a:lstStyle/>
        <a:p>
          <a:endParaRPr lang="en-GB"/>
        </a:p>
      </dgm:t>
    </dgm:pt>
    <dgm:pt modelId="{EBEB5D8E-9B21-44F8-A847-B0E47E1396C7}" type="pres">
      <dgm:prSet presAssocID="{1A062BA3-18A9-4A77-8A3B-2F0E7EEC2968}" presName="parentLeftMargin" presStyleLbl="node1" presStyleIdx="0" presStyleCnt="2"/>
      <dgm:spPr/>
      <dgm:t>
        <a:bodyPr/>
        <a:lstStyle/>
        <a:p>
          <a:endParaRPr lang="en-GB"/>
        </a:p>
      </dgm:t>
    </dgm:pt>
    <dgm:pt modelId="{9B753C3C-D8D7-44F8-AA31-E03009351A46}" type="pres">
      <dgm:prSet presAssocID="{1A062BA3-18A9-4A77-8A3B-2F0E7EEC2968}" presName="parentText" presStyleLbl="node1" presStyleIdx="1" presStyleCnt="2">
        <dgm:presLayoutVars>
          <dgm:chMax val="0"/>
          <dgm:bulletEnabled val="1"/>
        </dgm:presLayoutVars>
      </dgm:prSet>
      <dgm:spPr/>
      <dgm:t>
        <a:bodyPr/>
        <a:lstStyle/>
        <a:p>
          <a:endParaRPr lang="en-GB"/>
        </a:p>
      </dgm:t>
    </dgm:pt>
    <dgm:pt modelId="{52429477-5B35-40D7-B35A-4064514E256E}" type="pres">
      <dgm:prSet presAssocID="{1A062BA3-18A9-4A77-8A3B-2F0E7EEC2968}" presName="negativeSpace" presStyleCnt="0"/>
      <dgm:spPr/>
      <dgm:t>
        <a:bodyPr/>
        <a:lstStyle/>
        <a:p>
          <a:endParaRPr lang="en-GB"/>
        </a:p>
      </dgm:t>
    </dgm:pt>
    <dgm:pt modelId="{A0DE1180-D32B-4066-9230-AC9E8B9F8C73}" type="pres">
      <dgm:prSet presAssocID="{1A062BA3-18A9-4A77-8A3B-2F0E7EEC2968}" presName="childText" presStyleLbl="conFgAcc1" presStyleIdx="1" presStyleCnt="2">
        <dgm:presLayoutVars>
          <dgm:bulletEnabled val="1"/>
        </dgm:presLayoutVars>
      </dgm:prSet>
      <dgm:spPr/>
      <dgm:t>
        <a:bodyPr/>
        <a:lstStyle/>
        <a:p>
          <a:endParaRPr lang="en-GB"/>
        </a:p>
      </dgm:t>
    </dgm:pt>
  </dgm:ptLst>
  <dgm:cxnLst>
    <dgm:cxn modelId="{A8FB985D-0408-40A3-AF63-972DD5CD4A0D}" type="presOf" srcId="{00CE1E8C-DA1D-4130-996E-1DC6A54B87AB}" destId="{E52CDC18-841A-46DB-99CB-23293B387B7C}" srcOrd="0" destOrd="0" presId="urn:microsoft.com/office/officeart/2005/8/layout/list1"/>
    <dgm:cxn modelId="{25C487B3-6482-4255-99B0-117A9192ECF8}" srcId="{56C60257-CA75-4D9A-9327-9A92B9E621D9}" destId="{1A062BA3-18A9-4A77-8A3B-2F0E7EEC2968}" srcOrd="1" destOrd="0" parTransId="{DD9C0ACB-E64D-4BA0-B29F-B604E9FE6C3C}" sibTransId="{2F55F0C3-C331-4446-87DD-DEE93BE52911}"/>
    <dgm:cxn modelId="{8DA619DF-7544-4B2A-B30C-893365B676BF}" type="presOf" srcId="{1A062BA3-18A9-4A77-8A3B-2F0E7EEC2968}" destId="{9B753C3C-D8D7-44F8-AA31-E03009351A46}" srcOrd="1" destOrd="0" presId="urn:microsoft.com/office/officeart/2005/8/layout/list1"/>
    <dgm:cxn modelId="{FC2C6382-CACD-4A5F-8A94-6ABA62D4297B}" type="presOf" srcId="{00CE1E8C-DA1D-4130-996E-1DC6A54B87AB}" destId="{899DB1F4-340C-4CCE-8673-6D4BB35DA8AE}" srcOrd="1" destOrd="0" presId="urn:microsoft.com/office/officeart/2005/8/layout/list1"/>
    <dgm:cxn modelId="{6E5DF47F-F534-4505-B0D8-3ECA3A13EBA0}" type="presOf" srcId="{1A062BA3-18A9-4A77-8A3B-2F0E7EEC2968}" destId="{EBEB5D8E-9B21-44F8-A847-B0E47E1396C7}" srcOrd="0" destOrd="0" presId="urn:microsoft.com/office/officeart/2005/8/layout/list1"/>
    <dgm:cxn modelId="{966DEF49-4E6E-4444-AF78-857A8AFD60FA}" srcId="{56C60257-CA75-4D9A-9327-9A92B9E621D9}" destId="{00CE1E8C-DA1D-4130-996E-1DC6A54B87AB}" srcOrd="0" destOrd="0" parTransId="{DEF9CD5C-C5B2-4487-90D5-10A353B13F59}" sibTransId="{409AAB69-A963-4888-947B-B1E58657EF6F}"/>
    <dgm:cxn modelId="{9CBA5C53-8D6A-4120-B741-5115B5F436C9}" type="presOf" srcId="{56C60257-CA75-4D9A-9327-9A92B9E621D9}" destId="{2CB13EF3-A7C4-4C33-8849-F0D1AB58BEE4}" srcOrd="0" destOrd="0" presId="urn:microsoft.com/office/officeart/2005/8/layout/list1"/>
    <dgm:cxn modelId="{D2CD3E67-8C0F-4F86-914C-0B556BB292F5}" type="presParOf" srcId="{2CB13EF3-A7C4-4C33-8849-F0D1AB58BEE4}" destId="{6D66697D-9189-4B0B-9F9F-F6E38A1347C7}" srcOrd="0" destOrd="0" presId="urn:microsoft.com/office/officeart/2005/8/layout/list1"/>
    <dgm:cxn modelId="{DF6352DB-DC5F-459C-AD5C-6C367F8BD1CC}" type="presParOf" srcId="{6D66697D-9189-4B0B-9F9F-F6E38A1347C7}" destId="{E52CDC18-841A-46DB-99CB-23293B387B7C}" srcOrd="0" destOrd="0" presId="urn:microsoft.com/office/officeart/2005/8/layout/list1"/>
    <dgm:cxn modelId="{218986DA-830E-4EA2-9B95-4E2DFE6827A7}" type="presParOf" srcId="{6D66697D-9189-4B0B-9F9F-F6E38A1347C7}" destId="{899DB1F4-340C-4CCE-8673-6D4BB35DA8AE}" srcOrd="1" destOrd="0" presId="urn:microsoft.com/office/officeart/2005/8/layout/list1"/>
    <dgm:cxn modelId="{035A70D5-BB77-4B23-A7AB-AF9C18BA267D}" type="presParOf" srcId="{2CB13EF3-A7C4-4C33-8849-F0D1AB58BEE4}" destId="{683AEBC1-30CD-45D3-B7AC-0B47906495DA}" srcOrd="1" destOrd="0" presId="urn:microsoft.com/office/officeart/2005/8/layout/list1"/>
    <dgm:cxn modelId="{53BD9E83-F66D-4210-B2DC-BD7C299A82D9}" type="presParOf" srcId="{2CB13EF3-A7C4-4C33-8849-F0D1AB58BEE4}" destId="{8FB974A8-2BF7-4F9D-A430-EB9D80D5A776}" srcOrd="2" destOrd="0" presId="urn:microsoft.com/office/officeart/2005/8/layout/list1"/>
    <dgm:cxn modelId="{2BBD8A21-F4AC-45E3-B27A-50A17DF02BF8}" type="presParOf" srcId="{2CB13EF3-A7C4-4C33-8849-F0D1AB58BEE4}" destId="{AFC140DE-D04A-4F90-94DB-CB53484BEA04}" srcOrd="3" destOrd="0" presId="urn:microsoft.com/office/officeart/2005/8/layout/list1"/>
    <dgm:cxn modelId="{55D9F184-DD08-4DD1-B747-95CE79DE2129}" type="presParOf" srcId="{2CB13EF3-A7C4-4C33-8849-F0D1AB58BEE4}" destId="{B740CE2A-0258-41A0-8E4B-65F814343E7A}" srcOrd="4" destOrd="0" presId="urn:microsoft.com/office/officeart/2005/8/layout/list1"/>
    <dgm:cxn modelId="{7892C274-5CEC-4010-8F76-EC08AF87A17B}" type="presParOf" srcId="{B740CE2A-0258-41A0-8E4B-65F814343E7A}" destId="{EBEB5D8E-9B21-44F8-A847-B0E47E1396C7}" srcOrd="0" destOrd="0" presId="urn:microsoft.com/office/officeart/2005/8/layout/list1"/>
    <dgm:cxn modelId="{90AA0B62-F1C9-41E1-A490-87A5C600C5BC}" type="presParOf" srcId="{B740CE2A-0258-41A0-8E4B-65F814343E7A}" destId="{9B753C3C-D8D7-44F8-AA31-E03009351A46}" srcOrd="1" destOrd="0" presId="urn:microsoft.com/office/officeart/2005/8/layout/list1"/>
    <dgm:cxn modelId="{F20866AE-D5AC-4BD9-9479-64813F611ED9}" type="presParOf" srcId="{2CB13EF3-A7C4-4C33-8849-F0D1AB58BEE4}" destId="{52429477-5B35-40D7-B35A-4064514E256E}" srcOrd="5" destOrd="0" presId="urn:microsoft.com/office/officeart/2005/8/layout/list1"/>
    <dgm:cxn modelId="{8503483D-91C1-44C3-A354-046FD47B820D}" type="presParOf" srcId="{2CB13EF3-A7C4-4C33-8849-F0D1AB58BEE4}" destId="{A0DE1180-D32B-4066-9230-AC9E8B9F8C73}" srcOrd="6" destOrd="0" presId="urn:microsoft.com/office/officeart/2005/8/layout/list1"/>
  </dgm:cxnLst>
  <dgm:bg/>
  <dgm:whole>
    <a:ln>
      <a:solidFill>
        <a:srgbClr val="5CC47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DC8D-12AA-4B44-A17B-3057C21CF9DC}">
      <dsp:nvSpPr>
        <dsp:cNvPr id="0" name=""/>
        <dsp:cNvSpPr/>
      </dsp:nvSpPr>
      <dsp:spPr>
        <a:xfrm>
          <a:off x="0" y="0"/>
          <a:ext cx="7560840" cy="140297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t" anchorCtr="0">
          <a:noAutofit/>
        </a:bodyPr>
        <a:lstStyle/>
        <a:p>
          <a:pPr lvl="0" algn="l" defTabSz="977900">
            <a:lnSpc>
              <a:spcPct val="90000"/>
            </a:lnSpc>
            <a:spcBef>
              <a:spcPct val="0"/>
            </a:spcBef>
            <a:spcAft>
              <a:spcPct val="35000"/>
            </a:spcAft>
          </a:pPr>
          <a:r>
            <a:rPr lang="en-GB" sz="2200" kern="1200" dirty="0" smtClean="0"/>
            <a:t>Level one inputs</a:t>
          </a:r>
          <a:endParaRPr lang="en-GB" sz="2200" kern="1200" dirty="0"/>
        </a:p>
        <a:p>
          <a:pPr marL="228600" lvl="1" indent="-228600" algn="l" defTabSz="889000">
            <a:lnSpc>
              <a:spcPct val="90000"/>
            </a:lnSpc>
            <a:spcBef>
              <a:spcPct val="0"/>
            </a:spcBef>
            <a:spcAft>
              <a:spcPct val="15000"/>
            </a:spcAft>
            <a:buChar char="••"/>
          </a:pPr>
          <a:r>
            <a:rPr lang="en-GB" sz="2000" kern="1200" dirty="0" smtClean="0"/>
            <a:t>Unadjusted quoted prices in active markets for items identical to the asset or liability being measured. </a:t>
          </a:r>
          <a:endParaRPr lang="en-GB" sz="2000" kern="1200" dirty="0"/>
        </a:p>
        <a:p>
          <a:pPr marL="228600" lvl="1" indent="-228600" algn="l" defTabSz="889000">
            <a:lnSpc>
              <a:spcPct val="90000"/>
            </a:lnSpc>
            <a:spcBef>
              <a:spcPct val="0"/>
            </a:spcBef>
            <a:spcAft>
              <a:spcPct val="15000"/>
            </a:spcAft>
            <a:buChar char="••"/>
          </a:pPr>
          <a:r>
            <a:rPr lang="en-GB" sz="2000" kern="1200" dirty="0" smtClean="0"/>
            <a:t>e.g. Prices quoted on  a stock exchange</a:t>
          </a:r>
          <a:endParaRPr lang="en-GB" sz="2000" kern="1200" dirty="0"/>
        </a:p>
      </dsp:txBody>
      <dsp:txXfrm>
        <a:off x="1633069" y="0"/>
        <a:ext cx="5927770" cy="1402979"/>
      </dsp:txXfrm>
    </dsp:sp>
    <dsp:sp modelId="{EB0135DD-B55A-4CD6-9557-05CC7E16439B}">
      <dsp:nvSpPr>
        <dsp:cNvPr id="0" name=""/>
        <dsp:cNvSpPr/>
      </dsp:nvSpPr>
      <dsp:spPr>
        <a:xfrm>
          <a:off x="120901" y="217883"/>
          <a:ext cx="1512168" cy="96721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E3BF9-DE26-4578-AEF7-4413EA1F61FD}">
      <dsp:nvSpPr>
        <dsp:cNvPr id="0" name=""/>
        <dsp:cNvSpPr/>
      </dsp:nvSpPr>
      <dsp:spPr>
        <a:xfrm>
          <a:off x="0" y="1464530"/>
          <a:ext cx="7560840" cy="173189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t" anchorCtr="0">
          <a:noAutofit/>
        </a:bodyPr>
        <a:lstStyle/>
        <a:p>
          <a:pPr lvl="0" algn="l" defTabSz="977900">
            <a:lnSpc>
              <a:spcPct val="90000"/>
            </a:lnSpc>
            <a:spcBef>
              <a:spcPct val="0"/>
            </a:spcBef>
            <a:spcAft>
              <a:spcPct val="35000"/>
            </a:spcAft>
          </a:pPr>
          <a:r>
            <a:rPr lang="en-GB" sz="2200" kern="1200" dirty="0" smtClean="0"/>
            <a:t>Level two inputs</a:t>
          </a:r>
          <a:endParaRPr lang="en-GB" sz="2200" kern="1200" dirty="0"/>
        </a:p>
        <a:p>
          <a:pPr marL="228600" lvl="1" indent="-228600" algn="l" defTabSz="889000">
            <a:lnSpc>
              <a:spcPct val="90000"/>
            </a:lnSpc>
            <a:spcBef>
              <a:spcPct val="0"/>
            </a:spcBef>
            <a:spcAft>
              <a:spcPct val="15000"/>
            </a:spcAft>
            <a:buChar char="••"/>
          </a:pPr>
          <a:r>
            <a:rPr lang="en-GB" sz="2000" kern="1200" dirty="0" smtClean="0"/>
            <a:t>Inputs other than quoted prices that are either directly or indirectly observable for the asset or liability being measured.</a:t>
          </a:r>
          <a:endParaRPr lang="en-GB" sz="2000" kern="1200" dirty="0"/>
        </a:p>
        <a:p>
          <a:pPr marL="228600" lvl="1" indent="-228600" algn="l" defTabSz="889000">
            <a:lnSpc>
              <a:spcPct val="90000"/>
            </a:lnSpc>
            <a:spcBef>
              <a:spcPct val="0"/>
            </a:spcBef>
            <a:spcAft>
              <a:spcPct val="15000"/>
            </a:spcAft>
            <a:buChar char="••"/>
          </a:pPr>
          <a:r>
            <a:rPr lang="en-GB" sz="2000" kern="1200" dirty="0" smtClean="0"/>
            <a:t>e.g. Interest rates which underpin a valuation.</a:t>
          </a:r>
          <a:endParaRPr lang="en-GB" sz="2000" kern="1200" dirty="0"/>
        </a:p>
      </dsp:txBody>
      <dsp:txXfrm>
        <a:off x="1633069" y="1464530"/>
        <a:ext cx="5927770" cy="1731892"/>
      </dsp:txXfrm>
    </dsp:sp>
    <dsp:sp modelId="{414CEF75-284B-443D-A5F9-881D4FF3D5E9}">
      <dsp:nvSpPr>
        <dsp:cNvPr id="0" name=""/>
        <dsp:cNvSpPr/>
      </dsp:nvSpPr>
      <dsp:spPr>
        <a:xfrm>
          <a:off x="120901" y="1906221"/>
          <a:ext cx="1512168" cy="96721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D664A-C6BD-4C6D-AFB7-4917D0419D92}">
      <dsp:nvSpPr>
        <dsp:cNvPr id="0" name=""/>
        <dsp:cNvSpPr/>
      </dsp:nvSpPr>
      <dsp:spPr>
        <a:xfrm>
          <a:off x="0" y="3275396"/>
          <a:ext cx="7560840" cy="137069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GB" sz="2400" kern="1200" dirty="0" smtClean="0"/>
            <a:t>Level three inputs</a:t>
          </a:r>
          <a:endParaRPr lang="en-GB" sz="2400" kern="1200" dirty="0"/>
        </a:p>
        <a:p>
          <a:pPr marL="228600" lvl="1" indent="-228600" algn="l" defTabSz="889000">
            <a:lnSpc>
              <a:spcPct val="90000"/>
            </a:lnSpc>
            <a:spcBef>
              <a:spcPct val="0"/>
            </a:spcBef>
            <a:spcAft>
              <a:spcPct val="15000"/>
            </a:spcAft>
            <a:buChar char="••"/>
          </a:pPr>
          <a:r>
            <a:rPr lang="en-GB" sz="2000" kern="1200" dirty="0" smtClean="0"/>
            <a:t>Unobservable inputs, to be  used as a minimum</a:t>
          </a:r>
          <a:endParaRPr lang="en-GB" sz="2000" kern="1200" dirty="0"/>
        </a:p>
        <a:p>
          <a:pPr marL="228600" lvl="1" indent="-228600" algn="l" defTabSz="889000">
            <a:lnSpc>
              <a:spcPct val="90000"/>
            </a:lnSpc>
            <a:spcBef>
              <a:spcPct val="0"/>
            </a:spcBef>
            <a:spcAft>
              <a:spcPct val="15000"/>
            </a:spcAft>
            <a:buChar char="••"/>
          </a:pPr>
          <a:r>
            <a:rPr lang="en-GB" sz="2000" kern="1200" dirty="0" smtClean="0"/>
            <a:t>e.g. Cash flow forecasts may be used to value an entity that is not listed</a:t>
          </a:r>
          <a:endParaRPr lang="en-GB" sz="2000" kern="1200" dirty="0"/>
        </a:p>
      </dsp:txBody>
      <dsp:txXfrm>
        <a:off x="1633069" y="3275396"/>
        <a:ext cx="5927770" cy="1370698"/>
      </dsp:txXfrm>
    </dsp:sp>
    <dsp:sp modelId="{08D0AC83-A119-49DB-B3C6-68F08BD356D4}">
      <dsp:nvSpPr>
        <dsp:cNvPr id="0" name=""/>
        <dsp:cNvSpPr/>
      </dsp:nvSpPr>
      <dsp:spPr>
        <a:xfrm>
          <a:off x="120901" y="3578418"/>
          <a:ext cx="1512168" cy="96721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974A8-2BF7-4F9D-A430-EB9D80D5A776}">
      <dsp:nvSpPr>
        <dsp:cNvPr id="0" name=""/>
        <dsp:cNvSpPr/>
      </dsp:nvSpPr>
      <dsp:spPr>
        <a:xfrm>
          <a:off x="0" y="706606"/>
          <a:ext cx="7838610" cy="1184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9DB1F4-340C-4CCE-8673-6D4BB35DA8AE}">
      <dsp:nvSpPr>
        <dsp:cNvPr id="0" name=""/>
        <dsp:cNvSpPr/>
      </dsp:nvSpPr>
      <dsp:spPr>
        <a:xfrm>
          <a:off x="391930" y="12886"/>
          <a:ext cx="5487027" cy="13874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397" tIns="0" rIns="207397" bIns="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itchFamily="34" charset="0"/>
              <a:cs typeface="Arial" pitchFamily="34" charset="0"/>
            </a:rPr>
            <a:t>The future of the FRSSE</a:t>
          </a:r>
          <a:endParaRPr lang="en-GB" sz="2800" kern="1200" dirty="0">
            <a:latin typeface="Arial" pitchFamily="34" charset="0"/>
            <a:cs typeface="Arial" pitchFamily="34" charset="0"/>
          </a:endParaRPr>
        </a:p>
      </dsp:txBody>
      <dsp:txXfrm>
        <a:off x="459659" y="80615"/>
        <a:ext cx="5351569" cy="1251982"/>
      </dsp:txXfrm>
    </dsp:sp>
    <dsp:sp modelId="{A0DE1180-D32B-4066-9230-AC9E8B9F8C73}">
      <dsp:nvSpPr>
        <dsp:cNvPr id="0" name=""/>
        <dsp:cNvSpPr/>
      </dsp:nvSpPr>
      <dsp:spPr>
        <a:xfrm>
          <a:off x="0" y="2838526"/>
          <a:ext cx="7838610" cy="1184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753C3C-D8D7-44F8-AA31-E03009351A46}">
      <dsp:nvSpPr>
        <dsp:cNvPr id="0" name=""/>
        <dsp:cNvSpPr/>
      </dsp:nvSpPr>
      <dsp:spPr>
        <a:xfrm>
          <a:off x="391930" y="2144806"/>
          <a:ext cx="5487027" cy="13874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397" tIns="0" rIns="207397" bIns="0" numCol="1" spcCol="1270" anchor="ctr" anchorCtr="0">
          <a:noAutofit/>
        </a:bodyPr>
        <a:lstStyle/>
        <a:p>
          <a:pPr lvl="0" algn="l" defTabSz="1244600" rtl="0">
            <a:lnSpc>
              <a:spcPct val="90000"/>
            </a:lnSpc>
            <a:spcBef>
              <a:spcPct val="0"/>
            </a:spcBef>
            <a:spcAft>
              <a:spcPct val="35000"/>
            </a:spcAft>
          </a:pPr>
          <a:r>
            <a:rPr lang="en-GB" sz="2800" kern="1200" dirty="0" smtClean="0"/>
            <a:t>Simpler financial reporting for Micro-entities</a:t>
          </a:r>
          <a:endParaRPr lang="en-GB" sz="2800" kern="1200" dirty="0"/>
        </a:p>
      </dsp:txBody>
      <dsp:txXfrm>
        <a:off x="459659" y="2212535"/>
        <a:ext cx="5351569"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72AC500B-8699-4F66-BB7E-DE10540D1A23}" type="datetimeFigureOut">
              <a:rPr lang="en-GB" smtClean="0"/>
              <a:t>15/05/2013</a:t>
            </a:fld>
            <a:endParaRPr lang="en-GB"/>
          </a:p>
        </p:txBody>
      </p:sp>
      <p:sp>
        <p:nvSpPr>
          <p:cNvPr id="4" name="Footer Placeholder 3"/>
          <p:cNvSpPr>
            <a:spLocks noGrp="1"/>
          </p:cNvSpPr>
          <p:nvPr>
            <p:ph type="ftr" sz="quarter" idx="2"/>
          </p:nvPr>
        </p:nvSpPr>
        <p:spPr>
          <a:xfrm>
            <a:off x="0" y="9501188"/>
            <a:ext cx="2979738"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5725" y="9501188"/>
            <a:ext cx="2979738" cy="500062"/>
          </a:xfrm>
          <a:prstGeom prst="rect">
            <a:avLst/>
          </a:prstGeom>
        </p:spPr>
        <p:txBody>
          <a:bodyPr vert="horz" lIns="91440" tIns="45720" rIns="91440" bIns="45720" rtlCol="0" anchor="b"/>
          <a:lstStyle>
            <a:lvl1pPr algn="r">
              <a:defRPr sz="1200"/>
            </a:lvl1pPr>
          </a:lstStyle>
          <a:p>
            <a:fld id="{F7E58C34-1F77-4748-9A61-8F16520346F4}" type="slidenum">
              <a:rPr lang="en-GB" smtClean="0"/>
              <a:t>‹#›</a:t>
            </a:fld>
            <a:endParaRPr lang="en-GB"/>
          </a:p>
        </p:txBody>
      </p:sp>
    </p:spTree>
    <p:extLst>
      <p:ext uri="{BB962C8B-B14F-4D97-AF65-F5344CB8AC3E}">
        <p14:creationId xmlns:p14="http://schemas.microsoft.com/office/powerpoint/2010/main" val="427058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en-GB"/>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100EC0F0-D53C-4D8A-AD71-0CCEB143A7A1}" type="datetimeFigureOut">
              <a:rPr lang="en-GB" smtClean="0"/>
              <a:pPr/>
              <a:t>15/05/2013</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en-GB"/>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9BBC28AB-2239-4FC0-8576-FA1DC36F46A3}" type="slidenum">
              <a:rPr lang="en-GB" smtClean="0"/>
              <a:pPr/>
              <a:t>‹#›</a:t>
            </a:fld>
            <a:endParaRPr lang="en-GB"/>
          </a:p>
        </p:txBody>
      </p:sp>
    </p:spTree>
    <p:extLst>
      <p:ext uri="{BB962C8B-B14F-4D97-AF65-F5344CB8AC3E}">
        <p14:creationId xmlns:p14="http://schemas.microsoft.com/office/powerpoint/2010/main" val="2561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2008 </a:t>
            </a:r>
            <a:r>
              <a:rPr lang="en-GB" dirty="0" err="1" smtClean="0"/>
              <a:t>approx</a:t>
            </a:r>
            <a:r>
              <a:rPr lang="en-GB" dirty="0" smtClean="0"/>
              <a:t> 1,200 foreign companies</a:t>
            </a:r>
            <a:r>
              <a:rPr lang="en-GB" baseline="0" dirty="0" smtClean="0"/>
              <a:t> listed in US can use IFRS without reconciliation to US GAAP</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6</a:t>
            </a:fld>
            <a:endParaRPr lang="en-GB"/>
          </a:p>
        </p:txBody>
      </p:sp>
    </p:spTree>
    <p:extLst>
      <p:ext uri="{BB962C8B-B14F-4D97-AF65-F5344CB8AC3E}">
        <p14:creationId xmlns:p14="http://schemas.microsoft.com/office/powerpoint/2010/main" val="415811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Additional content includes:</a:t>
            </a:r>
          </a:p>
          <a:p>
            <a:r>
              <a:rPr lang="en-GB" baseline="0" dirty="0" smtClean="0"/>
              <a:t>Merger accounting (FRS 102 19.27-33)</a:t>
            </a:r>
          </a:p>
          <a:p>
            <a:r>
              <a:rPr lang="en-GB" baseline="0" dirty="0" smtClean="0"/>
              <a:t>Heritage assets (34.47)</a:t>
            </a:r>
          </a:p>
          <a:p>
            <a:endParaRPr lang="en-GB" dirty="0" smtClean="0"/>
          </a:p>
          <a:p>
            <a:endParaRPr lang="en-GB" dirty="0" smtClean="0"/>
          </a:p>
          <a:p>
            <a:r>
              <a:rPr lang="en-GB" dirty="0" smtClean="0"/>
              <a:t>Options include:</a:t>
            </a:r>
          </a:p>
          <a:p>
            <a:r>
              <a:rPr lang="en-GB" dirty="0" smtClean="0"/>
              <a:t>Borrowing</a:t>
            </a:r>
            <a:r>
              <a:rPr lang="en-GB" baseline="0" dirty="0" smtClean="0"/>
              <a:t> costs – permit capitalisation (FRS 102 25.2)</a:t>
            </a:r>
          </a:p>
          <a:p>
            <a:r>
              <a:rPr lang="en-GB" baseline="0" dirty="0" smtClean="0"/>
              <a:t>Development costs – permit capitalisation where criteria met (18.16 A-G)</a:t>
            </a:r>
          </a:p>
          <a:p>
            <a:r>
              <a:rPr lang="en-GB" baseline="0" dirty="0" smtClean="0"/>
              <a:t>PPE and intangibles – permit revaluation (17.15.b)</a:t>
            </a:r>
          </a:p>
          <a:p>
            <a:endParaRPr lang="en-GB" baseline="0" dirty="0" smtClean="0"/>
          </a:p>
          <a:p>
            <a:r>
              <a:rPr lang="en-GB" baseline="0" dirty="0" smtClean="0"/>
              <a:t>Anticipated changes to the IFRS for SMEs:</a:t>
            </a:r>
          </a:p>
          <a:p>
            <a:r>
              <a:rPr lang="en-GB" baseline="0" dirty="0" smtClean="0"/>
              <a:t>Employee benefits (classification of P+L items)</a:t>
            </a:r>
          </a:p>
          <a:p>
            <a:r>
              <a:rPr lang="en-GB" baseline="0" dirty="0" smtClean="0"/>
              <a:t>Subsidiaries held for resale</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26</a:t>
            </a:fld>
            <a:endParaRPr lang="en-GB"/>
          </a:p>
        </p:txBody>
      </p:sp>
    </p:spTree>
    <p:extLst>
      <p:ext uri="{BB962C8B-B14F-4D97-AF65-F5344CB8AC3E}">
        <p14:creationId xmlns:p14="http://schemas.microsoft.com/office/powerpoint/2010/main" val="389857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differences and impact will</a:t>
            </a:r>
            <a:r>
              <a:rPr lang="en-GB" baseline="0" dirty="0" smtClean="0"/>
              <a:t> depend entirely on the circumstances of the individual company. Impact assessment is very important. </a:t>
            </a:r>
          </a:p>
          <a:p>
            <a:endParaRPr lang="en-GB" baseline="0" dirty="0" smtClean="0"/>
          </a:p>
          <a:p>
            <a:r>
              <a:rPr lang="en-GB" baseline="0" dirty="0" smtClean="0"/>
              <a:t>Also comprehensive guidance on financial instruments broadly consistent with IFRS 9. And changes to accounting for defined benefit pension plans.</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27</a:t>
            </a:fld>
            <a:endParaRPr lang="en-GB"/>
          </a:p>
        </p:txBody>
      </p:sp>
    </p:spTree>
    <p:extLst>
      <p:ext uri="{BB962C8B-B14F-4D97-AF65-F5344CB8AC3E}">
        <p14:creationId xmlns:p14="http://schemas.microsoft.com/office/powerpoint/2010/main" val="1654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Disclosures include an explicit</a:t>
            </a:r>
            <a:r>
              <a:rPr lang="en-GB" baseline="0" dirty="0" smtClean="0"/>
              <a:t> and unreserved statement of compliance with FRS 102 and a description of each change in accounting policy.</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30</a:t>
            </a:fld>
            <a:endParaRPr lang="en-GB"/>
          </a:p>
        </p:txBody>
      </p:sp>
    </p:spTree>
    <p:extLst>
      <p:ext uri="{BB962C8B-B14F-4D97-AF65-F5344CB8AC3E}">
        <p14:creationId xmlns:p14="http://schemas.microsoft.com/office/powerpoint/2010/main" val="188764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BBC28AB-2239-4FC0-8576-FA1DC36F46A3}" type="slidenum">
              <a:rPr lang="en-GB" smtClean="0"/>
              <a:pPr/>
              <a:t>31</a:t>
            </a:fld>
            <a:endParaRPr lang="en-GB"/>
          </a:p>
        </p:txBody>
      </p:sp>
    </p:spTree>
    <p:extLst>
      <p:ext uri="{BB962C8B-B14F-4D97-AF65-F5344CB8AC3E}">
        <p14:creationId xmlns:p14="http://schemas.microsoft.com/office/powerpoint/2010/main" val="396433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use the RDF the shareholders must be</a:t>
            </a:r>
            <a:r>
              <a:rPr lang="en-GB" baseline="0" dirty="0" smtClean="0"/>
              <a:t> notified in writing and there must be no objections.</a:t>
            </a:r>
          </a:p>
          <a:p>
            <a:endParaRPr lang="en-GB" baseline="0" dirty="0" smtClean="0"/>
          </a:p>
          <a:p>
            <a:r>
              <a:rPr lang="en-GB" baseline="0" dirty="0" smtClean="0"/>
              <a:t>The accounts are not technically “IAS individual accounts” as they are prepared using a UK GAAP standard, FRS 101, and the reduced disclosures mean that they don’t comply fully with EU-IFRS. </a:t>
            </a:r>
          </a:p>
          <a:p>
            <a:endParaRPr lang="en-GB" baseline="0" dirty="0" smtClean="0"/>
          </a:p>
          <a:p>
            <a:r>
              <a:rPr lang="en-GB" baseline="0" dirty="0" smtClean="0"/>
              <a:t>Where an exemption is not taken, e.g. choose to produce a cash flow statement, then the full version of the relevant IFRS must be followed.</a:t>
            </a:r>
          </a:p>
          <a:p>
            <a:endParaRPr lang="en-GB" baseline="0" dirty="0" smtClean="0"/>
          </a:p>
          <a:p>
            <a:r>
              <a:rPr lang="en-GB" baseline="0" dirty="0" smtClean="0"/>
              <a:t>Some exemptions are not allowed for financial institutions i.e. financial instruments and fair values</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32</a:t>
            </a:fld>
            <a:endParaRPr lang="en-GB"/>
          </a:p>
        </p:txBody>
      </p:sp>
    </p:spTree>
    <p:extLst>
      <p:ext uri="{BB962C8B-B14F-4D97-AF65-F5344CB8AC3E}">
        <p14:creationId xmlns:p14="http://schemas.microsoft.com/office/powerpoint/2010/main" val="39643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 hedge</a:t>
            </a:r>
            <a:r>
              <a:rPr lang="en-GB" baseline="0" dirty="0" smtClean="0"/>
              <a:t> accounting rules Q3 2013</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8</a:t>
            </a:fld>
            <a:endParaRPr lang="en-GB"/>
          </a:p>
        </p:txBody>
      </p:sp>
    </p:spTree>
    <p:extLst>
      <p:ext uri="{BB962C8B-B14F-4D97-AF65-F5344CB8AC3E}">
        <p14:creationId xmlns:p14="http://schemas.microsoft.com/office/powerpoint/2010/main" val="360539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11</a:t>
            </a:fld>
            <a:endParaRPr lang="en-GB"/>
          </a:p>
        </p:txBody>
      </p:sp>
    </p:spTree>
    <p:extLst>
      <p:ext uri="{BB962C8B-B14F-4D97-AF65-F5344CB8AC3E}">
        <p14:creationId xmlns:p14="http://schemas.microsoft.com/office/powerpoint/2010/main" val="20842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Project has a long history:</a:t>
            </a:r>
            <a:r>
              <a:rPr lang="en-GB" baseline="0" dirty="0" smtClean="0"/>
              <a:t> ED 2010, </a:t>
            </a:r>
            <a:r>
              <a:rPr lang="en-GB" baseline="0" dirty="0" err="1" smtClean="0"/>
              <a:t>redeliberations</a:t>
            </a:r>
            <a:r>
              <a:rPr lang="en-GB" baseline="0" dirty="0" smtClean="0"/>
              <a:t> 2012, </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13</a:t>
            </a:fld>
            <a:endParaRPr lang="en-GB"/>
          </a:p>
        </p:txBody>
      </p:sp>
    </p:spTree>
    <p:extLst>
      <p:ext uri="{BB962C8B-B14F-4D97-AF65-F5344CB8AC3E}">
        <p14:creationId xmlns:p14="http://schemas.microsoft.com/office/powerpoint/2010/main" val="41641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Followed by publically</a:t>
            </a:r>
            <a:r>
              <a:rPr lang="en-GB" baseline="0" dirty="0" smtClean="0"/>
              <a:t> accountable entities</a:t>
            </a:r>
          </a:p>
          <a:p>
            <a:pPr defTabSz="964509">
              <a:defRPr/>
            </a:pPr>
            <a:r>
              <a:rPr lang="en-GB" dirty="0" smtClean="0"/>
              <a:t>A comprehensive review of the IFRS for SMEs being undertaken</a:t>
            </a:r>
          </a:p>
          <a:p>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16</a:t>
            </a:fld>
            <a:endParaRPr lang="en-GB"/>
          </a:p>
        </p:txBody>
      </p:sp>
    </p:spTree>
    <p:extLst>
      <p:ext uri="{BB962C8B-B14F-4D97-AF65-F5344CB8AC3E}">
        <p14:creationId xmlns:p14="http://schemas.microsoft.com/office/powerpoint/2010/main" val="393276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for speaker:</a:t>
            </a:r>
          </a:p>
          <a:p>
            <a:r>
              <a:rPr lang="en-GB" dirty="0" smtClean="0"/>
              <a:t>FRS 100 about which reporting framework</a:t>
            </a:r>
            <a:r>
              <a:rPr lang="en-GB" baseline="0" dirty="0" smtClean="0"/>
              <a:t> reporting entities fall under / options available</a:t>
            </a:r>
          </a:p>
          <a:p>
            <a:r>
              <a:rPr lang="en-GB" baseline="0" dirty="0" smtClean="0"/>
              <a:t>FRS 101 about certain companies allowed to follow IFRS but with reduced disclosure requirements</a:t>
            </a:r>
          </a:p>
          <a:p>
            <a:r>
              <a:rPr lang="en-GB" baseline="0" dirty="0" smtClean="0"/>
              <a:t>FRS 102 only issued March 2013 and is the replacement of UK SSAPs and FRSs</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20</a:t>
            </a:fld>
            <a:endParaRPr lang="en-GB"/>
          </a:p>
        </p:txBody>
      </p:sp>
    </p:spTree>
    <p:extLst>
      <p:ext uri="{BB962C8B-B14F-4D97-AF65-F5344CB8AC3E}">
        <p14:creationId xmlns:p14="http://schemas.microsoft.com/office/powerpoint/2010/main" val="297756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FRSSE</a:t>
            </a:r>
            <a:r>
              <a:rPr lang="en-GB" baseline="0" dirty="0" smtClean="0"/>
              <a:t> continues to be available and while it will be changed to align with the new reporting framework it is fundamentally the same as before. Small changes have been made in respect of goodwill and intangible assets, impairment and related parties.</a:t>
            </a:r>
          </a:p>
          <a:p>
            <a:endParaRPr lang="en-GB" baseline="0" dirty="0" smtClean="0"/>
          </a:p>
          <a:p>
            <a:r>
              <a:rPr lang="en-GB" baseline="0" dirty="0" smtClean="0"/>
              <a:t>Also worth noting that current EU deliberations on accounting for small companies (micro companies) will also affect the FRSSE.</a:t>
            </a:r>
          </a:p>
          <a:p>
            <a:endParaRPr lang="en-GB" baseline="0" dirty="0" smtClean="0"/>
          </a:p>
          <a:p>
            <a:r>
              <a:rPr lang="en-GB" baseline="0" dirty="0" smtClean="0"/>
              <a:t>There is no special standard for public sector entities, FRS 102 contains specific guidance within it, paragraphs are prefixed by “PBE” (public benefit entities). SORPS still exist and some will be amended to align with FRS 102.</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21</a:t>
            </a:fld>
            <a:endParaRPr lang="en-GB"/>
          </a:p>
        </p:txBody>
      </p:sp>
    </p:spTree>
    <p:extLst>
      <p:ext uri="{BB962C8B-B14F-4D97-AF65-F5344CB8AC3E}">
        <p14:creationId xmlns:p14="http://schemas.microsoft.com/office/powerpoint/2010/main" val="133792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Entities that are required</a:t>
            </a:r>
            <a:r>
              <a:rPr lang="en-GB" baseline="0" dirty="0" smtClean="0"/>
              <a:t> by law or regulation to follow EU-IFRS must continue to use EU-IFRS and are not allowed to adopt the reduced disclosure framework.</a:t>
            </a:r>
          </a:p>
          <a:p>
            <a:r>
              <a:rPr lang="en-GB" baseline="0" dirty="0" smtClean="0"/>
              <a:t>Entities that voluntarily adopt EU-IFRS until recently could only move back to UK GAAP if there was a “relevant change of circumstance” e.g. ceasing to be a subsidiary of an EU listed Group. CA 2006 was amended to make this change easier to FRS 102 under SI 2012/2301).</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22</a:t>
            </a:fld>
            <a:endParaRPr lang="en-GB"/>
          </a:p>
        </p:txBody>
      </p:sp>
    </p:spTree>
    <p:extLst>
      <p:ext uri="{BB962C8B-B14F-4D97-AF65-F5344CB8AC3E}">
        <p14:creationId xmlns:p14="http://schemas.microsoft.com/office/powerpoint/2010/main" val="146656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use the RDF the shareholders must be</a:t>
            </a:r>
            <a:r>
              <a:rPr lang="en-GB" baseline="0" dirty="0" smtClean="0"/>
              <a:t> notified in writing and there must be no objections.</a:t>
            </a:r>
          </a:p>
          <a:p>
            <a:endParaRPr lang="en-GB" baseline="0" dirty="0" smtClean="0"/>
          </a:p>
          <a:p>
            <a:r>
              <a:rPr lang="en-GB" baseline="0" dirty="0" smtClean="0"/>
              <a:t>The accounts are not technically “IAS individual accounts” as they are prepared using a UK GAAP standard, FRS 101, and the reduced disclosures mean that they don’t comply fully with EU-IFRS. </a:t>
            </a:r>
          </a:p>
          <a:p>
            <a:endParaRPr lang="en-GB" baseline="0" dirty="0" smtClean="0"/>
          </a:p>
          <a:p>
            <a:r>
              <a:rPr lang="en-GB" baseline="0" dirty="0" smtClean="0"/>
              <a:t>Where an exemption is not taken, e.g. choose to produce a cash flow statement, then the full version of the relevant IFRS must be followed.</a:t>
            </a:r>
          </a:p>
          <a:p>
            <a:endParaRPr lang="en-GB" baseline="0" dirty="0" smtClean="0"/>
          </a:p>
          <a:p>
            <a:r>
              <a:rPr lang="en-GB" baseline="0" dirty="0" smtClean="0"/>
              <a:t>Some exemptions are not allowed for financial institutions i.e. financial instruments and fair values</a:t>
            </a:r>
            <a:endParaRPr lang="en-GB" dirty="0"/>
          </a:p>
        </p:txBody>
      </p:sp>
      <p:sp>
        <p:nvSpPr>
          <p:cNvPr id="4" name="Slide Number Placeholder 3"/>
          <p:cNvSpPr>
            <a:spLocks noGrp="1"/>
          </p:cNvSpPr>
          <p:nvPr>
            <p:ph type="sldNum" sz="quarter" idx="10"/>
          </p:nvPr>
        </p:nvSpPr>
        <p:spPr/>
        <p:txBody>
          <a:bodyPr/>
          <a:lstStyle/>
          <a:p>
            <a:fld id="{9BBC28AB-2239-4FC0-8576-FA1DC36F46A3}" type="slidenum">
              <a:rPr lang="en-GB" smtClean="0"/>
              <a:pPr/>
              <a:t>24</a:t>
            </a:fld>
            <a:endParaRPr lang="en-GB"/>
          </a:p>
        </p:txBody>
      </p:sp>
    </p:spTree>
    <p:extLst>
      <p:ext uri="{BB962C8B-B14F-4D97-AF65-F5344CB8AC3E}">
        <p14:creationId xmlns:p14="http://schemas.microsoft.com/office/powerpoint/2010/main" val="3964330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79512" y="2132856"/>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Insert your title here</a:t>
            </a:r>
            <a:br>
              <a:rPr lang="en-US" dirty="0" smtClean="0"/>
            </a:br>
            <a:r>
              <a:rPr lang="en-US" dirty="0" smtClean="0"/>
              <a:t>Two lines maximum 32pt</a:t>
            </a:r>
            <a:endParaRPr lang="en-US" dirty="0"/>
          </a:p>
        </p:txBody>
      </p:sp>
      <p:sp>
        <p:nvSpPr>
          <p:cNvPr id="4" name="Content Placeholder 3"/>
          <p:cNvSpPr>
            <a:spLocks noGrp="1"/>
          </p:cNvSpPr>
          <p:nvPr>
            <p:ph sz="quarter" idx="10" hasCustomPrompt="1"/>
          </p:nvPr>
        </p:nvSpPr>
        <p:spPr>
          <a:xfrm>
            <a:off x="179513" y="3644900"/>
            <a:ext cx="8208838" cy="647700"/>
          </a:xfrm>
          <a:prstGeom prst="rect">
            <a:avLst/>
          </a:prstGeom>
        </p:spPr>
        <p:txBody>
          <a:bodyPr/>
          <a:lstStyle>
            <a:lvl1pPr marL="0" indent="0">
              <a:buNone/>
              <a:defRPr sz="2400" baseline="0">
                <a:latin typeface="Arial" pitchFamily="34" charset="0"/>
                <a:cs typeface="Arial" pitchFamily="34" charset="0"/>
              </a:defRPr>
            </a:lvl1pPr>
          </a:lstStyle>
          <a:p>
            <a:pPr lvl="0"/>
            <a:r>
              <a:rPr lang="en-US" dirty="0" smtClean="0"/>
              <a:t>Name in 24pt</a:t>
            </a:r>
          </a:p>
        </p:txBody>
      </p:sp>
    </p:spTree>
    <p:extLst>
      <p:ext uri="{BB962C8B-B14F-4D97-AF65-F5344CB8AC3E}">
        <p14:creationId xmlns:p14="http://schemas.microsoft.com/office/powerpoint/2010/main" val="1042059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797390" y="1913467"/>
            <a:ext cx="7838610" cy="4035813"/>
          </a:xfrm>
          <a:prstGeom prst="rect">
            <a:avLst/>
          </a:prstGeo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Placeholder 1"/>
          <p:cNvSpPr>
            <a:spLocks noGrp="1"/>
          </p:cNvSpPr>
          <p:nvPr>
            <p:ph type="title" hasCustomPrompt="1"/>
          </p:nvPr>
        </p:nvSpPr>
        <p:spPr>
          <a:xfrm>
            <a:off x="795556" y="288022"/>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Insert your title here</a:t>
            </a:r>
            <a:br>
              <a:rPr lang="en-US" dirty="0" smtClean="0"/>
            </a:br>
            <a:r>
              <a:rPr lang="en-US" dirty="0" smtClean="0"/>
              <a:t>Two lines maximum 32pt</a:t>
            </a:r>
            <a:endParaRPr lang="en-US" dirty="0"/>
          </a:p>
        </p:txBody>
      </p:sp>
    </p:spTree>
    <p:extLst>
      <p:ext uri="{BB962C8B-B14F-4D97-AF65-F5344CB8AC3E}">
        <p14:creationId xmlns:p14="http://schemas.microsoft.com/office/powerpoint/2010/main" val="1677481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73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525F8-E045-4E01-8B24-25B95DC58E94}" type="datetimeFigureOut">
              <a:rPr lang="en-GB" smtClean="0"/>
              <a:pPr/>
              <a:t>15/05/2013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047822-A2F2-46A7-B41F-81A98426614A}" type="slidenum">
              <a:rPr lang="en-GB" smtClean="0"/>
              <a:pPr/>
              <a:t>‹#›</a:t>
            </a:fld>
            <a:endParaRPr lang="en-GB"/>
          </a:p>
        </p:txBody>
      </p:sp>
    </p:spTree>
    <p:extLst>
      <p:ext uri="{BB962C8B-B14F-4D97-AF65-F5344CB8AC3E}">
        <p14:creationId xmlns:p14="http://schemas.microsoft.com/office/powerpoint/2010/main" val="141268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477000"/>
            <a:ext cx="1905000" cy="228600"/>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389372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pic>
        <p:nvPicPr>
          <p:cNvPr id="4098"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82" y="0"/>
            <a:ext cx="91535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88900"/>
            <a:ext cx="9382126"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00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9165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01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7838610" cy="4608512"/>
          </a:xfrm>
        </p:spPr>
        <p:txBody>
          <a:bodyPr>
            <a:normAutofit fontScale="92500" lnSpcReduction="10000"/>
          </a:bodyPr>
          <a:lstStyle/>
          <a:p>
            <a:r>
              <a:rPr lang="en-GB" dirty="0"/>
              <a:t>IFRS 13 issued May 2011, effective </a:t>
            </a:r>
            <a:r>
              <a:rPr lang="en-GB" dirty="0" smtClean="0"/>
              <a:t>1 January 2013</a:t>
            </a:r>
          </a:p>
          <a:p>
            <a:r>
              <a:rPr lang="en-GB" dirty="0" smtClean="0"/>
              <a:t>IFRS 3:</a:t>
            </a:r>
          </a:p>
          <a:p>
            <a:pPr lvl="1"/>
            <a:r>
              <a:rPr lang="en-GB" dirty="0" smtClean="0"/>
              <a:t>applies when another IFRS requires or permits fair value measurements or disclosures </a:t>
            </a:r>
          </a:p>
          <a:p>
            <a:pPr lvl="1"/>
            <a:r>
              <a:rPr lang="en-GB" dirty="0" smtClean="0"/>
              <a:t>defines fair value </a:t>
            </a:r>
          </a:p>
          <a:p>
            <a:pPr lvl="1"/>
            <a:r>
              <a:rPr lang="en-GB" dirty="0" smtClean="0"/>
              <a:t>sets out in a single IFRS a framework for measuring fair value </a:t>
            </a:r>
          </a:p>
          <a:p>
            <a:pPr lvl="1"/>
            <a:r>
              <a:rPr lang="en-GB" dirty="0" smtClean="0"/>
              <a:t>requires disclosures about fair value measurements. </a:t>
            </a:r>
          </a:p>
          <a:p>
            <a:endParaRPr lang="en-GB" dirty="0"/>
          </a:p>
          <a:p>
            <a:r>
              <a:rPr lang="en-GB" dirty="0"/>
              <a:t>‘Fair value is the price that would be received to sell an asset or paid to transfer a liability in an orderly transaction between market participants at the measurement date</a:t>
            </a:r>
            <a:r>
              <a:rPr lang="en-GB" dirty="0" smtClean="0"/>
              <a:t>.’ i.e</a:t>
            </a:r>
            <a:r>
              <a:rPr lang="en-GB" dirty="0"/>
              <a:t>. Fair value based on exit </a:t>
            </a:r>
            <a:r>
              <a:rPr lang="en-GB" dirty="0" smtClean="0"/>
              <a:t>value</a:t>
            </a:r>
          </a:p>
          <a:p>
            <a:r>
              <a:rPr lang="en-GB" dirty="0"/>
              <a:t>A hierarchy is used to arrive at fair value</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smtClean="0"/>
              <a:t>IFRS 13 Fair value</a:t>
            </a:r>
            <a:endParaRPr lang="en-GB" dirty="0"/>
          </a:p>
        </p:txBody>
      </p:sp>
    </p:spTree>
    <p:extLst>
      <p:ext uri="{BB962C8B-B14F-4D97-AF65-F5344CB8AC3E}">
        <p14:creationId xmlns:p14="http://schemas.microsoft.com/office/powerpoint/2010/main" val="361695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5556" y="0"/>
            <a:ext cx="8229600" cy="1484784"/>
          </a:xfrm>
        </p:spPr>
        <p:txBody>
          <a:bodyPr/>
          <a:lstStyle/>
          <a:p>
            <a:r>
              <a:rPr lang="en-GB" dirty="0" smtClean="0"/>
              <a:t>IFRS 13 Fair value</a:t>
            </a:r>
            <a:endParaRPr lang="en-GB"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460670881"/>
              </p:ext>
            </p:extLst>
          </p:nvPr>
        </p:nvGraphicFramePr>
        <p:xfrm>
          <a:off x="827585" y="1124744"/>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46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Revision to IAS 19 Employee Benefits – major revision to the requirements, effective 1 Jan 2013</a:t>
            </a:r>
          </a:p>
          <a:p>
            <a:pPr lvl="1"/>
            <a:r>
              <a:rPr lang="en-GB" dirty="0" smtClean="0"/>
              <a:t>Treatment of actuarial gains and losses (re-measurements)</a:t>
            </a:r>
          </a:p>
          <a:p>
            <a:pPr lvl="1"/>
            <a:r>
              <a:rPr lang="en-GB" dirty="0" smtClean="0"/>
              <a:t>Presentation of items taken to profit or loss / comprehensive income</a:t>
            </a:r>
          </a:p>
          <a:p>
            <a:endParaRPr lang="en-GB" dirty="0"/>
          </a:p>
          <a:p>
            <a:r>
              <a:rPr lang="en-GB" dirty="0" smtClean="0"/>
              <a:t>Other less significant changes as part of the Improvements to IFRSs project</a:t>
            </a:r>
            <a:endParaRPr lang="en-GB" dirty="0"/>
          </a:p>
        </p:txBody>
      </p:sp>
      <p:sp>
        <p:nvSpPr>
          <p:cNvPr id="3" name="Title 2"/>
          <p:cNvSpPr>
            <a:spLocks noGrp="1"/>
          </p:cNvSpPr>
          <p:nvPr>
            <p:ph type="title"/>
          </p:nvPr>
        </p:nvSpPr>
        <p:spPr/>
        <p:txBody>
          <a:bodyPr/>
          <a:lstStyle/>
          <a:p>
            <a:r>
              <a:rPr lang="en-GB" dirty="0" smtClean="0"/>
              <a:t>Other recent changes / amendments to IFRS</a:t>
            </a:r>
            <a:endParaRPr lang="en-GB" dirty="0"/>
          </a:p>
        </p:txBody>
      </p:sp>
    </p:spTree>
    <p:extLst>
      <p:ext uri="{BB962C8B-B14F-4D97-AF65-F5344CB8AC3E}">
        <p14:creationId xmlns:p14="http://schemas.microsoft.com/office/powerpoint/2010/main" val="234815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IASB and FASB joint project to clarify the principles for revenue recognition</a:t>
            </a:r>
          </a:p>
          <a:p>
            <a:r>
              <a:rPr lang="en-GB" dirty="0" smtClean="0"/>
              <a:t>The project aims to create an accounting standard that will replace IAS 18 and IAS 11</a:t>
            </a:r>
          </a:p>
          <a:p>
            <a:r>
              <a:rPr lang="en-GB" dirty="0" smtClean="0"/>
              <a:t>March 2013 – IASB and FASB deliberated the final proposed standard and tentatively agreed effective date 1 January 2017</a:t>
            </a:r>
          </a:p>
          <a:p>
            <a:r>
              <a:rPr lang="en-GB" dirty="0" smtClean="0"/>
              <a:t>Standard due out very soon!</a:t>
            </a:r>
          </a:p>
          <a:p>
            <a:endParaRPr lang="en-GB" dirty="0"/>
          </a:p>
        </p:txBody>
      </p:sp>
      <p:sp>
        <p:nvSpPr>
          <p:cNvPr id="3" name="Title 2"/>
          <p:cNvSpPr>
            <a:spLocks noGrp="1"/>
          </p:cNvSpPr>
          <p:nvPr>
            <p:ph type="title"/>
          </p:nvPr>
        </p:nvSpPr>
        <p:spPr/>
        <p:txBody>
          <a:bodyPr/>
          <a:lstStyle/>
          <a:p>
            <a:r>
              <a:rPr lang="en-GB" dirty="0" smtClean="0"/>
              <a:t>Update on major on-going projects 1</a:t>
            </a:r>
            <a:br>
              <a:rPr lang="en-GB" dirty="0" smtClean="0"/>
            </a:br>
            <a:r>
              <a:rPr lang="en-GB" dirty="0" smtClean="0"/>
              <a:t>Revenue recognition</a:t>
            </a:r>
            <a:endParaRPr lang="en-GB" dirty="0"/>
          </a:p>
        </p:txBody>
      </p:sp>
    </p:spTree>
    <p:extLst>
      <p:ext uri="{BB962C8B-B14F-4D97-AF65-F5344CB8AC3E}">
        <p14:creationId xmlns:p14="http://schemas.microsoft.com/office/powerpoint/2010/main" val="86460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IASB and FASB joint project to consider lease classification and accounting and replace IAS 17</a:t>
            </a:r>
          </a:p>
          <a:p>
            <a:r>
              <a:rPr lang="en-GB" dirty="0" smtClean="0"/>
              <a:t>Key issue is accounting for operating and finance leases – current treatment has many drawbacks</a:t>
            </a:r>
          </a:p>
          <a:p>
            <a:r>
              <a:rPr lang="en-GB" dirty="0" smtClean="0"/>
              <a:t>A new model “right of use accounting” has been proposed</a:t>
            </a:r>
          </a:p>
          <a:p>
            <a:r>
              <a:rPr lang="en-GB" dirty="0" smtClean="0"/>
              <a:t>Many deliberations on the application of the model delayed development of the standard</a:t>
            </a:r>
          </a:p>
          <a:p>
            <a:r>
              <a:rPr lang="en-GB" dirty="0" smtClean="0"/>
              <a:t>A revised exposure draft is due 2</a:t>
            </a:r>
            <a:r>
              <a:rPr lang="en-GB" baseline="30000" dirty="0" smtClean="0"/>
              <a:t>nd</a:t>
            </a:r>
            <a:r>
              <a:rPr lang="en-GB" dirty="0" smtClean="0"/>
              <a:t> quarter 2013</a:t>
            </a:r>
            <a:endParaRPr lang="en-GB" dirty="0"/>
          </a:p>
        </p:txBody>
      </p:sp>
      <p:sp>
        <p:nvSpPr>
          <p:cNvPr id="3" name="Title 2"/>
          <p:cNvSpPr>
            <a:spLocks noGrp="1"/>
          </p:cNvSpPr>
          <p:nvPr>
            <p:ph type="title"/>
          </p:nvPr>
        </p:nvSpPr>
        <p:spPr/>
        <p:txBody>
          <a:bodyPr/>
          <a:lstStyle/>
          <a:p>
            <a:r>
              <a:rPr lang="en-GB" dirty="0" smtClean="0"/>
              <a:t>Update on major on-going projects 2</a:t>
            </a:r>
            <a:br>
              <a:rPr lang="en-GB" dirty="0" smtClean="0"/>
            </a:br>
            <a:r>
              <a:rPr lang="en-GB" dirty="0" smtClean="0"/>
              <a:t>Lease accounting</a:t>
            </a:r>
            <a:endParaRPr lang="en-GB" dirty="0"/>
          </a:p>
        </p:txBody>
      </p:sp>
    </p:spTree>
    <p:extLst>
      <p:ext uri="{BB962C8B-B14F-4D97-AF65-F5344CB8AC3E}">
        <p14:creationId xmlns:p14="http://schemas.microsoft.com/office/powerpoint/2010/main" val="380476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Conceptual framework</a:t>
            </a:r>
          </a:p>
          <a:p>
            <a:r>
              <a:rPr lang="en-GB" dirty="0" smtClean="0"/>
              <a:t>Narrow scope amendments</a:t>
            </a:r>
          </a:p>
          <a:p>
            <a:r>
              <a:rPr lang="en-GB" dirty="0" smtClean="0"/>
              <a:t>Post implementation reviews</a:t>
            </a:r>
          </a:p>
          <a:p>
            <a:pPr lvl="1"/>
            <a:r>
              <a:rPr lang="en-GB" dirty="0" smtClean="0"/>
              <a:t>IFRS 8 Operating Segments</a:t>
            </a:r>
          </a:p>
          <a:p>
            <a:pPr lvl="1"/>
            <a:r>
              <a:rPr lang="en-GB" dirty="0" smtClean="0"/>
              <a:t>IFRS 3 Business Combinations</a:t>
            </a:r>
            <a:endParaRPr lang="en-GB" dirty="0"/>
          </a:p>
        </p:txBody>
      </p:sp>
      <p:sp>
        <p:nvSpPr>
          <p:cNvPr id="3" name="Title 2"/>
          <p:cNvSpPr>
            <a:spLocks noGrp="1"/>
          </p:cNvSpPr>
          <p:nvPr>
            <p:ph type="title"/>
          </p:nvPr>
        </p:nvSpPr>
        <p:spPr/>
        <p:txBody>
          <a:bodyPr/>
          <a:lstStyle/>
          <a:p>
            <a:r>
              <a:rPr lang="en-GB" dirty="0" smtClean="0"/>
              <a:t>Other on-going projects</a:t>
            </a:r>
            <a:endParaRPr lang="en-GB" dirty="0"/>
          </a:p>
        </p:txBody>
      </p:sp>
    </p:spTree>
    <p:extLst>
      <p:ext uri="{BB962C8B-B14F-4D97-AF65-F5344CB8AC3E}">
        <p14:creationId xmlns:p14="http://schemas.microsoft.com/office/powerpoint/2010/main" val="416505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240760"/>
              </p:ext>
            </p:extLst>
          </p:nvPr>
        </p:nvGraphicFramePr>
        <p:xfrm>
          <a:off x="-396552" y="1556792"/>
          <a:ext cx="7838610" cy="403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The IFRS for SMEs</a:t>
            </a:r>
            <a:endParaRPr lang="en-GB" dirty="0"/>
          </a:p>
        </p:txBody>
      </p:sp>
      <p:pic>
        <p:nvPicPr>
          <p:cNvPr id="5" name="Picture 2"/>
          <p:cNvPicPr>
            <a:picLocks noChangeAspect="1" noChangeArrowheads="1"/>
          </p:cNvPicPr>
          <p:nvPr/>
        </p:nvPicPr>
        <p:blipFill>
          <a:blip r:embed="rId8" cstate="print">
            <a:clrChange>
              <a:clrFrom>
                <a:srgbClr val="FAFBFD"/>
              </a:clrFrom>
              <a:clrTo>
                <a:srgbClr val="FAFBFD">
                  <a:alpha val="0"/>
                </a:srgbClr>
              </a:clrTo>
            </a:clrChange>
            <a:extLst>
              <a:ext uri="{28A0092B-C50C-407E-A947-70E740481C1C}">
                <a14:useLocalDpi xmlns:a14="http://schemas.microsoft.com/office/drawing/2010/main" val="0"/>
              </a:ext>
            </a:extLst>
          </a:blip>
          <a:srcRect/>
          <a:stretch>
            <a:fillRect/>
          </a:stretch>
        </p:blipFill>
        <p:spPr bwMode="auto">
          <a:xfrm>
            <a:off x="6588224" y="2132856"/>
            <a:ext cx="2448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8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Not a new issue – the future of UK GAAP has been under consideration for </a:t>
            </a:r>
            <a:r>
              <a:rPr lang="en-GB" smtClean="0"/>
              <a:t>10 years</a:t>
            </a:r>
            <a:endParaRPr lang="en-GB" dirty="0" smtClean="0"/>
          </a:p>
          <a:p>
            <a:r>
              <a:rPr lang="en-GB" dirty="0" smtClean="0"/>
              <a:t>Existing UK GAAP is a mixture of old SAAPs, FRS based on international equivalents, FRSSE </a:t>
            </a:r>
            <a:r>
              <a:rPr lang="en-GB" dirty="0" err="1" smtClean="0"/>
              <a:t>etc</a:t>
            </a:r>
            <a:endParaRPr lang="en-GB" dirty="0" smtClean="0"/>
          </a:p>
          <a:p>
            <a:r>
              <a:rPr lang="en-GB" dirty="0" smtClean="0"/>
              <a:t>Standards are inconsistent and the regime overly complicated</a:t>
            </a:r>
          </a:p>
          <a:p>
            <a:r>
              <a:rPr lang="en-GB" dirty="0" smtClean="0"/>
              <a:t>Standards not up to date with business practice </a:t>
            </a:r>
            <a:endParaRPr lang="en-GB" dirty="0"/>
          </a:p>
        </p:txBody>
      </p:sp>
      <p:sp>
        <p:nvSpPr>
          <p:cNvPr id="3" name="Title 2"/>
          <p:cNvSpPr>
            <a:spLocks noGrp="1"/>
          </p:cNvSpPr>
          <p:nvPr>
            <p:ph type="title"/>
          </p:nvPr>
        </p:nvSpPr>
        <p:spPr/>
        <p:txBody>
          <a:bodyPr/>
          <a:lstStyle/>
          <a:p>
            <a:r>
              <a:rPr lang="en-GB" dirty="0" smtClean="0"/>
              <a:t>The New UK GAAP – why change?!</a:t>
            </a:r>
            <a:endParaRPr lang="en-GB" dirty="0"/>
          </a:p>
        </p:txBody>
      </p:sp>
      <p:pic>
        <p:nvPicPr>
          <p:cNvPr id="8195" name="Picture 3" descr="C:\Users\weaverl\AppData\Local\Microsoft\Windows\Temporary Internet Files\Content.IE5\13MWHZDP\MP9004228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210" y="4941168"/>
            <a:ext cx="1944216"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8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All UK FRS and SSAPs to be replaced with a single financial reporting standard</a:t>
            </a:r>
          </a:p>
          <a:p>
            <a:r>
              <a:rPr lang="en-GB" dirty="0" smtClean="0"/>
              <a:t>The FRSSE will remain in existence but will be subject to some changes</a:t>
            </a:r>
          </a:p>
          <a:p>
            <a:r>
              <a:rPr lang="en-GB" dirty="0" smtClean="0"/>
              <a:t>A reduced disclosure framework is being introduced for qualifying parent and subsidiary accounts applying the recognition and measurement aspects of IFRS</a:t>
            </a:r>
            <a:endParaRPr lang="en-GB" dirty="0"/>
          </a:p>
        </p:txBody>
      </p:sp>
      <p:sp>
        <p:nvSpPr>
          <p:cNvPr id="3" name="Title 2"/>
          <p:cNvSpPr>
            <a:spLocks noGrp="1"/>
          </p:cNvSpPr>
          <p:nvPr>
            <p:ph type="title"/>
          </p:nvPr>
        </p:nvSpPr>
        <p:spPr/>
        <p:txBody>
          <a:bodyPr/>
          <a:lstStyle/>
          <a:p>
            <a:r>
              <a:rPr lang="en-GB" dirty="0" smtClean="0"/>
              <a:t>Overview of the changes</a:t>
            </a:r>
            <a:endParaRPr lang="en-GB" dirty="0"/>
          </a:p>
        </p:txBody>
      </p:sp>
    </p:spTree>
    <p:extLst>
      <p:ext uri="{BB962C8B-B14F-4D97-AF65-F5344CB8AC3E}">
        <p14:creationId xmlns:p14="http://schemas.microsoft.com/office/powerpoint/2010/main" val="88624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new UK GAAP should result in financial reporting standards that:</a:t>
            </a:r>
          </a:p>
          <a:p>
            <a:pPr lvl="1"/>
            <a:r>
              <a:rPr lang="en-GB" dirty="0" smtClean="0"/>
              <a:t>Are broadly consistent with IFRS</a:t>
            </a:r>
          </a:p>
          <a:p>
            <a:pPr lvl="1"/>
            <a:r>
              <a:rPr lang="en-GB" dirty="0" smtClean="0"/>
              <a:t>Reflect up to date thinking</a:t>
            </a:r>
          </a:p>
          <a:p>
            <a:pPr lvl="1"/>
            <a:r>
              <a:rPr lang="en-GB" dirty="0" smtClean="0"/>
              <a:t>Are efficient and cost effective to apply</a:t>
            </a:r>
          </a:p>
          <a:p>
            <a:pPr lvl="1"/>
            <a:r>
              <a:rPr lang="en-GB" dirty="0" smtClean="0"/>
              <a:t>Contain consistent principles</a:t>
            </a:r>
          </a:p>
          <a:p>
            <a:pPr marL="457200" lvl="1" indent="0">
              <a:buNone/>
            </a:pPr>
            <a:endParaRPr lang="en-GB" sz="2400" dirty="0" smtClean="0"/>
          </a:p>
          <a:p>
            <a:pPr marL="457200" lvl="1" indent="0">
              <a:buNone/>
            </a:pPr>
            <a:r>
              <a:rPr lang="en-GB" sz="2400" dirty="0" smtClean="0"/>
              <a:t>The FRC acknowledges that transitional costs will be incurred but this should be offset by the simplification of financial reporting.</a:t>
            </a:r>
          </a:p>
        </p:txBody>
      </p:sp>
      <p:sp>
        <p:nvSpPr>
          <p:cNvPr id="3" name="Title 2"/>
          <p:cNvSpPr>
            <a:spLocks noGrp="1"/>
          </p:cNvSpPr>
          <p:nvPr>
            <p:ph type="title"/>
          </p:nvPr>
        </p:nvSpPr>
        <p:spPr/>
        <p:txBody>
          <a:bodyPr/>
          <a:lstStyle/>
          <a:p>
            <a:r>
              <a:rPr lang="en-GB" dirty="0" smtClean="0"/>
              <a:t>Benefits of replacing current UK GAAP </a:t>
            </a:r>
            <a:endParaRPr lang="en-GB" dirty="0"/>
          </a:p>
        </p:txBody>
      </p:sp>
    </p:spTree>
    <p:extLst>
      <p:ext uri="{BB962C8B-B14F-4D97-AF65-F5344CB8AC3E}">
        <p14:creationId xmlns:p14="http://schemas.microsoft.com/office/powerpoint/2010/main" val="19604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8229600" cy="1477962"/>
          </a:xfrm>
        </p:spPr>
        <p:txBody>
          <a:bodyPr/>
          <a:lstStyle/>
          <a:p>
            <a:r>
              <a:rPr lang="en-GB" dirty="0" smtClean="0"/>
              <a:t>IFRS and UK GAAP Update</a:t>
            </a:r>
            <a:endParaRPr lang="en-GB" dirty="0"/>
          </a:p>
        </p:txBody>
      </p:sp>
      <p:sp>
        <p:nvSpPr>
          <p:cNvPr id="3" name="Content Placeholder 2"/>
          <p:cNvSpPr>
            <a:spLocks noGrp="1"/>
          </p:cNvSpPr>
          <p:nvPr>
            <p:ph sz="quarter" idx="10"/>
          </p:nvPr>
        </p:nvSpPr>
        <p:spPr>
          <a:xfrm>
            <a:off x="683568" y="2204864"/>
            <a:ext cx="8208838" cy="647700"/>
          </a:xfrm>
        </p:spPr>
        <p:txBody>
          <a:bodyPr/>
          <a:lstStyle/>
          <a:p>
            <a:r>
              <a:rPr lang="en-GB" dirty="0" smtClean="0"/>
              <a:t>Lisa Weaver BA FCA </a:t>
            </a:r>
            <a:endParaRPr lang="en-GB" dirty="0"/>
          </a:p>
        </p:txBody>
      </p:sp>
    </p:spTree>
    <p:extLst>
      <p:ext uri="{BB962C8B-B14F-4D97-AF65-F5344CB8AC3E}">
        <p14:creationId xmlns:p14="http://schemas.microsoft.com/office/powerpoint/2010/main" val="421060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705877"/>
              </p:ext>
            </p:extLst>
          </p:nvPr>
        </p:nvGraphicFramePr>
        <p:xfrm>
          <a:off x="797390" y="1484784"/>
          <a:ext cx="7838610" cy="446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The new financial reporting standards</a:t>
            </a:r>
            <a:endParaRPr lang="en-GB" dirty="0"/>
          </a:p>
        </p:txBody>
      </p:sp>
    </p:spTree>
    <p:extLst>
      <p:ext uri="{BB962C8B-B14F-4D97-AF65-F5344CB8AC3E}">
        <p14:creationId xmlns:p14="http://schemas.microsoft.com/office/powerpoint/2010/main" val="110669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460" y="332656"/>
            <a:ext cx="8229600" cy="1477962"/>
          </a:xfrm>
        </p:spPr>
        <p:txBody>
          <a:bodyPr/>
          <a:lstStyle/>
          <a:p>
            <a:r>
              <a:rPr lang="en-GB" dirty="0" smtClean="0"/>
              <a:t>The reporting options explained</a:t>
            </a:r>
            <a:endParaRPr lang="en-GB"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42205172"/>
              </p:ext>
            </p:extLst>
          </p:nvPr>
        </p:nvGraphicFramePr>
        <p:xfrm>
          <a:off x="796925" y="1556792"/>
          <a:ext cx="7839075" cy="439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31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Entities that are eligible to use the FRSSE but currently do not do so may wish to consider adopting the FRSSE rather than moving to apply FRS 102</a:t>
            </a:r>
          </a:p>
          <a:p>
            <a:pPr marL="0" indent="0">
              <a:buNone/>
            </a:pPr>
            <a:endParaRPr lang="en-GB" dirty="0" smtClean="0"/>
          </a:p>
          <a:p>
            <a:r>
              <a:rPr lang="en-GB" dirty="0" smtClean="0"/>
              <a:t>Entities that have voluntarily adopted EU-IFRS may wish to move back to UK GAAP to benefit from the simplified accounting rules of FRS 102</a:t>
            </a:r>
            <a:endParaRPr lang="en-GB" dirty="0"/>
          </a:p>
        </p:txBody>
      </p:sp>
      <p:sp>
        <p:nvSpPr>
          <p:cNvPr id="3" name="Title 2"/>
          <p:cNvSpPr>
            <a:spLocks noGrp="1"/>
          </p:cNvSpPr>
          <p:nvPr>
            <p:ph type="title"/>
          </p:nvPr>
        </p:nvSpPr>
        <p:spPr/>
        <p:txBody>
          <a:bodyPr/>
          <a:lstStyle/>
          <a:p>
            <a:r>
              <a:rPr lang="en-GB" dirty="0" smtClean="0"/>
              <a:t>Considerations relevant to the options available</a:t>
            </a:r>
            <a:endParaRPr lang="en-GB" dirty="0"/>
          </a:p>
        </p:txBody>
      </p:sp>
    </p:spTree>
    <p:extLst>
      <p:ext uri="{BB962C8B-B14F-4D97-AF65-F5344CB8AC3E}">
        <p14:creationId xmlns:p14="http://schemas.microsoft.com/office/powerpoint/2010/main" val="1168815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FRS 100,101 and 102 effective for periods beginning on or after 1 January 2015</a:t>
            </a:r>
            <a:endParaRPr lang="en-GB" dirty="0"/>
          </a:p>
        </p:txBody>
      </p:sp>
      <p:sp>
        <p:nvSpPr>
          <p:cNvPr id="3" name="Title 2"/>
          <p:cNvSpPr>
            <a:spLocks noGrp="1"/>
          </p:cNvSpPr>
          <p:nvPr>
            <p:ph type="title"/>
          </p:nvPr>
        </p:nvSpPr>
        <p:spPr/>
        <p:txBody>
          <a:bodyPr/>
          <a:lstStyle/>
          <a:p>
            <a:r>
              <a:rPr lang="en-GB" dirty="0" smtClean="0"/>
              <a:t>Effective dates and transition</a:t>
            </a:r>
            <a:endParaRPr lang="en-GB" dirty="0"/>
          </a:p>
        </p:txBody>
      </p:sp>
    </p:spTree>
    <p:extLst>
      <p:ext uri="{BB962C8B-B14F-4D97-AF65-F5344CB8AC3E}">
        <p14:creationId xmlns:p14="http://schemas.microsoft.com/office/powerpoint/2010/main" val="181914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7838610" cy="4608512"/>
          </a:xfrm>
        </p:spPr>
        <p:txBody>
          <a:bodyPr>
            <a:normAutofit lnSpcReduction="10000"/>
          </a:bodyPr>
          <a:lstStyle/>
          <a:p>
            <a:r>
              <a:rPr lang="en-GB" dirty="0" smtClean="0"/>
              <a:t>Accounts prepared using recognition and measurement rules of EU-IFRS but without the full disclosure requirements</a:t>
            </a:r>
          </a:p>
          <a:p>
            <a:r>
              <a:rPr lang="en-GB" dirty="0" smtClean="0"/>
              <a:t>Who can use the reduced disclosure framework?</a:t>
            </a:r>
          </a:p>
          <a:p>
            <a:pPr lvl="1"/>
            <a:r>
              <a:rPr lang="en-GB" dirty="0" smtClean="0"/>
              <a:t>Can be used in the individual financial statements of qualifying entities i.e. members of a group that prepares publically available consolidated financial statements</a:t>
            </a:r>
          </a:p>
          <a:p>
            <a:pPr lvl="1"/>
            <a:r>
              <a:rPr lang="en-GB" dirty="0" smtClean="0"/>
              <a:t>Charities are excluded and cannot use FRS 101</a:t>
            </a:r>
          </a:p>
          <a:p>
            <a:r>
              <a:rPr lang="en-GB" dirty="0" smtClean="0"/>
              <a:t>What are the benefits?</a:t>
            </a:r>
          </a:p>
          <a:p>
            <a:pPr lvl="1"/>
            <a:r>
              <a:rPr lang="en-GB" dirty="0" smtClean="0"/>
              <a:t>Disclosure exemptions covering many different areas including financial instruments, share-based payment, impairment, fair values, related parties</a:t>
            </a:r>
          </a:p>
          <a:p>
            <a:pPr lvl="1"/>
            <a:r>
              <a:rPr lang="en-GB" dirty="0" smtClean="0"/>
              <a:t>The disclosure exemptions are taken on an individual basis</a:t>
            </a:r>
          </a:p>
          <a:p>
            <a:pPr lvl="1"/>
            <a:endParaRPr lang="en-GB" dirty="0"/>
          </a:p>
        </p:txBody>
      </p:sp>
      <p:sp>
        <p:nvSpPr>
          <p:cNvPr id="3" name="Title 2"/>
          <p:cNvSpPr>
            <a:spLocks noGrp="1"/>
          </p:cNvSpPr>
          <p:nvPr>
            <p:ph type="title"/>
          </p:nvPr>
        </p:nvSpPr>
        <p:spPr>
          <a:xfrm>
            <a:off x="467544" y="188640"/>
            <a:ext cx="8229600" cy="1477962"/>
          </a:xfrm>
        </p:spPr>
        <p:txBody>
          <a:bodyPr/>
          <a:lstStyle/>
          <a:p>
            <a:r>
              <a:rPr lang="en-GB" dirty="0" smtClean="0"/>
              <a:t>FRS 101 The reduced disclosure framework</a:t>
            </a:r>
            <a:endParaRPr lang="en-GB" dirty="0"/>
          </a:p>
        </p:txBody>
      </p:sp>
    </p:spTree>
    <p:extLst>
      <p:ext uri="{BB962C8B-B14F-4D97-AF65-F5344CB8AC3E}">
        <p14:creationId xmlns:p14="http://schemas.microsoft.com/office/powerpoint/2010/main" val="338543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be used by the majority of large and medium sized reporting entities</a:t>
            </a:r>
          </a:p>
          <a:p>
            <a:r>
              <a:rPr lang="en-GB" dirty="0" smtClean="0"/>
              <a:t>FRS 102 is NOT the complete adoption of the IFRS for SMEs in the UK</a:t>
            </a:r>
          </a:p>
          <a:p>
            <a:r>
              <a:rPr lang="en-GB" dirty="0" smtClean="0"/>
              <a:t>However it is a step closer to aligning UK GAAP to IFRS</a:t>
            </a:r>
          </a:p>
          <a:p>
            <a:r>
              <a:rPr lang="en-GB" dirty="0" smtClean="0"/>
              <a:t>It is a simplified version of UK GAAP, in one volume, easy to understand and navigate </a:t>
            </a:r>
            <a:endParaRPr lang="en-GB" dirty="0"/>
          </a:p>
        </p:txBody>
      </p:sp>
      <p:sp>
        <p:nvSpPr>
          <p:cNvPr id="3" name="Title 2"/>
          <p:cNvSpPr>
            <a:spLocks noGrp="1"/>
          </p:cNvSpPr>
          <p:nvPr>
            <p:ph type="title"/>
          </p:nvPr>
        </p:nvSpPr>
        <p:spPr/>
        <p:txBody>
          <a:bodyPr/>
          <a:lstStyle/>
          <a:p>
            <a:r>
              <a:rPr lang="en-GB" dirty="0" smtClean="0"/>
              <a:t>FRS 102 	The Financial Reporting Standard</a:t>
            </a:r>
            <a:br>
              <a:rPr lang="en-GB" dirty="0" smtClean="0"/>
            </a:br>
            <a:r>
              <a:rPr lang="en-GB" dirty="0" smtClean="0"/>
              <a:t>The basics</a:t>
            </a:r>
            <a:endParaRPr lang="en-GB" dirty="0"/>
          </a:p>
        </p:txBody>
      </p:sp>
    </p:spTree>
    <p:extLst>
      <p:ext uri="{BB962C8B-B14F-4D97-AF65-F5344CB8AC3E}">
        <p14:creationId xmlns:p14="http://schemas.microsoft.com/office/powerpoint/2010/main" val="257503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Additional content in FRS 102 for issues not covered in IFRS</a:t>
            </a:r>
          </a:p>
          <a:p>
            <a:r>
              <a:rPr lang="en-GB" dirty="0" smtClean="0"/>
              <a:t>FRS 102 has more options than the IFRS for SMEs</a:t>
            </a:r>
          </a:p>
          <a:p>
            <a:r>
              <a:rPr lang="en-GB" dirty="0" smtClean="0"/>
              <a:t>Includes issues of relevance to public benefit entities</a:t>
            </a:r>
          </a:p>
          <a:p>
            <a:r>
              <a:rPr lang="en-GB" dirty="0" smtClean="0"/>
              <a:t>Additional content for matters anticipated to be changed in the IFRS for SMEs in the future</a:t>
            </a:r>
          </a:p>
          <a:p>
            <a:r>
              <a:rPr lang="en-GB" dirty="0" smtClean="0"/>
              <a:t>Formats cross referenced to CA 2006</a:t>
            </a:r>
          </a:p>
          <a:p>
            <a:r>
              <a:rPr lang="en-GB" dirty="0" smtClean="0"/>
              <a:t>Requirement to consolidate and exclusions based on CA 2006</a:t>
            </a:r>
          </a:p>
        </p:txBody>
      </p:sp>
      <p:sp>
        <p:nvSpPr>
          <p:cNvPr id="3" name="Title 2"/>
          <p:cNvSpPr>
            <a:spLocks noGrp="1"/>
          </p:cNvSpPr>
          <p:nvPr>
            <p:ph type="title"/>
          </p:nvPr>
        </p:nvSpPr>
        <p:spPr/>
        <p:txBody>
          <a:bodyPr>
            <a:normAutofit/>
          </a:bodyPr>
          <a:lstStyle/>
          <a:p>
            <a:r>
              <a:rPr lang="en-GB" dirty="0" smtClean="0"/>
              <a:t>FRS 102 	The Financial Reporting Standard</a:t>
            </a:r>
            <a:br>
              <a:rPr lang="en-GB" dirty="0" smtClean="0"/>
            </a:br>
            <a:r>
              <a:rPr lang="en-GB" dirty="0" smtClean="0"/>
              <a:t>Relationship with IFRS for SME</a:t>
            </a:r>
            <a:endParaRPr lang="en-GB" dirty="0"/>
          </a:p>
        </p:txBody>
      </p:sp>
    </p:spTree>
    <p:extLst>
      <p:ext uri="{BB962C8B-B14F-4D97-AF65-F5344CB8AC3E}">
        <p14:creationId xmlns:p14="http://schemas.microsoft.com/office/powerpoint/2010/main" val="240013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5990534"/>
              </p:ext>
            </p:extLst>
          </p:nvPr>
        </p:nvGraphicFramePr>
        <p:xfrm>
          <a:off x="827584" y="1556792"/>
          <a:ext cx="741682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90493" y="188640"/>
            <a:ext cx="8229600" cy="1477962"/>
          </a:xfrm>
        </p:spPr>
        <p:txBody>
          <a:bodyPr>
            <a:normAutofit/>
          </a:bodyPr>
          <a:lstStyle/>
          <a:p>
            <a:r>
              <a:rPr lang="en-GB" sz="2800" dirty="0" smtClean="0"/>
              <a:t>IFRS 102 	The Financial Reporting Standard</a:t>
            </a:r>
            <a:br>
              <a:rPr lang="en-GB" sz="2800" dirty="0" smtClean="0"/>
            </a:br>
            <a:r>
              <a:rPr lang="en-GB" sz="2800" dirty="0" smtClean="0"/>
              <a:t>Differences from current UK GAAP</a:t>
            </a:r>
            <a:endParaRPr lang="en-GB" sz="2800" dirty="0"/>
          </a:p>
        </p:txBody>
      </p:sp>
    </p:spTree>
    <p:extLst>
      <p:ext uri="{BB962C8B-B14F-4D97-AF65-F5344CB8AC3E}">
        <p14:creationId xmlns:p14="http://schemas.microsoft.com/office/powerpoint/2010/main" val="329301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smtClean="0">
                <a:latin typeface="Arial" pitchFamily="34" charset="0"/>
                <a:cs typeface="Arial" pitchFamily="34" charset="0"/>
              </a:rPr>
              <a:t>Balance Sheet = Statement of Financial Position</a:t>
            </a:r>
          </a:p>
          <a:p>
            <a:r>
              <a:rPr lang="en-GB" sz="2400" dirty="0" smtClean="0">
                <a:latin typeface="Arial" pitchFamily="34" charset="0"/>
                <a:cs typeface="Arial" pitchFamily="34" charset="0"/>
              </a:rPr>
              <a:t>Profit and Loss Account = Statement of Comprehensive Income/Income Statement/Statement of Profit or Loss</a:t>
            </a:r>
          </a:p>
          <a:p>
            <a:r>
              <a:rPr lang="en-GB" sz="2400" dirty="0" smtClean="0">
                <a:latin typeface="Arial" pitchFamily="34" charset="0"/>
                <a:cs typeface="Arial" pitchFamily="34" charset="0"/>
              </a:rPr>
              <a:t>Statement of Recognised Gains and Losses = Statement of Changes in Equity</a:t>
            </a:r>
          </a:p>
          <a:p>
            <a:r>
              <a:rPr lang="en-GB" sz="2400" dirty="0" smtClean="0">
                <a:latin typeface="Arial" pitchFamily="34" charset="0"/>
                <a:cs typeface="Arial" pitchFamily="34" charset="0"/>
              </a:rPr>
              <a:t>Cash Flow Statement = Statement of Cash Flows</a:t>
            </a:r>
          </a:p>
          <a:p>
            <a:r>
              <a:rPr lang="en-GB" sz="2400" dirty="0" smtClean="0">
                <a:latin typeface="Arial" pitchFamily="34" charset="0"/>
                <a:cs typeface="Arial" pitchFamily="34" charset="0"/>
              </a:rPr>
              <a:t>Minority Interests = Non-Controlling Interests</a:t>
            </a:r>
            <a:endParaRPr lang="en-GB" sz="2400" dirty="0">
              <a:latin typeface="Arial" pitchFamily="34" charset="0"/>
              <a:cs typeface="Arial" pitchFamily="34" charset="0"/>
            </a:endParaRPr>
          </a:p>
        </p:txBody>
      </p:sp>
      <p:sp>
        <p:nvSpPr>
          <p:cNvPr id="2" name="Rectangle 1"/>
          <p:cNvSpPr/>
          <p:nvPr/>
        </p:nvSpPr>
        <p:spPr>
          <a:xfrm>
            <a:off x="611560" y="225514"/>
            <a:ext cx="8064896" cy="954107"/>
          </a:xfrm>
          <a:prstGeom prst="rect">
            <a:avLst/>
          </a:prstGeom>
        </p:spPr>
        <p:txBody>
          <a:bodyPr wrap="square">
            <a:spAutoFit/>
          </a:bodyPr>
          <a:lstStyle/>
          <a:p>
            <a:r>
              <a:rPr lang="en-GB" sz="2800" dirty="0" err="1">
                <a:solidFill>
                  <a:srgbClr val="3EBC56"/>
                </a:solidFill>
                <a:latin typeface="Arial" pitchFamily="34" charset="0"/>
                <a:cs typeface="Arial" pitchFamily="34" charset="0"/>
              </a:rPr>
              <a:t>IFRS</a:t>
            </a:r>
            <a:r>
              <a:rPr lang="en-GB" sz="2800" dirty="0">
                <a:solidFill>
                  <a:srgbClr val="3EBC56"/>
                </a:solidFill>
                <a:latin typeface="Arial" pitchFamily="34" charset="0"/>
                <a:cs typeface="Arial" pitchFamily="34" charset="0"/>
              </a:rPr>
              <a:t> 102 </a:t>
            </a:r>
            <a:r>
              <a:rPr lang="en-GB" sz="2800" dirty="0" smtClean="0">
                <a:solidFill>
                  <a:srgbClr val="3EBC56"/>
                </a:solidFill>
                <a:latin typeface="Arial" pitchFamily="34" charset="0"/>
                <a:cs typeface="Arial" pitchFamily="34" charset="0"/>
              </a:rPr>
              <a:t>The </a:t>
            </a:r>
            <a:r>
              <a:rPr lang="en-GB" sz="2800" dirty="0">
                <a:solidFill>
                  <a:srgbClr val="3EBC56"/>
                </a:solidFill>
                <a:latin typeface="Arial" pitchFamily="34" charset="0"/>
                <a:cs typeface="Arial" pitchFamily="34" charset="0"/>
              </a:rPr>
              <a:t>Financial Reporting Standard</a:t>
            </a:r>
            <a:br>
              <a:rPr lang="en-GB" sz="2800" dirty="0">
                <a:solidFill>
                  <a:srgbClr val="3EBC56"/>
                </a:solidFill>
                <a:latin typeface="Arial" pitchFamily="34" charset="0"/>
                <a:cs typeface="Arial" pitchFamily="34" charset="0"/>
              </a:rPr>
            </a:br>
            <a:r>
              <a:rPr lang="en-GB" sz="2800" dirty="0">
                <a:solidFill>
                  <a:srgbClr val="3EBC56"/>
                </a:solidFill>
                <a:latin typeface="Arial" pitchFamily="34" charset="0"/>
                <a:cs typeface="Arial" pitchFamily="34" charset="0"/>
              </a:rPr>
              <a:t>Differences from current UK </a:t>
            </a:r>
            <a:r>
              <a:rPr lang="en-GB" sz="2800" dirty="0" err="1">
                <a:solidFill>
                  <a:srgbClr val="3EBC56"/>
                </a:solidFill>
                <a:latin typeface="Arial" pitchFamily="34" charset="0"/>
                <a:cs typeface="Arial" pitchFamily="34" charset="0"/>
              </a:rPr>
              <a:t>GAAP</a:t>
            </a:r>
            <a:endParaRPr lang="en-GB" sz="2800" dirty="0">
              <a:solidFill>
                <a:srgbClr val="3EBC56"/>
              </a:solidFill>
              <a:latin typeface="Arial" pitchFamily="34" charset="0"/>
              <a:cs typeface="Arial" pitchFamily="34" charset="0"/>
            </a:endParaRPr>
          </a:p>
        </p:txBody>
      </p:sp>
    </p:spTree>
    <p:extLst>
      <p:ext uri="{BB962C8B-B14F-4D97-AF65-F5344CB8AC3E}">
        <p14:creationId xmlns:p14="http://schemas.microsoft.com/office/powerpoint/2010/main" val="963986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r>
              <a:rPr lang="en-GB" dirty="0"/>
              <a:t>First thing to do is to identify the ‘date of transition’.</a:t>
            </a:r>
          </a:p>
          <a:p>
            <a:r>
              <a:rPr lang="en-GB" dirty="0"/>
              <a:t>Date of transition is the </a:t>
            </a:r>
            <a:r>
              <a:rPr lang="en-GB" i="1" dirty="0"/>
              <a:t>start</a:t>
            </a:r>
            <a:r>
              <a:rPr lang="en-GB" dirty="0"/>
              <a:t> of the </a:t>
            </a:r>
            <a:r>
              <a:rPr lang="en-GB" i="1" dirty="0"/>
              <a:t>earliest</a:t>
            </a:r>
            <a:r>
              <a:rPr lang="en-GB" dirty="0"/>
              <a:t> period reported in the financial </a:t>
            </a:r>
            <a:r>
              <a:rPr lang="en-GB" dirty="0" smtClean="0"/>
              <a:t>statements</a:t>
            </a:r>
          </a:p>
          <a:p>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FRS 102 	The Financial Reporting Standard</a:t>
            </a:r>
            <a:br>
              <a:rPr lang="en-GB" dirty="0" smtClean="0"/>
            </a:br>
            <a:r>
              <a:rPr lang="en-GB" dirty="0" smtClean="0"/>
              <a:t>First time adoption </a:t>
            </a:r>
            <a:endParaRPr lang="en-GB" dirty="0"/>
          </a:p>
        </p:txBody>
      </p:sp>
    </p:spTree>
    <p:extLst>
      <p:ext uri="{BB962C8B-B14F-4D97-AF65-F5344CB8AC3E}">
        <p14:creationId xmlns:p14="http://schemas.microsoft.com/office/powerpoint/2010/main" val="131928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IFRS </a:t>
            </a:r>
            <a:r>
              <a:rPr lang="en-GB" dirty="0"/>
              <a:t>update covering all recent major changes in international reporting </a:t>
            </a:r>
            <a:endParaRPr lang="en-GB" dirty="0" smtClean="0"/>
          </a:p>
          <a:p>
            <a:pPr marL="0" indent="0">
              <a:buNone/>
            </a:pPr>
            <a:endParaRPr lang="en-GB" dirty="0" smtClean="0"/>
          </a:p>
          <a:p>
            <a:r>
              <a:rPr lang="en-GB" dirty="0"/>
              <a:t>UK GAAP update including FRSs 100 to 102 – the  latest position </a:t>
            </a:r>
            <a:r>
              <a:rPr lang="en-GB" dirty="0" smtClean="0"/>
              <a:t>and </a:t>
            </a:r>
            <a:r>
              <a:rPr lang="en-GB" dirty="0"/>
              <a:t>timeframe </a:t>
            </a:r>
            <a:endParaRPr lang="en-GB" dirty="0" smtClean="0"/>
          </a:p>
          <a:p>
            <a:pPr marL="0" indent="0">
              <a:buNone/>
            </a:pPr>
            <a:endParaRPr lang="en-GB" dirty="0"/>
          </a:p>
          <a:p>
            <a:r>
              <a:rPr lang="en-GB" dirty="0"/>
              <a:t>The wider implications of the transition to the new reporting framework </a:t>
            </a:r>
          </a:p>
          <a:p>
            <a:pPr marL="0" indent="0">
              <a:buNone/>
            </a:pPr>
            <a:endParaRPr lang="en-GB" dirty="0"/>
          </a:p>
        </p:txBody>
      </p:sp>
      <p:sp>
        <p:nvSpPr>
          <p:cNvPr id="3" name="Title 2"/>
          <p:cNvSpPr>
            <a:spLocks noGrp="1"/>
          </p:cNvSpPr>
          <p:nvPr>
            <p:ph type="title"/>
          </p:nvPr>
        </p:nvSpPr>
        <p:spPr/>
        <p:txBody>
          <a:bodyPr/>
          <a:lstStyle/>
          <a:p>
            <a:r>
              <a:rPr lang="en-GB" dirty="0" smtClean="0"/>
              <a:t>Overview of the session</a:t>
            </a:r>
            <a:endParaRPr lang="en-GB" dirty="0"/>
          </a:p>
        </p:txBody>
      </p:sp>
    </p:spTree>
    <p:extLst>
      <p:ext uri="{BB962C8B-B14F-4D97-AF65-F5344CB8AC3E}">
        <p14:creationId xmlns:p14="http://schemas.microsoft.com/office/powerpoint/2010/main" val="2045583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65918" y="1954757"/>
            <a:ext cx="7345363" cy="3862885"/>
          </a:xfrm>
          <a:prstGeom prst="rect">
            <a:avLst/>
          </a:prstGeom>
          <a:solidFill>
            <a:srgbClr val="FFF2D1"/>
          </a:solidFill>
          <a:ln w="9525">
            <a:solidFill>
              <a:schemeClr val="tx1"/>
            </a:solidFill>
            <a:miter lim="800000"/>
            <a:headEnd/>
            <a:tailEnd/>
          </a:ln>
        </p:spPr>
        <p:txBody>
          <a:bodyPr wrap="none" anchor="ctr"/>
          <a:lstStyle/>
          <a:p>
            <a:endParaRPr lang="en-GB"/>
          </a:p>
        </p:txBody>
      </p:sp>
      <p:sp>
        <p:nvSpPr>
          <p:cNvPr id="30723" name="Line 3"/>
          <p:cNvSpPr>
            <a:spLocks noChangeShapeType="1"/>
          </p:cNvSpPr>
          <p:nvPr/>
        </p:nvSpPr>
        <p:spPr bwMode="auto">
          <a:xfrm>
            <a:off x="1905000" y="4343400"/>
            <a:ext cx="571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4" name="Line 4"/>
          <p:cNvSpPr>
            <a:spLocks noChangeShapeType="1"/>
          </p:cNvSpPr>
          <p:nvPr/>
        </p:nvSpPr>
        <p:spPr bwMode="auto">
          <a:xfrm>
            <a:off x="1905000" y="35814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5" name="Line 5"/>
          <p:cNvSpPr>
            <a:spLocks noChangeShapeType="1"/>
          </p:cNvSpPr>
          <p:nvPr/>
        </p:nvSpPr>
        <p:spPr bwMode="auto">
          <a:xfrm>
            <a:off x="4572000" y="35814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6" name="Line 6"/>
          <p:cNvSpPr>
            <a:spLocks noChangeShapeType="1"/>
          </p:cNvSpPr>
          <p:nvPr/>
        </p:nvSpPr>
        <p:spPr bwMode="auto">
          <a:xfrm>
            <a:off x="7620000" y="35052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7" name="Text Box 7"/>
          <p:cNvSpPr txBox="1">
            <a:spLocks noChangeArrowheads="1"/>
          </p:cNvSpPr>
          <p:nvPr/>
        </p:nvSpPr>
        <p:spPr bwMode="auto">
          <a:xfrm>
            <a:off x="5181600" y="3559314"/>
            <a:ext cx="1905000" cy="707886"/>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r>
              <a:rPr lang="en-GB" sz="2000" dirty="0" smtClean="0">
                <a:solidFill>
                  <a:schemeClr val="accent2"/>
                </a:solidFill>
                <a:latin typeface="StoneSans" pitchFamily="34" charset="0"/>
              </a:rPr>
              <a:t>First FRS 102 accounts</a:t>
            </a:r>
            <a:endParaRPr lang="en-GB" sz="2000" dirty="0">
              <a:solidFill>
                <a:schemeClr val="accent2"/>
              </a:solidFill>
              <a:latin typeface="StoneSans" pitchFamily="34" charset="0"/>
            </a:endParaRPr>
          </a:p>
        </p:txBody>
      </p:sp>
      <p:sp>
        <p:nvSpPr>
          <p:cNvPr id="30728" name="Text Box 8"/>
          <p:cNvSpPr txBox="1">
            <a:spLocks noChangeArrowheads="1"/>
          </p:cNvSpPr>
          <p:nvPr/>
        </p:nvSpPr>
        <p:spPr bwMode="auto">
          <a:xfrm>
            <a:off x="6629400" y="3048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spcBef>
                <a:spcPct val="50000"/>
              </a:spcBef>
            </a:pPr>
            <a:r>
              <a:rPr lang="en-GB" sz="2000" dirty="0">
                <a:latin typeface="StoneSans" pitchFamily="34" charset="0"/>
              </a:rPr>
              <a:t> 31 Dec </a:t>
            </a:r>
            <a:r>
              <a:rPr lang="en-GB" sz="2000" dirty="0" smtClean="0">
                <a:latin typeface="StoneSans" pitchFamily="34" charset="0"/>
              </a:rPr>
              <a:t>15 </a:t>
            </a:r>
            <a:endParaRPr lang="en-GB" sz="2000" dirty="0">
              <a:latin typeface="StoneSans" pitchFamily="34" charset="0"/>
            </a:endParaRPr>
          </a:p>
        </p:txBody>
      </p:sp>
      <p:sp>
        <p:nvSpPr>
          <p:cNvPr id="30729" name="Text Box 9"/>
          <p:cNvSpPr txBox="1">
            <a:spLocks noChangeArrowheads="1"/>
          </p:cNvSpPr>
          <p:nvPr/>
        </p:nvSpPr>
        <p:spPr bwMode="auto">
          <a:xfrm>
            <a:off x="3810000" y="30480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spcBef>
                <a:spcPct val="50000"/>
              </a:spcBef>
            </a:pPr>
            <a:r>
              <a:rPr lang="en-GB" sz="2000" dirty="0">
                <a:latin typeface="StoneSans" pitchFamily="34" charset="0"/>
              </a:rPr>
              <a:t>31 Dec </a:t>
            </a:r>
            <a:r>
              <a:rPr lang="en-GB" sz="2000" dirty="0" smtClean="0">
                <a:latin typeface="StoneSans" pitchFamily="34" charset="0"/>
              </a:rPr>
              <a:t>14 </a:t>
            </a:r>
            <a:endParaRPr lang="en-GB" sz="2000" dirty="0">
              <a:latin typeface="StoneSans" pitchFamily="34" charset="0"/>
            </a:endParaRPr>
          </a:p>
        </p:txBody>
      </p:sp>
      <p:sp>
        <p:nvSpPr>
          <p:cNvPr id="30730" name="Text Box 10"/>
          <p:cNvSpPr txBox="1">
            <a:spLocks noChangeArrowheads="1"/>
          </p:cNvSpPr>
          <p:nvPr/>
        </p:nvSpPr>
        <p:spPr bwMode="auto">
          <a:xfrm>
            <a:off x="1447800" y="30480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spcBef>
                <a:spcPct val="50000"/>
              </a:spcBef>
            </a:pPr>
            <a:r>
              <a:rPr lang="en-GB" sz="2000" dirty="0">
                <a:latin typeface="StoneSans" pitchFamily="34" charset="0"/>
              </a:rPr>
              <a:t>31 Dec </a:t>
            </a:r>
            <a:r>
              <a:rPr lang="en-GB" sz="2000" dirty="0" smtClean="0">
                <a:latin typeface="StoneSans" pitchFamily="34" charset="0"/>
              </a:rPr>
              <a:t>13 </a:t>
            </a:r>
            <a:endParaRPr lang="en-GB" sz="2000" dirty="0">
              <a:latin typeface="StoneSans" pitchFamily="34" charset="0"/>
            </a:endParaRPr>
          </a:p>
        </p:txBody>
      </p:sp>
      <p:sp>
        <p:nvSpPr>
          <p:cNvPr id="30731" name="Line 11"/>
          <p:cNvSpPr>
            <a:spLocks noChangeShapeType="1"/>
          </p:cNvSpPr>
          <p:nvPr/>
        </p:nvSpPr>
        <p:spPr bwMode="auto">
          <a:xfrm flipH="1">
            <a:off x="4648200" y="3886200"/>
            <a:ext cx="533400" cy="0"/>
          </a:xfrm>
          <a:prstGeom prst="line">
            <a:avLst/>
          </a:prstGeom>
          <a:noFill/>
          <a:ln w="222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2" name="Line 12"/>
          <p:cNvSpPr>
            <a:spLocks noChangeShapeType="1"/>
          </p:cNvSpPr>
          <p:nvPr/>
        </p:nvSpPr>
        <p:spPr bwMode="auto">
          <a:xfrm>
            <a:off x="7086600" y="3886200"/>
            <a:ext cx="457200" cy="0"/>
          </a:xfrm>
          <a:prstGeom prst="line">
            <a:avLst/>
          </a:prstGeom>
          <a:noFill/>
          <a:ln w="222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5" name="Text Box 13"/>
          <p:cNvSpPr txBox="1">
            <a:spLocks noChangeArrowheads="1"/>
          </p:cNvSpPr>
          <p:nvPr/>
        </p:nvSpPr>
        <p:spPr bwMode="auto">
          <a:xfrm>
            <a:off x="2286000" y="3657600"/>
            <a:ext cx="1905000" cy="406400"/>
          </a:xfrm>
          <a:prstGeom prst="rect">
            <a:avLst/>
          </a:prstGeom>
          <a:solidFill>
            <a:srgbClr val="FFFF99">
              <a:alpha val="50195"/>
            </a:srgbClr>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r>
              <a:rPr lang="en-GB" sz="2000">
                <a:latin typeface="StoneSans" pitchFamily="34" charset="0"/>
              </a:rPr>
              <a:t>Comparatives</a:t>
            </a:r>
          </a:p>
        </p:txBody>
      </p:sp>
      <p:sp>
        <p:nvSpPr>
          <p:cNvPr id="38926" name="Line 14"/>
          <p:cNvSpPr>
            <a:spLocks noChangeShapeType="1"/>
          </p:cNvSpPr>
          <p:nvPr/>
        </p:nvSpPr>
        <p:spPr bwMode="auto">
          <a:xfrm flipH="1">
            <a:off x="1905000" y="3886200"/>
            <a:ext cx="381000" cy="0"/>
          </a:xfrm>
          <a:prstGeom prst="line">
            <a:avLst/>
          </a:prstGeom>
          <a:noFill/>
          <a:ln w="222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7" name="Line 15"/>
          <p:cNvSpPr>
            <a:spLocks noChangeShapeType="1"/>
          </p:cNvSpPr>
          <p:nvPr/>
        </p:nvSpPr>
        <p:spPr bwMode="auto">
          <a:xfrm>
            <a:off x="4191000" y="3886200"/>
            <a:ext cx="381000" cy="0"/>
          </a:xfrm>
          <a:prstGeom prst="line">
            <a:avLst/>
          </a:prstGeom>
          <a:noFill/>
          <a:ln w="222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8" name="Text Box 16"/>
          <p:cNvSpPr txBox="1">
            <a:spLocks noChangeArrowheads="1"/>
          </p:cNvSpPr>
          <p:nvPr/>
        </p:nvSpPr>
        <p:spPr bwMode="auto">
          <a:xfrm>
            <a:off x="3886200" y="5715000"/>
            <a:ext cx="1600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a:latin typeface="StoneSans" pitchFamily="34" charset="0"/>
              </a:rPr>
              <a:t>Reconcile</a:t>
            </a:r>
          </a:p>
          <a:p>
            <a:pPr algn="ctr">
              <a:lnSpc>
                <a:spcPct val="20000"/>
              </a:lnSpc>
              <a:spcBef>
                <a:spcPct val="50000"/>
              </a:spcBef>
            </a:pPr>
            <a:r>
              <a:rPr lang="en-GB">
                <a:latin typeface="StoneSans" pitchFamily="34" charset="0"/>
              </a:rPr>
              <a:t>equity </a:t>
            </a:r>
          </a:p>
        </p:txBody>
      </p:sp>
      <p:sp>
        <p:nvSpPr>
          <p:cNvPr id="38929" name="Text Box 17"/>
          <p:cNvSpPr txBox="1">
            <a:spLocks noChangeArrowheads="1"/>
          </p:cNvSpPr>
          <p:nvPr/>
        </p:nvSpPr>
        <p:spPr bwMode="auto">
          <a:xfrm>
            <a:off x="1295400" y="5715000"/>
            <a:ext cx="1600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a:latin typeface="StoneSans" pitchFamily="34" charset="0"/>
              </a:rPr>
              <a:t>Reconcile</a:t>
            </a:r>
          </a:p>
          <a:p>
            <a:pPr algn="ctr">
              <a:lnSpc>
                <a:spcPct val="20000"/>
              </a:lnSpc>
              <a:spcBef>
                <a:spcPct val="50000"/>
              </a:spcBef>
            </a:pPr>
            <a:r>
              <a:rPr lang="en-GB">
                <a:latin typeface="StoneSans" pitchFamily="34" charset="0"/>
              </a:rPr>
              <a:t>equity </a:t>
            </a:r>
          </a:p>
        </p:txBody>
      </p:sp>
      <p:sp>
        <p:nvSpPr>
          <p:cNvPr id="38930" name="Line 18"/>
          <p:cNvSpPr>
            <a:spLocks noChangeShapeType="1"/>
          </p:cNvSpPr>
          <p:nvPr/>
        </p:nvSpPr>
        <p:spPr bwMode="auto">
          <a:xfrm flipV="1">
            <a:off x="4572000" y="5181600"/>
            <a:ext cx="0" cy="6096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31" name="Line 19"/>
          <p:cNvSpPr>
            <a:spLocks noChangeShapeType="1"/>
          </p:cNvSpPr>
          <p:nvPr/>
        </p:nvSpPr>
        <p:spPr bwMode="auto">
          <a:xfrm flipV="1">
            <a:off x="1905000" y="5181600"/>
            <a:ext cx="0" cy="6096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32" name="Text Box 20"/>
          <p:cNvSpPr txBox="1">
            <a:spLocks noChangeArrowheads="1"/>
          </p:cNvSpPr>
          <p:nvPr/>
        </p:nvSpPr>
        <p:spPr bwMode="auto">
          <a:xfrm>
            <a:off x="2438400" y="4572000"/>
            <a:ext cx="1600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spcBef>
                <a:spcPct val="50000"/>
              </a:spcBef>
            </a:pPr>
            <a:r>
              <a:rPr lang="en-GB">
                <a:latin typeface="StoneSans" pitchFamily="34" charset="0"/>
              </a:rPr>
              <a:t>Reconcile</a:t>
            </a:r>
          </a:p>
          <a:p>
            <a:pPr algn="ctr">
              <a:lnSpc>
                <a:spcPct val="20000"/>
              </a:lnSpc>
              <a:spcBef>
                <a:spcPct val="50000"/>
              </a:spcBef>
            </a:pPr>
            <a:r>
              <a:rPr lang="en-GB">
                <a:latin typeface="StoneSans" pitchFamily="34" charset="0"/>
              </a:rPr>
              <a:t>profit</a:t>
            </a:r>
          </a:p>
        </p:txBody>
      </p:sp>
      <p:cxnSp>
        <p:nvCxnSpPr>
          <p:cNvPr id="38933" name="AutoShape 21"/>
          <p:cNvCxnSpPr>
            <a:cxnSpLocks noChangeShapeType="1"/>
            <a:endCxn id="38932" idx="1"/>
          </p:cNvCxnSpPr>
          <p:nvPr/>
        </p:nvCxnSpPr>
        <p:spPr bwMode="auto">
          <a:xfrm>
            <a:off x="1905000" y="4419600"/>
            <a:ext cx="533400" cy="509588"/>
          </a:xfrm>
          <a:prstGeom prst="bentConnector3">
            <a:avLst>
              <a:gd name="adj1" fmla="val 50000"/>
            </a:avLst>
          </a:prstGeom>
          <a:noFill/>
          <a:ln w="22225">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38934" name="AutoShape 22"/>
          <p:cNvCxnSpPr>
            <a:cxnSpLocks noChangeShapeType="1"/>
            <a:stCxn id="38932" idx="3"/>
          </p:cNvCxnSpPr>
          <p:nvPr/>
        </p:nvCxnSpPr>
        <p:spPr bwMode="auto">
          <a:xfrm flipV="1">
            <a:off x="4038600" y="4419600"/>
            <a:ext cx="533400" cy="509588"/>
          </a:xfrm>
          <a:prstGeom prst="bentConnector3">
            <a:avLst>
              <a:gd name="adj1" fmla="val 50000"/>
            </a:avLst>
          </a:prstGeom>
          <a:noFill/>
          <a:ln w="22225">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5" name="Title 2"/>
          <p:cNvSpPr>
            <a:spLocks noGrp="1"/>
          </p:cNvSpPr>
          <p:nvPr>
            <p:ph type="title"/>
          </p:nvPr>
        </p:nvSpPr>
        <p:spPr>
          <a:xfrm>
            <a:off x="266700" y="123251"/>
            <a:ext cx="8229600" cy="1073501"/>
          </a:xfrm>
        </p:spPr>
        <p:txBody>
          <a:bodyPr>
            <a:normAutofit/>
          </a:bodyPr>
          <a:lstStyle/>
          <a:p>
            <a:pPr algn="l"/>
            <a:r>
              <a:rPr lang="en-GB" sz="3200" dirty="0" smtClean="0">
                <a:solidFill>
                  <a:srgbClr val="58C86D"/>
                </a:solidFill>
                <a:latin typeface="Arial" pitchFamily="34" charset="0"/>
                <a:cs typeface="Arial" pitchFamily="34" charset="0"/>
              </a:rPr>
              <a:t>Effective dates and transition</a:t>
            </a:r>
            <a:endParaRPr lang="en-GB" sz="3200" dirty="0">
              <a:solidFill>
                <a:srgbClr val="58C86D"/>
              </a:solidFill>
              <a:latin typeface="Arial" pitchFamily="34" charset="0"/>
              <a:cs typeface="Arial" pitchFamily="34" charset="0"/>
            </a:endParaRPr>
          </a:p>
        </p:txBody>
      </p:sp>
      <p:sp>
        <p:nvSpPr>
          <p:cNvPr id="2" name="TextBox 1"/>
          <p:cNvSpPr txBox="1"/>
          <p:nvPr/>
        </p:nvSpPr>
        <p:spPr>
          <a:xfrm>
            <a:off x="365918" y="1052736"/>
            <a:ext cx="7345363" cy="830997"/>
          </a:xfrm>
          <a:prstGeom prst="rect">
            <a:avLst/>
          </a:prstGeom>
          <a:noFill/>
        </p:spPr>
        <p:txBody>
          <a:bodyPr wrap="square" rtlCol="0">
            <a:spAutoFit/>
          </a:bodyPr>
          <a:lstStyle/>
          <a:p>
            <a:r>
              <a:rPr lang="en-GB" sz="2400" dirty="0" smtClean="0">
                <a:latin typeface="Arial" pitchFamily="34" charset="0"/>
                <a:cs typeface="Arial" pitchFamily="34" charset="0"/>
              </a:rPr>
              <a:t>Additional disclosures are required in the first </a:t>
            </a:r>
          </a:p>
          <a:p>
            <a:r>
              <a:rPr lang="en-GB" sz="2400" dirty="0" smtClean="0">
                <a:latin typeface="Arial" pitchFamily="34" charset="0"/>
                <a:cs typeface="Arial" pitchFamily="34" charset="0"/>
              </a:rPr>
              <a:t>FRS 102 compliant accounts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271188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dissolve">
                                      <p:cBhvr>
                                        <p:cTn id="7" dur="500"/>
                                        <p:tgtEl>
                                          <p:spTgt spid="389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dissolve">
                                      <p:cBhvr>
                                        <p:cTn id="11" dur="500"/>
                                        <p:tgtEl>
                                          <p:spTgt spid="3892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927"/>
                                        </p:tgtEl>
                                        <p:attrNameLst>
                                          <p:attrName>style.visibility</p:attrName>
                                        </p:attrNameLst>
                                      </p:cBhvr>
                                      <p:to>
                                        <p:strVal val="visible"/>
                                      </p:to>
                                    </p:set>
                                    <p:animEffect transition="in" filter="dissolve">
                                      <p:cBhvr>
                                        <p:cTn id="15" dur="500"/>
                                        <p:tgtEl>
                                          <p:spTgt spid="389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8932"/>
                                        </p:tgtEl>
                                        <p:attrNameLst>
                                          <p:attrName>style.visibility</p:attrName>
                                        </p:attrNameLst>
                                      </p:cBhvr>
                                      <p:to>
                                        <p:strVal val="visible"/>
                                      </p:to>
                                    </p:set>
                                    <p:animEffect transition="in" filter="dissolve">
                                      <p:cBhvr>
                                        <p:cTn id="20" dur="500"/>
                                        <p:tgtEl>
                                          <p:spTgt spid="38932"/>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38933"/>
                                        </p:tgtEl>
                                        <p:attrNameLst>
                                          <p:attrName>style.visibility</p:attrName>
                                        </p:attrNameLst>
                                      </p:cBhvr>
                                      <p:to>
                                        <p:strVal val="visible"/>
                                      </p:to>
                                    </p:set>
                                    <p:animEffect transition="in" filter="dissolve">
                                      <p:cBhvr>
                                        <p:cTn id="24" dur="500"/>
                                        <p:tgtEl>
                                          <p:spTgt spid="38933"/>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38934"/>
                                        </p:tgtEl>
                                        <p:attrNameLst>
                                          <p:attrName>style.visibility</p:attrName>
                                        </p:attrNameLst>
                                      </p:cBhvr>
                                      <p:to>
                                        <p:strVal val="visible"/>
                                      </p:to>
                                    </p:set>
                                    <p:animEffect transition="in" filter="dissolve">
                                      <p:cBhvr>
                                        <p:cTn id="28" dur="500"/>
                                        <p:tgtEl>
                                          <p:spTgt spid="389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8928"/>
                                        </p:tgtEl>
                                        <p:attrNameLst>
                                          <p:attrName>style.visibility</p:attrName>
                                        </p:attrNameLst>
                                      </p:cBhvr>
                                      <p:to>
                                        <p:strVal val="visible"/>
                                      </p:to>
                                    </p:set>
                                    <p:animEffect transition="in" filter="dissolve">
                                      <p:cBhvr>
                                        <p:cTn id="33" dur="500"/>
                                        <p:tgtEl>
                                          <p:spTgt spid="38928"/>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8930"/>
                                        </p:tgtEl>
                                        <p:attrNameLst>
                                          <p:attrName>style.visibility</p:attrName>
                                        </p:attrNameLst>
                                      </p:cBhvr>
                                      <p:to>
                                        <p:strVal val="visible"/>
                                      </p:to>
                                    </p:set>
                                    <p:animEffect transition="in" filter="dissolve">
                                      <p:cBhvr>
                                        <p:cTn id="37" dur="500"/>
                                        <p:tgtEl>
                                          <p:spTgt spid="389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929"/>
                                        </p:tgtEl>
                                        <p:attrNameLst>
                                          <p:attrName>style.visibility</p:attrName>
                                        </p:attrNameLst>
                                      </p:cBhvr>
                                      <p:to>
                                        <p:strVal val="visible"/>
                                      </p:to>
                                    </p:set>
                                    <p:animEffect transition="in" filter="dissolve">
                                      <p:cBhvr>
                                        <p:cTn id="42" dur="500"/>
                                        <p:tgtEl>
                                          <p:spTgt spid="38929"/>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8931"/>
                                        </p:tgtEl>
                                        <p:attrNameLst>
                                          <p:attrName>style.visibility</p:attrName>
                                        </p:attrNameLst>
                                      </p:cBhvr>
                                      <p:to>
                                        <p:strVal val="visible"/>
                                      </p:to>
                                    </p:set>
                                    <p:animEffect transition="in" filter="dissolve">
                                      <p:cBhvr>
                                        <p:cTn id="46" dur="5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autoUpdateAnimBg="0"/>
      <p:bldP spid="38926" grpId="0" animBg="1"/>
      <p:bldP spid="38927" grpId="0" animBg="1"/>
      <p:bldP spid="38928" grpId="0" autoUpdateAnimBg="0"/>
      <p:bldP spid="38929" grpId="0" autoUpdateAnimBg="0"/>
      <p:bldP spid="38930" grpId="0" animBg="1"/>
      <p:bldP spid="38931" grpId="0" animBg="1"/>
      <p:bldP spid="389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90" y="1556792"/>
            <a:ext cx="7838610" cy="4608512"/>
          </a:xfrm>
        </p:spPr>
        <p:txBody>
          <a:bodyPr>
            <a:normAutofit lnSpcReduction="10000"/>
          </a:bodyPr>
          <a:lstStyle/>
          <a:p>
            <a:pPr marL="0" indent="0">
              <a:buNone/>
            </a:pPr>
            <a:r>
              <a:rPr lang="en-GB" dirty="0" smtClean="0"/>
              <a:t>Process </a:t>
            </a:r>
            <a:r>
              <a:rPr lang="en-GB" dirty="0"/>
              <a:t>of first-time adoption involves:</a:t>
            </a:r>
          </a:p>
          <a:p>
            <a:pPr lvl="1">
              <a:buFont typeface="Arial" pitchFamily="34" charset="0"/>
              <a:buChar char="•"/>
            </a:pPr>
            <a:r>
              <a:rPr lang="en-GB" sz="2400" dirty="0"/>
              <a:t>Recognising all assets and liabilities whose recognition is required by this FRS.</a:t>
            </a:r>
          </a:p>
          <a:p>
            <a:pPr lvl="1">
              <a:buFont typeface="Arial" pitchFamily="34" charset="0"/>
              <a:buChar char="•"/>
            </a:pPr>
            <a:r>
              <a:rPr lang="en-GB" sz="2400" dirty="0"/>
              <a:t>Not recognising items as assets and liabilities if this FRS does not permit such recognition.</a:t>
            </a:r>
          </a:p>
          <a:p>
            <a:pPr lvl="1">
              <a:buFont typeface="Arial" pitchFamily="34" charset="0"/>
              <a:buChar char="•"/>
            </a:pPr>
            <a:r>
              <a:rPr lang="en-GB" sz="2400" dirty="0"/>
              <a:t>Reclassifying items that it recognised under its previous FR framework as one type of asset, liability or component of equity, but are a different type of asset, liability or component of equity under this FRS; and</a:t>
            </a:r>
          </a:p>
          <a:p>
            <a:pPr lvl="1">
              <a:buFont typeface="Arial" pitchFamily="34" charset="0"/>
              <a:buChar char="•"/>
            </a:pPr>
            <a:r>
              <a:rPr lang="en-GB" sz="2400" dirty="0"/>
              <a:t>Applying this FRS in measuring all recognised assets and liabilities.</a:t>
            </a:r>
          </a:p>
          <a:p>
            <a:pPr marL="457200" lvl="1" indent="0">
              <a:buNone/>
            </a:pPr>
            <a:endParaRPr lang="en-GB" dirty="0"/>
          </a:p>
        </p:txBody>
      </p:sp>
      <p:sp>
        <p:nvSpPr>
          <p:cNvPr id="3" name="Title 2"/>
          <p:cNvSpPr>
            <a:spLocks noGrp="1"/>
          </p:cNvSpPr>
          <p:nvPr>
            <p:ph type="title"/>
          </p:nvPr>
        </p:nvSpPr>
        <p:spPr/>
        <p:txBody>
          <a:bodyPr/>
          <a:lstStyle/>
          <a:p>
            <a:r>
              <a:rPr lang="en-GB" dirty="0"/>
              <a:t>F</a:t>
            </a:r>
            <a:r>
              <a:rPr lang="en-GB" dirty="0" smtClean="0"/>
              <a:t>RS 102 First time adoption</a:t>
            </a:r>
            <a:endParaRPr lang="en-GB" dirty="0"/>
          </a:p>
        </p:txBody>
      </p:sp>
    </p:spTree>
    <p:extLst>
      <p:ext uri="{BB962C8B-B14F-4D97-AF65-F5344CB8AC3E}">
        <p14:creationId xmlns:p14="http://schemas.microsoft.com/office/powerpoint/2010/main" val="322916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90" y="1556792"/>
            <a:ext cx="7838610" cy="4608512"/>
          </a:xfrm>
        </p:spPr>
        <p:txBody>
          <a:bodyPr>
            <a:normAutofit/>
          </a:bodyPr>
          <a:lstStyle/>
          <a:p>
            <a:pPr marL="0" indent="0">
              <a:buNone/>
            </a:pPr>
            <a:r>
              <a:rPr lang="en-GB" dirty="0" smtClean="0"/>
              <a:t>	</a:t>
            </a:r>
            <a:endParaRPr lang="en-GB" dirty="0"/>
          </a:p>
        </p:txBody>
      </p:sp>
      <p:sp>
        <p:nvSpPr>
          <p:cNvPr id="3" name="Title 2"/>
          <p:cNvSpPr>
            <a:spLocks noGrp="1"/>
          </p:cNvSpPr>
          <p:nvPr>
            <p:ph type="title"/>
          </p:nvPr>
        </p:nvSpPr>
        <p:spPr>
          <a:xfrm>
            <a:off x="467544" y="0"/>
            <a:ext cx="8229600" cy="1477962"/>
          </a:xfrm>
        </p:spPr>
        <p:txBody>
          <a:bodyPr/>
          <a:lstStyle/>
          <a:p>
            <a:r>
              <a:rPr lang="en-GB" dirty="0"/>
              <a:t>F</a:t>
            </a:r>
            <a:r>
              <a:rPr lang="en-GB" dirty="0" smtClean="0"/>
              <a:t>RS 102 	First time adoption</a:t>
            </a:r>
            <a:br>
              <a:rPr lang="en-GB" dirty="0" smtClean="0"/>
            </a:br>
            <a:r>
              <a:rPr lang="en-GB" dirty="0" smtClean="0"/>
              <a:t>Practical matters to consider</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358636813"/>
              </p:ext>
            </p:extLst>
          </p:nvPr>
        </p:nvGraphicFramePr>
        <p:xfrm>
          <a:off x="245368" y="1638146"/>
          <a:ext cx="8077200" cy="4495800"/>
        </p:xfrm>
        <a:graphic>
          <a:graphicData uri="http://schemas.openxmlformats.org/presentationml/2006/ole">
            <mc:AlternateContent xmlns:mc="http://schemas.openxmlformats.org/markup-compatibility/2006">
              <mc:Choice xmlns:v="urn:schemas-microsoft-com:vml" Requires="v">
                <p:oleObj spid="_x0000_s3084" name="Chart" r:id="rId4" imgW="8077171" imgH="4495744" progId="MSGraph.Chart.8">
                  <p:embed followColorScheme="full"/>
                </p:oleObj>
              </mc:Choice>
              <mc:Fallback>
                <p:oleObj name="Chart" r:id="rId4" imgW="8077171" imgH="4495744" progId="MSGraph.Chart.8">
                  <p:embed followColorScheme="full"/>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68" y="1638146"/>
                        <a:ext cx="80772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484561" y="1988837"/>
            <a:ext cx="2016224" cy="646331"/>
          </a:xfrm>
          <a:prstGeom prst="rect">
            <a:avLst/>
          </a:prstGeom>
          <a:noFill/>
          <a:ln>
            <a:solidFill>
              <a:srgbClr val="5CC470"/>
            </a:solidFill>
          </a:ln>
        </p:spPr>
        <p:txBody>
          <a:bodyPr wrap="square" rtlCol="0">
            <a:spAutoFit/>
          </a:bodyPr>
          <a:lstStyle/>
          <a:p>
            <a:pPr algn="ctr"/>
            <a:r>
              <a:rPr lang="en-GB" dirty="0" smtClean="0"/>
              <a:t>Taxation implications</a:t>
            </a:r>
            <a:endParaRPr lang="en-GB" dirty="0"/>
          </a:p>
        </p:txBody>
      </p:sp>
      <p:sp>
        <p:nvSpPr>
          <p:cNvPr id="7" name="TextBox 6"/>
          <p:cNvSpPr txBox="1"/>
          <p:nvPr/>
        </p:nvSpPr>
        <p:spPr>
          <a:xfrm>
            <a:off x="6084168" y="3068960"/>
            <a:ext cx="2016224" cy="646331"/>
          </a:xfrm>
          <a:prstGeom prst="rect">
            <a:avLst/>
          </a:prstGeom>
          <a:noFill/>
          <a:ln>
            <a:solidFill>
              <a:srgbClr val="5CC470"/>
            </a:solidFill>
          </a:ln>
        </p:spPr>
        <p:txBody>
          <a:bodyPr wrap="square" rtlCol="0">
            <a:spAutoFit/>
          </a:bodyPr>
          <a:lstStyle/>
          <a:p>
            <a:pPr algn="ctr"/>
            <a:r>
              <a:rPr lang="en-GB" dirty="0" smtClean="0"/>
              <a:t>Training for staff / clients</a:t>
            </a:r>
            <a:endParaRPr lang="en-GB" dirty="0"/>
          </a:p>
        </p:txBody>
      </p:sp>
      <p:sp>
        <p:nvSpPr>
          <p:cNvPr id="8" name="TextBox 7"/>
          <p:cNvSpPr txBox="1"/>
          <p:nvPr/>
        </p:nvSpPr>
        <p:spPr>
          <a:xfrm>
            <a:off x="5868144" y="4725144"/>
            <a:ext cx="2016224" cy="646331"/>
          </a:xfrm>
          <a:prstGeom prst="rect">
            <a:avLst/>
          </a:prstGeom>
          <a:noFill/>
          <a:ln>
            <a:solidFill>
              <a:srgbClr val="5CC470"/>
            </a:solidFill>
          </a:ln>
        </p:spPr>
        <p:txBody>
          <a:bodyPr wrap="square" rtlCol="0">
            <a:spAutoFit/>
          </a:bodyPr>
          <a:lstStyle/>
          <a:p>
            <a:pPr algn="ctr"/>
            <a:r>
              <a:rPr lang="en-GB" dirty="0" smtClean="0"/>
              <a:t>Accounting software update</a:t>
            </a:r>
            <a:endParaRPr lang="en-GB" dirty="0"/>
          </a:p>
        </p:txBody>
      </p:sp>
      <p:sp>
        <p:nvSpPr>
          <p:cNvPr id="9" name="TextBox 8"/>
          <p:cNvSpPr txBox="1"/>
          <p:nvPr/>
        </p:nvSpPr>
        <p:spPr>
          <a:xfrm>
            <a:off x="3275856" y="5949280"/>
            <a:ext cx="2016224" cy="369332"/>
          </a:xfrm>
          <a:prstGeom prst="rect">
            <a:avLst/>
          </a:prstGeom>
          <a:noFill/>
          <a:ln>
            <a:solidFill>
              <a:srgbClr val="5CC470"/>
            </a:solidFill>
          </a:ln>
        </p:spPr>
        <p:txBody>
          <a:bodyPr wrap="square" rtlCol="0">
            <a:spAutoFit/>
          </a:bodyPr>
          <a:lstStyle/>
          <a:p>
            <a:pPr algn="ctr"/>
            <a:r>
              <a:rPr lang="en-GB" dirty="0" smtClean="0"/>
              <a:t>Audit implications</a:t>
            </a:r>
            <a:endParaRPr lang="en-GB" dirty="0"/>
          </a:p>
        </p:txBody>
      </p:sp>
      <p:sp>
        <p:nvSpPr>
          <p:cNvPr id="10" name="TextBox 9"/>
          <p:cNvSpPr txBox="1"/>
          <p:nvPr/>
        </p:nvSpPr>
        <p:spPr>
          <a:xfrm>
            <a:off x="899592" y="1662798"/>
            <a:ext cx="2016224" cy="923330"/>
          </a:xfrm>
          <a:prstGeom prst="rect">
            <a:avLst/>
          </a:prstGeom>
          <a:noFill/>
          <a:ln>
            <a:solidFill>
              <a:srgbClr val="5CC470"/>
            </a:solidFill>
          </a:ln>
        </p:spPr>
        <p:txBody>
          <a:bodyPr wrap="square" rtlCol="0">
            <a:spAutoFit/>
          </a:bodyPr>
          <a:lstStyle/>
          <a:p>
            <a:pPr algn="ctr"/>
            <a:r>
              <a:rPr lang="en-GB" dirty="0" smtClean="0"/>
              <a:t>Impact on agreements e.g. debt covenants</a:t>
            </a:r>
            <a:endParaRPr lang="en-GB" dirty="0"/>
          </a:p>
        </p:txBody>
      </p:sp>
      <p:sp>
        <p:nvSpPr>
          <p:cNvPr id="11" name="TextBox 10"/>
          <p:cNvSpPr txBox="1"/>
          <p:nvPr/>
        </p:nvSpPr>
        <p:spPr>
          <a:xfrm>
            <a:off x="142407" y="3068960"/>
            <a:ext cx="2016224" cy="923330"/>
          </a:xfrm>
          <a:prstGeom prst="rect">
            <a:avLst/>
          </a:prstGeom>
          <a:noFill/>
          <a:ln>
            <a:solidFill>
              <a:srgbClr val="5CC470"/>
            </a:solidFill>
          </a:ln>
        </p:spPr>
        <p:txBody>
          <a:bodyPr wrap="square" rtlCol="0">
            <a:spAutoFit/>
          </a:bodyPr>
          <a:lstStyle/>
          <a:p>
            <a:pPr algn="ctr"/>
            <a:r>
              <a:rPr lang="en-GB" dirty="0" smtClean="0"/>
              <a:t>Impact on distributable reserves</a:t>
            </a:r>
            <a:endParaRPr lang="en-GB" dirty="0"/>
          </a:p>
        </p:txBody>
      </p:sp>
      <p:sp>
        <p:nvSpPr>
          <p:cNvPr id="12" name="TextBox 11"/>
          <p:cNvSpPr txBox="1"/>
          <p:nvPr/>
        </p:nvSpPr>
        <p:spPr>
          <a:xfrm>
            <a:off x="467544" y="4941168"/>
            <a:ext cx="2016224" cy="646331"/>
          </a:xfrm>
          <a:prstGeom prst="rect">
            <a:avLst/>
          </a:prstGeom>
          <a:noFill/>
          <a:ln>
            <a:solidFill>
              <a:srgbClr val="5CC470"/>
            </a:solidFill>
          </a:ln>
        </p:spPr>
        <p:txBody>
          <a:bodyPr wrap="square" rtlCol="0">
            <a:spAutoFit/>
          </a:bodyPr>
          <a:lstStyle/>
          <a:p>
            <a:pPr algn="ctr"/>
            <a:r>
              <a:rPr lang="en-GB" dirty="0" smtClean="0"/>
              <a:t>Changes to accounting policies</a:t>
            </a:r>
            <a:endParaRPr lang="en-GB" dirty="0"/>
          </a:p>
        </p:txBody>
      </p:sp>
    </p:spTree>
    <p:extLst>
      <p:ext uri="{BB962C8B-B14F-4D97-AF65-F5344CB8AC3E}">
        <p14:creationId xmlns:p14="http://schemas.microsoft.com/office/powerpoint/2010/main" val="921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7963075"/>
              </p:ext>
            </p:extLst>
          </p:nvPr>
        </p:nvGraphicFramePr>
        <p:xfrm>
          <a:off x="827584" y="1628800"/>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Other issues to be aware of</a:t>
            </a:r>
            <a:endParaRPr lang="en-GB" dirty="0"/>
          </a:p>
        </p:txBody>
      </p:sp>
    </p:spTree>
    <p:extLst>
      <p:ext uri="{BB962C8B-B14F-4D97-AF65-F5344CB8AC3E}">
        <p14:creationId xmlns:p14="http://schemas.microsoft.com/office/powerpoint/2010/main" val="134243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2204864"/>
            <a:ext cx="3312368" cy="1015663"/>
          </a:xfrm>
          <a:prstGeom prst="rect">
            <a:avLst/>
          </a:prstGeom>
          <a:noFill/>
        </p:spPr>
        <p:txBody>
          <a:bodyPr wrap="square" rtlCol="0">
            <a:spAutoFit/>
          </a:bodyPr>
          <a:lstStyle/>
          <a:p>
            <a:r>
              <a:rPr lang="en-GB" sz="3200" dirty="0" smtClean="0">
                <a:latin typeface="Arial" pitchFamily="34" charset="0"/>
                <a:cs typeface="Arial" pitchFamily="34" charset="0"/>
              </a:rPr>
              <a:t>Any questions?</a:t>
            </a:r>
            <a:r>
              <a:rPr lang="en-GB" sz="2800" dirty="0">
                <a:latin typeface="Arial" pitchFamily="34" charset="0"/>
                <a:cs typeface="Arial" pitchFamily="34" charset="0"/>
              </a:rPr>
              <a:t>	</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630989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3EBC56"/>
                </a:solidFill>
                <a:latin typeface="Arial" pitchFamily="34" charset="0"/>
                <a:cs typeface="Arial" pitchFamily="34" charset="0"/>
              </a:rPr>
              <a:t>Disclaimer</a:t>
            </a:r>
            <a:endParaRPr lang="en-GB" dirty="0">
              <a:solidFill>
                <a:srgbClr val="3EBC56"/>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GB" dirty="0" smtClean="0">
                <a:latin typeface="Arial" pitchFamily="34" charset="0"/>
                <a:cs typeface="Arial" pitchFamily="34" charset="0"/>
              </a:rPr>
              <a:t>	</a:t>
            </a:r>
            <a:r>
              <a:rPr lang="en-GB" sz="2600" dirty="0" smtClean="0">
                <a:latin typeface="Arial" pitchFamily="34" charset="0"/>
                <a:cs typeface="Arial" pitchFamily="34" charset="0"/>
              </a:rPr>
              <a:t>The views expressed in this material do not necessarily represent the official views of AAT or Lisa Weaver.  No responsibility for loss occasioned to any person(s) action or refraining from action as a result of reliance upon any information in the material can be accepted by AAT or Lisa Weaver.  Legislation, case law, tax practice, accounting and auditing standards are complicated and these notes should not be regarded as offering a complete explanation of every topic covered.</a:t>
            </a:r>
            <a:endParaRPr lang="en-GB" sz="2600" dirty="0">
              <a:latin typeface="Arial" pitchFamily="34" charset="0"/>
              <a:cs typeface="Arial" pitchFamily="34" charset="0"/>
            </a:endParaRPr>
          </a:p>
        </p:txBody>
      </p:sp>
    </p:spTree>
    <p:extLst>
      <p:ext uri="{BB962C8B-B14F-4D97-AF65-F5344CB8AC3E}">
        <p14:creationId xmlns:p14="http://schemas.microsoft.com/office/powerpoint/2010/main" val="3780122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IASB issued up to IFRS 13</a:t>
            </a:r>
          </a:p>
          <a:p>
            <a:r>
              <a:rPr lang="en-GB" dirty="0" smtClean="0"/>
              <a:t>Global acceptance of IFRS gathering pace</a:t>
            </a:r>
          </a:p>
          <a:p>
            <a:r>
              <a:rPr lang="en-GB" dirty="0" smtClean="0"/>
              <a:t>Discussions with US continuing</a:t>
            </a:r>
          </a:p>
          <a:p>
            <a:r>
              <a:rPr lang="en-GB" dirty="0" smtClean="0"/>
              <a:t>Several important projects on-going….</a:t>
            </a:r>
          </a:p>
        </p:txBody>
      </p:sp>
      <p:sp>
        <p:nvSpPr>
          <p:cNvPr id="3" name="Title 2"/>
          <p:cNvSpPr>
            <a:spLocks noGrp="1"/>
          </p:cNvSpPr>
          <p:nvPr>
            <p:ph type="title"/>
          </p:nvPr>
        </p:nvSpPr>
        <p:spPr/>
        <p:txBody>
          <a:bodyPr/>
          <a:lstStyle/>
          <a:p>
            <a:r>
              <a:rPr lang="en-GB" dirty="0" smtClean="0"/>
              <a:t>IFRS – where are we now?</a:t>
            </a:r>
            <a:endParaRPr lang="en-GB" dirty="0"/>
          </a:p>
        </p:txBody>
      </p:sp>
    </p:spTree>
    <p:extLst>
      <p:ext uri="{BB962C8B-B14F-4D97-AF65-F5344CB8AC3E}">
        <p14:creationId xmlns:p14="http://schemas.microsoft.com/office/powerpoint/2010/main" val="300180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WORL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743200"/>
            <a:ext cx="435768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278524" y="4013977"/>
            <a:ext cx="1524000" cy="590550"/>
          </a:xfrm>
          <a:prstGeom prst="rect">
            <a:avLst/>
          </a:prstGeom>
          <a:solidFill>
            <a:srgbClr val="FF0000"/>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a:solidFill>
                  <a:schemeClr val="bg1"/>
                </a:solidFill>
              </a:rPr>
              <a:t>USA</a:t>
            </a:r>
            <a:r>
              <a:rPr lang="en-GB" sz="1600"/>
              <a:t> </a:t>
            </a:r>
            <a:r>
              <a:rPr lang="en-GB" sz="1600">
                <a:solidFill>
                  <a:schemeClr val="bg1"/>
                </a:solidFill>
              </a:rPr>
              <a:t>– US</a:t>
            </a:r>
            <a:r>
              <a:rPr lang="en-GB" sz="1600"/>
              <a:t> </a:t>
            </a:r>
            <a:r>
              <a:rPr lang="en-GB" sz="1600">
                <a:solidFill>
                  <a:schemeClr val="bg1"/>
                </a:solidFill>
              </a:rPr>
              <a:t>GAAP</a:t>
            </a:r>
          </a:p>
        </p:txBody>
      </p:sp>
      <p:sp>
        <p:nvSpPr>
          <p:cNvPr id="31749" name="Text Box 5"/>
          <p:cNvSpPr txBox="1">
            <a:spLocks noChangeArrowheads="1"/>
          </p:cNvSpPr>
          <p:nvPr/>
        </p:nvSpPr>
        <p:spPr bwMode="auto">
          <a:xfrm>
            <a:off x="609600" y="2192064"/>
            <a:ext cx="1524000" cy="590550"/>
          </a:xfrm>
          <a:prstGeom prst="rect">
            <a:avLst/>
          </a:prstGeom>
          <a:solidFill>
            <a:srgbClr val="00B0F0"/>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smtClean="0"/>
              <a:t>Canada </a:t>
            </a:r>
            <a:r>
              <a:rPr lang="en-GB" sz="1600" dirty="0"/>
              <a:t>– IFRS in </a:t>
            </a:r>
            <a:r>
              <a:rPr lang="en-GB" sz="1600" dirty="0" smtClean="0"/>
              <a:t>2011</a:t>
            </a:r>
            <a:endParaRPr lang="en-GB" sz="1600" dirty="0"/>
          </a:p>
        </p:txBody>
      </p:sp>
      <p:sp>
        <p:nvSpPr>
          <p:cNvPr id="31750" name="Text Box 6"/>
          <p:cNvSpPr txBox="1">
            <a:spLocks noChangeArrowheads="1"/>
          </p:cNvSpPr>
          <p:nvPr/>
        </p:nvSpPr>
        <p:spPr bwMode="auto">
          <a:xfrm>
            <a:off x="838200" y="4691060"/>
            <a:ext cx="1524000" cy="1569660"/>
          </a:xfrm>
          <a:prstGeom prst="rect">
            <a:avLst/>
          </a:prstGeom>
          <a:solidFill>
            <a:srgbClr val="E191B3"/>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a:t>Brazil – IFRS </a:t>
            </a:r>
            <a:r>
              <a:rPr lang="en-GB" sz="1600" dirty="0" smtClean="0"/>
              <a:t>for listed companies from 2009, banks from 2010</a:t>
            </a:r>
            <a:endParaRPr lang="en-GB" sz="1600" dirty="0"/>
          </a:p>
        </p:txBody>
      </p:sp>
      <p:sp>
        <p:nvSpPr>
          <p:cNvPr id="31751" name="Text Box 7"/>
          <p:cNvSpPr txBox="1">
            <a:spLocks noChangeArrowheads="1"/>
          </p:cNvSpPr>
          <p:nvPr/>
        </p:nvSpPr>
        <p:spPr bwMode="auto">
          <a:xfrm>
            <a:off x="2895600" y="5791200"/>
            <a:ext cx="1524000" cy="590550"/>
          </a:xfrm>
          <a:prstGeom prst="rect">
            <a:avLst/>
          </a:prstGeom>
          <a:solidFill>
            <a:srgbClr val="90E2DE"/>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a:t>South Africa – IFRS in 2005</a:t>
            </a:r>
          </a:p>
        </p:txBody>
      </p:sp>
      <p:sp>
        <p:nvSpPr>
          <p:cNvPr id="31752" name="Text Box 8"/>
          <p:cNvSpPr txBox="1">
            <a:spLocks noChangeArrowheads="1"/>
          </p:cNvSpPr>
          <p:nvPr/>
        </p:nvSpPr>
        <p:spPr bwMode="auto">
          <a:xfrm>
            <a:off x="6830410" y="1847285"/>
            <a:ext cx="1981200" cy="1077218"/>
          </a:xfrm>
          <a:prstGeom prst="rect">
            <a:avLst/>
          </a:prstGeom>
          <a:solidFill>
            <a:srgbClr val="FFC000"/>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smtClean="0"/>
              <a:t>China – substantially converged national standards</a:t>
            </a:r>
            <a:endParaRPr lang="en-GB" sz="1600" dirty="0"/>
          </a:p>
        </p:txBody>
      </p:sp>
      <p:sp>
        <p:nvSpPr>
          <p:cNvPr id="31753" name="Text Box 9"/>
          <p:cNvSpPr txBox="1">
            <a:spLocks noChangeArrowheads="1"/>
          </p:cNvSpPr>
          <p:nvPr/>
        </p:nvSpPr>
        <p:spPr bwMode="auto">
          <a:xfrm>
            <a:off x="6951279" y="3674679"/>
            <a:ext cx="2057400" cy="830997"/>
          </a:xfrm>
          <a:prstGeom prst="rect">
            <a:avLst/>
          </a:prstGeom>
          <a:solidFill>
            <a:srgbClr val="E191B3"/>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a:t>Japan – IFRS </a:t>
            </a:r>
            <a:r>
              <a:rPr lang="en-GB" sz="1600" dirty="0" smtClean="0"/>
              <a:t>for some companies from 2010</a:t>
            </a:r>
            <a:endParaRPr lang="en-GB" sz="1600" dirty="0"/>
          </a:p>
        </p:txBody>
      </p:sp>
      <p:sp>
        <p:nvSpPr>
          <p:cNvPr id="31754" name="Text Box 10"/>
          <p:cNvSpPr txBox="1">
            <a:spLocks noChangeArrowheads="1"/>
          </p:cNvSpPr>
          <p:nvPr/>
        </p:nvSpPr>
        <p:spPr bwMode="auto">
          <a:xfrm>
            <a:off x="5105400" y="5638800"/>
            <a:ext cx="1524000" cy="590550"/>
          </a:xfrm>
          <a:prstGeom prst="rect">
            <a:avLst/>
          </a:prstGeom>
          <a:solidFill>
            <a:srgbClr val="90E2DE"/>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a:t>Australia – IFRS in 2005</a:t>
            </a:r>
          </a:p>
        </p:txBody>
      </p:sp>
      <p:sp>
        <p:nvSpPr>
          <p:cNvPr id="22539" name="Line 11"/>
          <p:cNvSpPr>
            <a:spLocks noChangeShapeType="1"/>
          </p:cNvSpPr>
          <p:nvPr/>
        </p:nvSpPr>
        <p:spPr bwMode="auto">
          <a:xfrm flipV="1">
            <a:off x="1828800" y="3657600"/>
            <a:ext cx="10668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0" name="Line 12"/>
          <p:cNvSpPr>
            <a:spLocks noChangeShapeType="1"/>
          </p:cNvSpPr>
          <p:nvPr/>
        </p:nvSpPr>
        <p:spPr bwMode="auto">
          <a:xfrm flipV="1">
            <a:off x="2438400" y="4572000"/>
            <a:ext cx="10668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1" name="Line 13"/>
          <p:cNvSpPr>
            <a:spLocks noChangeShapeType="1"/>
          </p:cNvSpPr>
          <p:nvPr/>
        </p:nvSpPr>
        <p:spPr bwMode="auto">
          <a:xfrm flipV="1">
            <a:off x="4038600" y="4724400"/>
            <a:ext cx="457200" cy="1066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4" name="Line 16"/>
          <p:cNvSpPr>
            <a:spLocks noChangeShapeType="1"/>
          </p:cNvSpPr>
          <p:nvPr/>
        </p:nvSpPr>
        <p:spPr bwMode="auto">
          <a:xfrm flipH="1" flipV="1">
            <a:off x="5943600" y="3657600"/>
            <a:ext cx="9144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5" name="Line 17"/>
          <p:cNvSpPr>
            <a:spLocks noChangeShapeType="1"/>
          </p:cNvSpPr>
          <p:nvPr/>
        </p:nvSpPr>
        <p:spPr bwMode="auto">
          <a:xfrm flipV="1">
            <a:off x="5791200" y="4724400"/>
            <a:ext cx="228600" cy="914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62" name="Text Box 18"/>
          <p:cNvSpPr txBox="1">
            <a:spLocks noChangeArrowheads="1"/>
          </p:cNvSpPr>
          <p:nvPr/>
        </p:nvSpPr>
        <p:spPr bwMode="auto">
          <a:xfrm>
            <a:off x="3478213" y="1963984"/>
            <a:ext cx="1828800" cy="584775"/>
          </a:xfrm>
          <a:prstGeom prst="rect">
            <a:avLst/>
          </a:prstGeom>
          <a:solidFill>
            <a:srgbClr val="90E2DE"/>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smtClean="0"/>
              <a:t>EU </a:t>
            </a:r>
            <a:r>
              <a:rPr lang="en-GB" sz="1600" dirty="0"/>
              <a:t>– IFRS in 2005</a:t>
            </a:r>
          </a:p>
        </p:txBody>
      </p:sp>
      <p:sp>
        <p:nvSpPr>
          <p:cNvPr id="22547" name="Line 19"/>
          <p:cNvSpPr>
            <a:spLocks noChangeShapeType="1"/>
          </p:cNvSpPr>
          <p:nvPr/>
        </p:nvSpPr>
        <p:spPr bwMode="auto">
          <a:xfrm>
            <a:off x="4191000" y="2548759"/>
            <a:ext cx="0" cy="914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65" name="Text Box 21"/>
          <p:cNvSpPr txBox="1">
            <a:spLocks noChangeArrowheads="1"/>
          </p:cNvSpPr>
          <p:nvPr/>
        </p:nvSpPr>
        <p:spPr bwMode="auto">
          <a:xfrm>
            <a:off x="6858000" y="4724400"/>
            <a:ext cx="1524000" cy="1323439"/>
          </a:xfrm>
          <a:prstGeom prst="rect">
            <a:avLst/>
          </a:prstGeom>
          <a:solidFill>
            <a:schemeClr val="accent2">
              <a:lumMod val="60000"/>
              <a:lumOff val="40000"/>
            </a:schemeClr>
          </a:solidFill>
          <a:ln w="9525">
            <a:solidFill>
              <a:schemeClr val="tx1"/>
            </a:solidFill>
            <a:miter lim="800000"/>
            <a:headEnd/>
            <a:tailEnd/>
          </a:ln>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GB" sz="1600" dirty="0" smtClean="0"/>
              <a:t>Saudi Arabia – IFRS for banking and insurance companies</a:t>
            </a:r>
            <a:endParaRPr lang="en-GB" sz="1600" dirty="0"/>
          </a:p>
        </p:txBody>
      </p:sp>
      <p:sp>
        <p:nvSpPr>
          <p:cNvPr id="22553" name="Line 25"/>
          <p:cNvSpPr>
            <a:spLocks noChangeShapeType="1"/>
          </p:cNvSpPr>
          <p:nvPr/>
        </p:nvSpPr>
        <p:spPr bwMode="auto">
          <a:xfrm>
            <a:off x="1167600" y="2819400"/>
            <a:ext cx="17280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54" name="Line 26"/>
          <p:cNvSpPr>
            <a:spLocks noChangeShapeType="1"/>
          </p:cNvSpPr>
          <p:nvPr/>
        </p:nvSpPr>
        <p:spPr bwMode="auto">
          <a:xfrm flipH="1" flipV="1">
            <a:off x="4873800" y="3848100"/>
            <a:ext cx="1908000" cy="1219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55" name="Line 27"/>
          <p:cNvSpPr>
            <a:spLocks noChangeShapeType="1"/>
          </p:cNvSpPr>
          <p:nvPr/>
        </p:nvSpPr>
        <p:spPr bwMode="auto">
          <a:xfrm flipH="1">
            <a:off x="5676900" y="2924503"/>
            <a:ext cx="22098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itle 1"/>
          <p:cNvSpPr>
            <a:spLocks noGrp="1"/>
          </p:cNvSpPr>
          <p:nvPr>
            <p:ph type="title"/>
          </p:nvPr>
        </p:nvSpPr>
        <p:spPr/>
        <p:txBody>
          <a:bodyPr>
            <a:normAutofit/>
          </a:bodyPr>
          <a:lstStyle/>
          <a:p>
            <a:pPr algn="l"/>
            <a:r>
              <a:rPr lang="en-GB" sz="3200" dirty="0" smtClean="0">
                <a:solidFill>
                  <a:srgbClr val="3EBC56"/>
                </a:solidFill>
                <a:latin typeface="Arial" pitchFamily="34" charset="0"/>
                <a:cs typeface="Arial" pitchFamily="34" charset="0"/>
              </a:rPr>
              <a:t>Global acceptance of IFRS</a:t>
            </a:r>
            <a:endParaRPr lang="en-GB" sz="3200" dirty="0">
              <a:solidFill>
                <a:srgbClr val="3EBC56"/>
              </a:solidFill>
              <a:latin typeface="Arial" pitchFamily="34" charset="0"/>
              <a:cs typeface="Arial" pitchFamily="34" charset="0"/>
            </a:endParaRPr>
          </a:p>
        </p:txBody>
      </p:sp>
    </p:spTree>
    <p:extLst>
      <p:ext uri="{BB962C8B-B14F-4D97-AF65-F5344CB8AC3E}">
        <p14:creationId xmlns:p14="http://schemas.microsoft.com/office/powerpoint/2010/main" val="82144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62"/>
                                        </p:tgtEl>
                                        <p:attrNameLst>
                                          <p:attrName>style.visibility</p:attrName>
                                        </p:attrNameLst>
                                      </p:cBhvr>
                                      <p:to>
                                        <p:strVal val="visible"/>
                                      </p:to>
                                    </p:set>
                                    <p:animEffect transition="in" filter="dissolve">
                                      <p:cBhvr>
                                        <p:cTn id="11" dur="500"/>
                                        <p:tgtEl>
                                          <p:spTgt spid="3176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1752"/>
                                        </p:tgtEl>
                                        <p:attrNameLst>
                                          <p:attrName>style.visibility</p:attrName>
                                        </p:attrNameLst>
                                      </p:cBhvr>
                                      <p:to>
                                        <p:strVal val="visible"/>
                                      </p:to>
                                    </p:set>
                                    <p:animEffect transition="in" filter="dissolve">
                                      <p:cBhvr>
                                        <p:cTn id="15" dur="500"/>
                                        <p:tgtEl>
                                          <p:spTgt spid="3175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1765"/>
                                        </p:tgtEl>
                                        <p:attrNameLst>
                                          <p:attrName>style.visibility</p:attrName>
                                        </p:attrNameLst>
                                      </p:cBhvr>
                                      <p:to>
                                        <p:strVal val="visible"/>
                                      </p:to>
                                    </p:set>
                                    <p:animEffect transition="in" filter="dissolve">
                                      <p:cBhvr>
                                        <p:cTn id="19" dur="500"/>
                                        <p:tgtEl>
                                          <p:spTgt spid="31765"/>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1754"/>
                                        </p:tgtEl>
                                        <p:attrNameLst>
                                          <p:attrName>style.visibility</p:attrName>
                                        </p:attrNameLst>
                                      </p:cBhvr>
                                      <p:to>
                                        <p:strVal val="visible"/>
                                      </p:to>
                                    </p:set>
                                    <p:animEffect transition="in" filter="dissolve">
                                      <p:cBhvr>
                                        <p:cTn id="23" dur="500"/>
                                        <p:tgtEl>
                                          <p:spTgt spid="31754"/>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dissolve">
                                      <p:cBhvr>
                                        <p:cTn id="27" dur="500"/>
                                        <p:tgtEl>
                                          <p:spTgt spid="31751"/>
                                        </p:tgtEl>
                                      </p:cBhvr>
                                    </p:animEffect>
                                  </p:childTnLst>
                                </p:cTn>
                              </p:par>
                            </p:childTnLst>
                          </p:cTn>
                        </p:par>
                        <p:par>
                          <p:cTn id="28" fill="hold" nodeType="afterGroup">
                            <p:stCondLst>
                              <p:cond delay="3000"/>
                            </p:stCondLst>
                            <p:childTnLst>
                              <p:par>
                                <p:cTn id="29" presetID="23" presetClass="entr" presetSubtype="16" fill="hold" grpId="0" nodeType="afterEffect">
                                  <p:stCondLst>
                                    <p:cond delay="0"/>
                                  </p:stCondLst>
                                  <p:childTnLst>
                                    <p:set>
                                      <p:cBhvr>
                                        <p:cTn id="30" dur="1" fill="hold">
                                          <p:stCondLst>
                                            <p:cond delay="0"/>
                                          </p:stCondLst>
                                        </p:cTn>
                                        <p:tgtEl>
                                          <p:spTgt spid="31753"/>
                                        </p:tgtEl>
                                        <p:attrNameLst>
                                          <p:attrName>style.visibility</p:attrName>
                                        </p:attrNameLst>
                                      </p:cBhvr>
                                      <p:to>
                                        <p:strVal val="visible"/>
                                      </p:to>
                                    </p:set>
                                    <p:anim calcmode="lin" valueType="num">
                                      <p:cBhvr>
                                        <p:cTn id="31" dur="500" fill="hold"/>
                                        <p:tgtEl>
                                          <p:spTgt spid="31753"/>
                                        </p:tgtEl>
                                        <p:attrNameLst>
                                          <p:attrName>ppt_w</p:attrName>
                                        </p:attrNameLst>
                                      </p:cBhvr>
                                      <p:tavLst>
                                        <p:tav tm="0">
                                          <p:val>
                                            <p:fltVal val="0"/>
                                          </p:val>
                                        </p:tav>
                                        <p:tav tm="100000">
                                          <p:val>
                                            <p:strVal val="#ppt_w"/>
                                          </p:val>
                                        </p:tav>
                                      </p:tavLst>
                                    </p:anim>
                                    <p:anim calcmode="lin" valueType="num">
                                      <p:cBhvr>
                                        <p:cTn id="32" dur="500" fill="hold"/>
                                        <p:tgtEl>
                                          <p:spTgt spid="31753"/>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31750"/>
                                        </p:tgtEl>
                                        <p:attrNameLst>
                                          <p:attrName>style.visibility</p:attrName>
                                        </p:attrNameLst>
                                      </p:cBhvr>
                                      <p:to>
                                        <p:strVal val="visible"/>
                                      </p:to>
                                    </p:set>
                                    <p:anim calcmode="lin" valueType="num">
                                      <p:cBhvr>
                                        <p:cTn id="36" dur="500" fill="hold"/>
                                        <p:tgtEl>
                                          <p:spTgt spid="31750"/>
                                        </p:tgtEl>
                                        <p:attrNameLst>
                                          <p:attrName>ppt_w</p:attrName>
                                        </p:attrNameLst>
                                      </p:cBhvr>
                                      <p:tavLst>
                                        <p:tav tm="0">
                                          <p:val>
                                            <p:fltVal val="0"/>
                                          </p:val>
                                        </p:tav>
                                        <p:tav tm="100000">
                                          <p:val>
                                            <p:strVal val="#ppt_w"/>
                                          </p:val>
                                        </p:tav>
                                      </p:tavLst>
                                    </p:anim>
                                    <p:anim calcmode="lin" valueType="num">
                                      <p:cBhvr>
                                        <p:cTn id="37" dur="500" fill="hold"/>
                                        <p:tgtEl>
                                          <p:spTgt spid="31750"/>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000"/>
                            </p:stCondLst>
                            <p:childTnLst>
                              <p:par>
                                <p:cTn id="39" presetID="15" presetClass="entr" presetSubtype="0" fill="hold" grpId="0" nodeType="afterEffect">
                                  <p:stCondLst>
                                    <p:cond delay="0"/>
                                  </p:stCondLst>
                                  <p:childTnLst>
                                    <p:set>
                                      <p:cBhvr>
                                        <p:cTn id="40" dur="1" fill="hold">
                                          <p:stCondLst>
                                            <p:cond delay="0"/>
                                          </p:stCondLst>
                                        </p:cTn>
                                        <p:tgtEl>
                                          <p:spTgt spid="31748"/>
                                        </p:tgtEl>
                                        <p:attrNameLst>
                                          <p:attrName>style.visibility</p:attrName>
                                        </p:attrNameLst>
                                      </p:cBhvr>
                                      <p:to>
                                        <p:strVal val="visible"/>
                                      </p:to>
                                    </p:set>
                                    <p:anim calcmode="lin" valueType="num">
                                      <p:cBhvr>
                                        <p:cTn id="41" dur="1000" fill="hold"/>
                                        <p:tgtEl>
                                          <p:spTgt spid="31748"/>
                                        </p:tgtEl>
                                        <p:attrNameLst>
                                          <p:attrName>ppt_w</p:attrName>
                                        </p:attrNameLst>
                                      </p:cBhvr>
                                      <p:tavLst>
                                        <p:tav tm="0">
                                          <p:val>
                                            <p:fltVal val="0"/>
                                          </p:val>
                                        </p:tav>
                                        <p:tav tm="100000">
                                          <p:val>
                                            <p:strVal val="#ppt_w"/>
                                          </p:val>
                                        </p:tav>
                                      </p:tavLst>
                                    </p:anim>
                                    <p:anim calcmode="lin" valueType="num">
                                      <p:cBhvr>
                                        <p:cTn id="42" dur="1000" fill="hold"/>
                                        <p:tgtEl>
                                          <p:spTgt spid="31748"/>
                                        </p:tgtEl>
                                        <p:attrNameLst>
                                          <p:attrName>ppt_h</p:attrName>
                                        </p:attrNameLst>
                                      </p:cBhvr>
                                      <p:tavLst>
                                        <p:tav tm="0">
                                          <p:val>
                                            <p:fltVal val="0"/>
                                          </p:val>
                                        </p:tav>
                                        <p:tav tm="100000">
                                          <p:val>
                                            <p:strVal val="#ppt_h"/>
                                          </p:val>
                                        </p:tav>
                                      </p:tavLst>
                                    </p:anim>
                                    <p:anim calcmode="lin" valueType="num">
                                      <p:cBhvr>
                                        <p:cTn id="43"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autoUpdateAnimBg="0"/>
      <p:bldP spid="31749" grpId="0" animBg="1" autoUpdateAnimBg="0"/>
      <p:bldP spid="31750" grpId="0" animBg="1" autoUpdateAnimBg="0"/>
      <p:bldP spid="31751" grpId="0" animBg="1" autoUpdateAnimBg="0"/>
      <p:bldP spid="31752" grpId="0" animBg="1" autoUpdateAnimBg="0"/>
      <p:bldP spid="31753" grpId="0" animBg="1" autoUpdateAnimBg="0"/>
      <p:bldP spid="31754" grpId="0" animBg="1" autoUpdateAnimBg="0"/>
      <p:bldP spid="31762" grpId="0" animBg="1" autoUpdateAnimBg="0"/>
      <p:bldP spid="3176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90" y="1556793"/>
            <a:ext cx="7838610" cy="4608512"/>
          </a:xfrm>
        </p:spPr>
        <p:txBody>
          <a:bodyPr>
            <a:normAutofit fontScale="92500" lnSpcReduction="20000"/>
          </a:bodyPr>
          <a:lstStyle/>
          <a:p>
            <a:pPr marL="0" indent="0">
              <a:buNone/>
            </a:pPr>
            <a:endParaRPr lang="en-GB" dirty="0" smtClean="0"/>
          </a:p>
          <a:p>
            <a:r>
              <a:rPr lang="en-GB" dirty="0" smtClean="0"/>
              <a:t>A common set of high quality global reporting standards remain the priority of IASB and FASB</a:t>
            </a:r>
          </a:p>
          <a:p>
            <a:r>
              <a:rPr lang="en-GB" dirty="0" smtClean="0"/>
              <a:t>IFRS and US standard setters worked together since 2002 on a number of major projects</a:t>
            </a:r>
          </a:p>
          <a:p>
            <a:r>
              <a:rPr lang="en-GB" dirty="0" smtClean="0"/>
              <a:t>Key decisions made in 2007 to further harmonisation</a:t>
            </a:r>
          </a:p>
          <a:p>
            <a:r>
              <a:rPr lang="en-GB" dirty="0" smtClean="0"/>
              <a:t>2012 – SEC issued a report on IFRS possible incorporation into US financial reporting regime, some of the issues highlighted:</a:t>
            </a:r>
          </a:p>
          <a:p>
            <a:pPr lvl="1"/>
            <a:r>
              <a:rPr lang="en-GB" dirty="0" smtClean="0"/>
              <a:t>Governance and funding</a:t>
            </a:r>
          </a:p>
          <a:p>
            <a:pPr lvl="1"/>
            <a:r>
              <a:rPr lang="en-GB" dirty="0" smtClean="0"/>
              <a:t>Remaining differences between US GAAP and IFRS</a:t>
            </a:r>
          </a:p>
          <a:p>
            <a:pPr lvl="1"/>
            <a:r>
              <a:rPr lang="en-GB" dirty="0" smtClean="0"/>
              <a:t>Industry specific guidance</a:t>
            </a:r>
          </a:p>
          <a:p>
            <a:pPr lvl="1"/>
            <a:r>
              <a:rPr lang="en-GB" dirty="0" smtClean="0"/>
              <a:t>Education and training issues and costs of transition</a:t>
            </a:r>
          </a:p>
          <a:p>
            <a:pPr lvl="1"/>
            <a:endParaRPr lang="en-GB" dirty="0" smtClean="0"/>
          </a:p>
          <a:p>
            <a:r>
              <a:rPr lang="en-GB" dirty="0" smtClean="0"/>
              <a:t> A “</a:t>
            </a:r>
            <a:r>
              <a:rPr lang="en-GB" dirty="0" err="1" smtClean="0"/>
              <a:t>condorsement</a:t>
            </a:r>
            <a:r>
              <a:rPr lang="en-GB" dirty="0" smtClean="0"/>
              <a:t>” approach is now being favoured</a:t>
            </a:r>
          </a:p>
        </p:txBody>
      </p:sp>
      <p:sp>
        <p:nvSpPr>
          <p:cNvPr id="3" name="Title 2"/>
          <p:cNvSpPr>
            <a:spLocks noGrp="1"/>
          </p:cNvSpPr>
          <p:nvPr>
            <p:ph type="title"/>
          </p:nvPr>
        </p:nvSpPr>
        <p:spPr/>
        <p:txBody>
          <a:bodyPr/>
          <a:lstStyle/>
          <a:p>
            <a:r>
              <a:rPr lang="en-GB" dirty="0" smtClean="0"/>
              <a:t>IFRS and the US</a:t>
            </a:r>
            <a:endParaRPr lang="en-GB" dirty="0"/>
          </a:p>
        </p:txBody>
      </p:sp>
      <p:pic>
        <p:nvPicPr>
          <p:cNvPr id="7170" name="Picture 2" descr="C:\Users\weaverl\AppData\Local\Microsoft\Windows\Temporary Internet Files\Content.IE5\13MWHZDP\MP9004228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32656"/>
            <a:ext cx="1656184"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7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48368895"/>
              </p:ext>
            </p:extLst>
          </p:nvPr>
        </p:nvGraphicFramePr>
        <p:xfrm>
          <a:off x="755576" y="1988840"/>
          <a:ext cx="7776864" cy="3312365"/>
        </p:xfrm>
        <a:graphic>
          <a:graphicData uri="http://schemas.openxmlformats.org/drawingml/2006/table">
            <a:tbl>
              <a:tblPr firstRow="1" firstCol="1" bandRow="1">
                <a:tableStyleId>{C083E6E3-FA7D-4D7B-A595-EF9225AFEA82}</a:tableStyleId>
              </a:tblPr>
              <a:tblGrid>
                <a:gridCol w="1591072"/>
                <a:gridCol w="6185792"/>
              </a:tblGrid>
              <a:tr h="662473">
                <a:tc>
                  <a:txBody>
                    <a:bodyPr/>
                    <a:lstStyle/>
                    <a:p>
                      <a:pPr>
                        <a:spcAft>
                          <a:spcPts val="0"/>
                        </a:spcAft>
                      </a:pPr>
                      <a:r>
                        <a:rPr lang="en-GB" sz="2800" dirty="0">
                          <a:effectLst/>
                        </a:rPr>
                        <a:t>IFRS 9</a:t>
                      </a:r>
                      <a:endParaRPr lang="en-GB" sz="2800" dirty="0">
                        <a:effectLst/>
                        <a:latin typeface="NewsGoth BT"/>
                        <a:ea typeface="Times New Roman"/>
                        <a:cs typeface="Times New Roman"/>
                      </a:endParaRPr>
                    </a:p>
                  </a:txBody>
                  <a:tcPr marL="68580" marR="68580" marT="0" marB="0"/>
                </a:tc>
                <a:tc>
                  <a:txBody>
                    <a:bodyPr/>
                    <a:lstStyle/>
                    <a:p>
                      <a:pPr>
                        <a:spcAft>
                          <a:spcPts val="0"/>
                        </a:spcAft>
                      </a:pPr>
                      <a:r>
                        <a:rPr lang="en-GB" sz="2800" b="0" dirty="0">
                          <a:effectLst/>
                        </a:rPr>
                        <a:t>Financial Instruments</a:t>
                      </a:r>
                      <a:endParaRPr lang="en-GB" sz="2800" b="0" dirty="0">
                        <a:effectLst/>
                        <a:latin typeface="NewsGoth BT"/>
                        <a:ea typeface="Times New Roman"/>
                        <a:cs typeface="Times New Roman"/>
                      </a:endParaRPr>
                    </a:p>
                  </a:txBody>
                  <a:tcPr marL="68580" marR="68580" marT="0" marB="0"/>
                </a:tc>
              </a:tr>
              <a:tr h="662473">
                <a:tc>
                  <a:txBody>
                    <a:bodyPr/>
                    <a:lstStyle/>
                    <a:p>
                      <a:pPr>
                        <a:spcAft>
                          <a:spcPts val="0"/>
                        </a:spcAft>
                      </a:pPr>
                      <a:r>
                        <a:rPr lang="en-GB" sz="2800">
                          <a:effectLst/>
                        </a:rPr>
                        <a:t>IFRS 10</a:t>
                      </a:r>
                      <a:endParaRPr lang="en-GB" sz="2800">
                        <a:effectLst/>
                        <a:latin typeface="NewsGoth BT"/>
                        <a:ea typeface="Times New Roman"/>
                        <a:cs typeface="Times New Roman"/>
                      </a:endParaRPr>
                    </a:p>
                  </a:txBody>
                  <a:tcPr marL="68580" marR="68580" marT="0" marB="0"/>
                </a:tc>
                <a:tc>
                  <a:txBody>
                    <a:bodyPr/>
                    <a:lstStyle/>
                    <a:p>
                      <a:pPr>
                        <a:spcAft>
                          <a:spcPts val="0"/>
                        </a:spcAft>
                      </a:pPr>
                      <a:r>
                        <a:rPr lang="en-GB" sz="2800" dirty="0">
                          <a:effectLst/>
                        </a:rPr>
                        <a:t>Consolidated Financial Statements</a:t>
                      </a:r>
                      <a:endParaRPr lang="en-GB" sz="2800" dirty="0">
                        <a:effectLst/>
                        <a:latin typeface="NewsGoth BT"/>
                        <a:ea typeface="Times New Roman"/>
                        <a:cs typeface="Times New Roman"/>
                      </a:endParaRPr>
                    </a:p>
                  </a:txBody>
                  <a:tcPr marL="68580" marR="68580" marT="0" marB="0"/>
                </a:tc>
              </a:tr>
              <a:tr h="662473">
                <a:tc>
                  <a:txBody>
                    <a:bodyPr/>
                    <a:lstStyle/>
                    <a:p>
                      <a:pPr>
                        <a:spcAft>
                          <a:spcPts val="0"/>
                        </a:spcAft>
                      </a:pPr>
                      <a:r>
                        <a:rPr lang="en-GB" sz="2800" dirty="0">
                          <a:effectLst/>
                        </a:rPr>
                        <a:t>IFRS 11</a:t>
                      </a:r>
                      <a:endParaRPr lang="en-GB" sz="2800" dirty="0">
                        <a:effectLst/>
                        <a:latin typeface="NewsGoth BT"/>
                        <a:ea typeface="Times New Roman"/>
                        <a:cs typeface="Times New Roman"/>
                      </a:endParaRPr>
                    </a:p>
                  </a:txBody>
                  <a:tcPr marL="68580" marR="68580" marT="0" marB="0"/>
                </a:tc>
                <a:tc>
                  <a:txBody>
                    <a:bodyPr/>
                    <a:lstStyle/>
                    <a:p>
                      <a:pPr>
                        <a:spcAft>
                          <a:spcPts val="0"/>
                        </a:spcAft>
                      </a:pPr>
                      <a:r>
                        <a:rPr lang="en-GB" sz="2800" dirty="0">
                          <a:effectLst/>
                        </a:rPr>
                        <a:t>Joint Arrangements</a:t>
                      </a:r>
                      <a:endParaRPr lang="en-GB" sz="2800" dirty="0">
                        <a:effectLst/>
                        <a:latin typeface="NewsGoth BT"/>
                        <a:ea typeface="Times New Roman"/>
                        <a:cs typeface="Times New Roman"/>
                      </a:endParaRPr>
                    </a:p>
                  </a:txBody>
                  <a:tcPr marL="68580" marR="68580" marT="0" marB="0"/>
                </a:tc>
              </a:tr>
              <a:tr h="662473">
                <a:tc>
                  <a:txBody>
                    <a:bodyPr/>
                    <a:lstStyle/>
                    <a:p>
                      <a:pPr>
                        <a:spcAft>
                          <a:spcPts val="0"/>
                        </a:spcAft>
                      </a:pPr>
                      <a:r>
                        <a:rPr lang="en-GB" sz="2800">
                          <a:effectLst/>
                        </a:rPr>
                        <a:t>IFRS 12</a:t>
                      </a:r>
                      <a:endParaRPr lang="en-GB" sz="2800">
                        <a:effectLst/>
                        <a:latin typeface="NewsGoth BT"/>
                        <a:ea typeface="Times New Roman"/>
                        <a:cs typeface="Times New Roman"/>
                      </a:endParaRPr>
                    </a:p>
                  </a:txBody>
                  <a:tcPr marL="68580" marR="68580" marT="0" marB="0"/>
                </a:tc>
                <a:tc>
                  <a:txBody>
                    <a:bodyPr/>
                    <a:lstStyle/>
                    <a:p>
                      <a:pPr>
                        <a:spcAft>
                          <a:spcPts val="0"/>
                        </a:spcAft>
                      </a:pPr>
                      <a:r>
                        <a:rPr lang="en-GB" sz="2800" dirty="0">
                          <a:effectLst/>
                        </a:rPr>
                        <a:t>Disclosure of Interests in Other Entities</a:t>
                      </a:r>
                      <a:endParaRPr lang="en-GB" sz="2800" dirty="0">
                        <a:effectLst/>
                        <a:latin typeface="NewsGoth BT"/>
                        <a:ea typeface="Times New Roman"/>
                        <a:cs typeface="Times New Roman"/>
                      </a:endParaRPr>
                    </a:p>
                  </a:txBody>
                  <a:tcPr marL="68580" marR="68580" marT="0" marB="0"/>
                </a:tc>
              </a:tr>
              <a:tr h="662473">
                <a:tc>
                  <a:txBody>
                    <a:bodyPr/>
                    <a:lstStyle/>
                    <a:p>
                      <a:pPr>
                        <a:spcAft>
                          <a:spcPts val="0"/>
                        </a:spcAft>
                      </a:pPr>
                      <a:r>
                        <a:rPr lang="en-GB" sz="2800">
                          <a:effectLst/>
                        </a:rPr>
                        <a:t>IFRS 13</a:t>
                      </a:r>
                      <a:endParaRPr lang="en-GB" sz="2800">
                        <a:effectLst/>
                        <a:latin typeface="NewsGoth BT"/>
                        <a:ea typeface="Times New Roman"/>
                        <a:cs typeface="Times New Roman"/>
                      </a:endParaRPr>
                    </a:p>
                  </a:txBody>
                  <a:tcPr marL="68580" marR="68580" marT="0" marB="0"/>
                </a:tc>
                <a:tc>
                  <a:txBody>
                    <a:bodyPr/>
                    <a:lstStyle/>
                    <a:p>
                      <a:pPr>
                        <a:spcAft>
                          <a:spcPts val="0"/>
                        </a:spcAft>
                      </a:pPr>
                      <a:r>
                        <a:rPr lang="en-GB" sz="2800" dirty="0">
                          <a:effectLst/>
                        </a:rPr>
                        <a:t>Fair Value Measurement</a:t>
                      </a:r>
                      <a:endParaRPr lang="en-GB" sz="2800" dirty="0">
                        <a:effectLst/>
                        <a:latin typeface="NewsGoth BT"/>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lstStyle/>
          <a:p>
            <a:r>
              <a:rPr lang="en-GB" dirty="0" smtClean="0"/>
              <a:t>Recent IFRS issued</a:t>
            </a:r>
            <a:endParaRPr lang="en-GB" dirty="0"/>
          </a:p>
        </p:txBody>
      </p:sp>
    </p:spTree>
    <p:extLst>
      <p:ext uri="{BB962C8B-B14F-4D97-AF65-F5344CB8AC3E}">
        <p14:creationId xmlns:p14="http://schemas.microsoft.com/office/powerpoint/2010/main" val="270480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IASB project to replace current financial instrument standard IAS 39 </a:t>
            </a:r>
          </a:p>
          <a:p>
            <a:r>
              <a:rPr lang="en-GB" dirty="0" smtClean="0"/>
              <a:t>Will be effective from 1 January 2015</a:t>
            </a:r>
          </a:p>
          <a:p>
            <a:r>
              <a:rPr lang="en-GB" dirty="0" smtClean="0"/>
              <a:t>Project is part complete – IFRS 9 issued 2009 and revised 2010 and 2011</a:t>
            </a:r>
          </a:p>
          <a:p>
            <a:r>
              <a:rPr lang="en-GB" dirty="0" smtClean="0"/>
              <a:t>Sections dealing with impairment and hedge accounting remain to be finalised</a:t>
            </a:r>
            <a:endParaRPr lang="en-GB" dirty="0"/>
          </a:p>
        </p:txBody>
      </p:sp>
      <p:sp>
        <p:nvSpPr>
          <p:cNvPr id="3" name="Title 2"/>
          <p:cNvSpPr>
            <a:spLocks noGrp="1"/>
          </p:cNvSpPr>
          <p:nvPr>
            <p:ph type="title"/>
          </p:nvPr>
        </p:nvSpPr>
        <p:spPr/>
        <p:txBody>
          <a:bodyPr/>
          <a:lstStyle/>
          <a:p>
            <a:r>
              <a:rPr lang="en-GB" dirty="0" smtClean="0"/>
              <a:t>IFRS 9 Financial instruments</a:t>
            </a:r>
            <a:endParaRPr lang="en-GB" dirty="0"/>
          </a:p>
        </p:txBody>
      </p:sp>
    </p:spTree>
    <p:extLst>
      <p:ext uri="{BB962C8B-B14F-4D97-AF65-F5344CB8AC3E}">
        <p14:creationId xmlns:p14="http://schemas.microsoft.com/office/powerpoint/2010/main" val="241599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All effective from 1 January 2013</a:t>
            </a:r>
          </a:p>
          <a:p>
            <a:r>
              <a:rPr lang="en-GB" dirty="0" smtClean="0"/>
              <a:t>At the same time IAS 27 and 28 were revised</a:t>
            </a:r>
          </a:p>
          <a:p>
            <a:r>
              <a:rPr lang="en-GB" dirty="0" smtClean="0"/>
              <a:t>Changes are largely to do with definitions and consolidation concepts</a:t>
            </a:r>
          </a:p>
          <a:p>
            <a:pPr lvl="1"/>
            <a:r>
              <a:rPr lang="en-GB" dirty="0" smtClean="0"/>
              <a:t>Clarification of how the control of a subsidiary is determined</a:t>
            </a:r>
          </a:p>
          <a:p>
            <a:pPr lvl="1"/>
            <a:r>
              <a:rPr lang="en-GB" dirty="0" smtClean="0"/>
              <a:t>Joint ventures meeting certain a certain definition accounted for in same was as associates</a:t>
            </a:r>
          </a:p>
          <a:p>
            <a:pPr lvl="1"/>
            <a:r>
              <a:rPr lang="en-GB" dirty="0" smtClean="0"/>
              <a:t>IFRS </a:t>
            </a:r>
            <a:r>
              <a:rPr lang="en-GB" dirty="0"/>
              <a:t>12 is a disclosure standard focussing on the nature of risks associated with interests in other entities</a:t>
            </a:r>
          </a:p>
          <a:p>
            <a:pPr lvl="1"/>
            <a:endParaRPr lang="en-GB" dirty="0"/>
          </a:p>
        </p:txBody>
      </p:sp>
      <p:sp>
        <p:nvSpPr>
          <p:cNvPr id="3" name="Title 2"/>
          <p:cNvSpPr>
            <a:spLocks noGrp="1"/>
          </p:cNvSpPr>
          <p:nvPr>
            <p:ph type="title"/>
          </p:nvPr>
        </p:nvSpPr>
        <p:spPr/>
        <p:txBody>
          <a:bodyPr/>
          <a:lstStyle/>
          <a:p>
            <a:r>
              <a:rPr lang="en-GB" dirty="0" smtClean="0"/>
              <a:t>Group accounting standards revised and replaced – IFRS 10,11,12</a:t>
            </a:r>
            <a:endParaRPr lang="en-GB" dirty="0"/>
          </a:p>
        </p:txBody>
      </p:sp>
    </p:spTree>
    <p:extLst>
      <p:ext uri="{BB962C8B-B14F-4D97-AF65-F5344CB8AC3E}">
        <p14:creationId xmlns:p14="http://schemas.microsoft.com/office/powerpoint/2010/main" val="546179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846&quot;&gt;&lt;object type=&quot;3&quot; unique_id=&quot;10847&quot;&gt;&lt;property id=&quot;20148&quot; value=&quot;5&quot;/&gt;&lt;property id=&quot;20300&quot; value=&quot;Slide 1&quot;/&gt;&lt;property id=&quot;20307&quot; value=&quot;256&quot;/&gt;&lt;/object&gt;&lt;object type=&quot;3&quot; unique_id=&quot;10848&quot;&gt;&lt;property id=&quot;20148&quot; value=&quot;5&quot;/&gt;&lt;property id=&quot;20300&quot; value=&quot;Slide 2 - &amp;quot;IFRS and UK GAAP Update&amp;quot;&quot;/&gt;&lt;property id=&quot;20307&quot; value=&quot;263&quot;/&gt;&lt;/object&gt;&lt;object type=&quot;3&quot; unique_id=&quot;10849&quot;&gt;&lt;property id=&quot;20148&quot; value=&quot;5&quot;/&gt;&lt;property id=&quot;20300&quot; value=&quot;Slide 3 - &amp;quot;Overview of the session&amp;quot;&quot;/&gt;&lt;property id=&quot;20307&quot; value=&quot;262&quot;/&gt;&lt;/object&gt;&lt;object type=&quot;3&quot; unique_id=&quot;10850&quot;&gt;&lt;property id=&quot;20148&quot; value=&quot;5&quot;/&gt;&lt;property id=&quot;20300&quot; value=&quot;Slide 34&quot;/&gt;&lt;property id=&quot;20307&quot; value=&quot;259&quot;/&gt;&lt;/object&gt;&lt;object type=&quot;3&quot; unique_id=&quot;10911&quot;&gt;&lt;property id=&quot;20148&quot; value=&quot;5&quot;/&gt;&lt;property id=&quot;20300&quot; value=&quot;Slide 17 - &amp;quot;The New UK GAAP – why change?!&amp;quot;&quot;/&gt;&lt;property id=&quot;20307&quot; value=&quot;265&quot;/&gt;&lt;/object&gt;&lt;object type=&quot;3&quot; unique_id=&quot;10912&quot;&gt;&lt;property id=&quot;20148&quot; value=&quot;5&quot;/&gt;&lt;property id=&quot;20300&quot; value=&quot;Slide 19 - &amp;quot;Benefits of replacing current UK GAAP &amp;quot;&quot;/&gt;&lt;property id=&quot;20307&quot; value=&quot;266&quot;/&gt;&lt;/object&gt;&lt;object type=&quot;3&quot; unique_id=&quot;10913&quot;&gt;&lt;property id=&quot;20148&quot; value=&quot;5&quot;/&gt;&lt;property id=&quot;20300&quot; value=&quot;Slide 35 - &amp;quot;Disclaimer&amp;quot;&quot;/&gt;&lt;property id=&quot;20307&quot; value=&quot;264&quot;/&gt;&lt;/object&gt;&lt;object type=&quot;3&quot; unique_id=&quot;10977&quot;&gt;&lt;property id=&quot;20148&quot; value=&quot;5&quot;/&gt;&lt;property id=&quot;20300&quot; value=&quot;Slide 18 - &amp;quot;Overview of the changes&amp;quot;&quot;/&gt;&lt;property id=&quot;20307&quot; value=&quot;267&quot;/&gt;&lt;/object&gt;&lt;object type=&quot;3&quot; unique_id=&quot;10978&quot;&gt;&lt;property id=&quot;20148&quot; value=&quot;5&quot;/&gt;&lt;property id=&quot;20300&quot; value=&quot;Slide 20 - &amp;quot;The new financial reporting standards&amp;quot;&quot;/&gt;&lt;property id=&quot;20307&quot; value=&quot;268&quot;/&gt;&lt;/object&gt;&lt;object type=&quot;3&quot; unique_id=&quot;10979&quot;&gt;&lt;property id=&quot;20148&quot; value=&quot;5&quot;/&gt;&lt;property id=&quot;20300&quot; value=&quot;Slide 21 - &amp;quot;The reporting options explained&amp;quot;&quot;/&gt;&lt;property id=&quot;20307&quot; value=&quot;270&quot;/&gt;&lt;/object&gt;&lt;object type=&quot;3&quot; unique_id=&quot;10980&quot;&gt;&lt;property id=&quot;20148&quot; value=&quot;5&quot;/&gt;&lt;property id=&quot;20300&quot; value=&quot;Slide 22 - &amp;quot;Considerations relevant to the options available&amp;quot;&quot;/&gt;&lt;property id=&quot;20307&quot; value=&quot;271&quot;/&gt;&lt;/object&gt;&lt;object type=&quot;3&quot; unique_id=&quot;11039&quot;&gt;&lt;property id=&quot;20148&quot; value=&quot;5&quot;/&gt;&lt;property id=&quot;20300&quot; value=&quot;Slide 23 - &amp;quot;Effective dates and transition&amp;quot;&quot;/&gt;&lt;property id=&quot;20307&quot; value=&quot;272&quot;/&gt;&lt;/object&gt;&lt;object type=&quot;3&quot; unique_id=&quot;11040&quot;&gt;&lt;property id=&quot;20148&quot; value=&quot;5&quot;/&gt;&lt;property id=&quot;20300&quot; value=&quot;Slide 24 - &amp;quot;FRS 101 The reduced disclosure framework&amp;quot;&quot;/&gt;&lt;property id=&quot;20307&quot; value=&quot;273&quot;/&gt;&lt;/object&gt;&lt;object type=&quot;3&quot; unique_id=&quot;11103&quot;&gt;&lt;property id=&quot;20148&quot; value=&quot;5&quot;/&gt;&lt;property id=&quot;20300&quot; value=&quot;Slide 25 - &amp;quot;FRS 102 &amp;amp;#x09;The Financial Reporting Standard &amp;amp;#x09;&amp;amp;#x09;The basics&amp;quot;&quot;/&gt;&lt;property id=&quot;20307&quot; value=&quot;274&quot;/&gt;&lt;/object&gt;&lt;object type=&quot;3&quot; unique_id=&quot;11152&quot;&gt;&lt;property id=&quot;20148&quot; value=&quot;5&quot;/&gt;&lt;property id=&quot;20300&quot; value=&quot;Slide 27 - &amp;quot;IFRS 102 &amp;amp;#x09;The Financial Reporting Standard &amp;amp;#x09;&amp;amp;#x09;Differences from current UK GAAP&amp;quot;&quot;/&gt;&lt;property id=&quot;20307&quot; value=&quot;275&quot;/&gt;&lt;/object&gt;&lt;object type=&quot;3&quot; unique_id=&quot;11153&quot;&gt;&lt;property id=&quot;20148&quot; value=&quot;5&quot;/&gt;&lt;property id=&quot;20300&quot; value=&quot;Slide 28&quot;/&gt;&lt;property id=&quot;20307&quot; value=&quot;276&quot;/&gt;&lt;/object&gt;&lt;object type=&quot;3&quot; unique_id=&quot;11756&quot;&gt;&lt;property id=&quot;20148&quot; value=&quot;5&quot;/&gt;&lt;property id=&quot;20300&quot; value=&quot;Slide 26 - &amp;quot;FRS 102 &amp;amp;#x09;The Financial Reporting Standard &amp;amp;#x09;&amp;amp;#x09;Relationship with IFRS for SME&amp;quot;&quot;/&gt;&lt;property id=&quot;20307&quot; value=&quot;277&quot;/&gt;&lt;/object&gt;&lt;object type=&quot;3&quot; unique_id=&quot;11757&quot;&gt;&lt;property id=&quot;20148&quot; value=&quot;5&quot;/&gt;&lt;property id=&quot;20300&quot; value=&quot;Slide 29 - &amp;quot;FRS 102 &amp;amp;#x09;The Financial Reporting Standard &amp;amp;#x09;&amp;amp;#x09;First time adoption &amp;quot;&quot;/&gt;&lt;property id=&quot;20307&quot; value=&quot;278&quot;/&gt;&lt;/object&gt;&lt;object type=&quot;3&quot; unique_id=&quot;11758&quot;&gt;&lt;property id=&quot;20148&quot; value=&quot;5&quot;/&gt;&lt;property id=&quot;20300&quot; value=&quot;Slide 30 - &amp;quot;Effective dates and transition&amp;quot;&quot;/&gt;&lt;property id=&quot;20307&quot; value=&quot;279&quot;/&gt;&lt;/object&gt;&lt;object type=&quot;3&quot; unique_id=&quot;11759&quot;&gt;&lt;property id=&quot;20148&quot; value=&quot;5&quot;/&gt;&lt;property id=&quot;20300&quot; value=&quot;Slide 31 - &amp;quot;FRS 102 First time adoption&amp;quot;&quot;/&gt;&lt;property id=&quot;20307&quot; value=&quot;280&quot;/&gt;&lt;/object&gt;&lt;object type=&quot;3&quot; unique_id=&quot;11760&quot;&gt;&lt;property id=&quot;20148&quot; value=&quot;5&quot;/&gt;&lt;property id=&quot;20300&quot; value=&quot;Slide 32 - &amp;quot;FRS 102 &amp;amp;#x09;First time adoption &amp;amp;#x09;&amp;amp;#x09;Practical matters to consider&amp;quot;&quot;/&gt;&lt;property id=&quot;20307&quot; value=&quot;281&quot;/&gt;&lt;/object&gt;&lt;object type=&quot;3&quot; unique_id=&quot;11853&quot;&gt;&lt;property id=&quot;20148&quot; value=&quot;5&quot;/&gt;&lt;property id=&quot;20300&quot; value=&quot;Slide 33 - &amp;quot;Other issues to be aware of&amp;quot;&quot;/&gt;&lt;property id=&quot;20307&quot; value=&quot;282&quot;/&gt;&lt;/object&gt;&lt;object type=&quot;3&quot; unique_id=&quot;11998&quot;&gt;&lt;property id=&quot;20148&quot; value=&quot;5&quot;/&gt;&lt;property id=&quot;20300&quot; value=&quot;Slide 4 - &amp;quot;IFRS – where are we now?&amp;quot;&quot;/&gt;&lt;property id=&quot;20307&quot; value=&quot;283&quot;/&gt;&lt;/object&gt;&lt;object type=&quot;3&quot; unique_id=&quot;11999&quot;&gt;&lt;property id=&quot;20148&quot; value=&quot;5&quot;/&gt;&lt;property id=&quot;20300&quot; value=&quot;Slide 5 - &amp;quot;Global acceptance of IFRS&amp;quot;&quot;/&gt;&lt;property id=&quot;20307&quot; value=&quot;287&quot;/&gt;&lt;/object&gt;&lt;object type=&quot;3&quot; unique_id=&quot;12000&quot;&gt;&lt;property id=&quot;20148&quot; value=&quot;5&quot;/&gt;&lt;property id=&quot;20300&quot; value=&quot;Slide 7 - &amp;quot;Recent IFRS issued&amp;quot;&quot;/&gt;&lt;property id=&quot;20307&quot; value=&quot;284&quot;/&gt;&lt;/object&gt;&lt;object type=&quot;3&quot; unique_id=&quot;12001&quot;&gt;&lt;property id=&quot;20148&quot; value=&quot;5&quot;/&gt;&lt;property id=&quot;20300&quot; value=&quot;Slide 12 - &amp;quot;Other recent changes / amendments to IFRS&amp;quot;&quot;/&gt;&lt;property id=&quot;20307&quot; value=&quot;285&quot;/&gt;&lt;/object&gt;&lt;object type=&quot;3&quot; unique_id=&quot;12002&quot;&gt;&lt;property id=&quot;20148&quot; value=&quot;5&quot;/&gt;&lt;property id=&quot;20300&quot; value=&quot;Slide 13 - &amp;quot;Update on major on-going projects 1 Revenue recognition&amp;quot;&quot;/&gt;&lt;property id=&quot;20307&quot; value=&quot;286&quot;/&gt;&lt;/object&gt;&lt;object type=&quot;3&quot; unique_id=&quot;12673&quot;&gt;&lt;property id=&quot;20148&quot; value=&quot;5&quot;/&gt;&lt;property id=&quot;20300&quot; value=&quot;Slide 6 - &amp;quot;IFRS and the US&amp;quot;&quot;/&gt;&lt;property id=&quot;20307&quot; value=&quot;288&quot;/&gt;&lt;/object&gt;&lt;object type=&quot;3&quot; unique_id=&quot;12674&quot;&gt;&lt;property id=&quot;20148&quot; value=&quot;5&quot;/&gt;&lt;property id=&quot;20300&quot; value=&quot;Slide 8 - &amp;quot;IFRS 9 Financial instruments&amp;quot;&quot;/&gt;&lt;property id=&quot;20307&quot; value=&quot;295&quot;/&gt;&lt;/object&gt;&lt;object type=&quot;3&quot; unique_id=&quot;12675&quot;&gt;&lt;property id=&quot;20148&quot; value=&quot;5&quot;/&gt;&lt;property id=&quot;20300&quot; value=&quot;Slide 9 - &amp;quot;Group accounting standards revised and replaced – IFRS 10,11,12&amp;quot;&quot;/&gt;&lt;property id=&quot;20307&quot; value=&quot;294&quot;/&gt;&lt;/object&gt;&lt;object type=&quot;3&quot; unique_id=&quot;12676&quot;&gt;&lt;property id=&quot;20148&quot; value=&quot;5&quot;/&gt;&lt;property id=&quot;20300&quot; value=&quot;Slide 10 - &amp;quot;IFRS 13 Fair value&amp;quot;&quot;/&gt;&lt;property id=&quot;20307&quot; value=&quot;292&quot;/&gt;&lt;/object&gt;&lt;object type=&quot;3&quot; unique_id=&quot;12677&quot;&gt;&lt;property id=&quot;20148&quot; value=&quot;5&quot;/&gt;&lt;property id=&quot;20300&quot; value=&quot;Slide 11 - &amp;quot;IFRS 13 Fair value&amp;quot;&quot;/&gt;&lt;property id=&quot;20307&quot; value=&quot;293&quot;/&gt;&lt;/object&gt;&lt;object type=&quot;3&quot; unique_id=&quot;12678&quot;&gt;&lt;property id=&quot;20148&quot; value=&quot;5&quot;/&gt;&lt;property id=&quot;20300&quot; value=&quot;Slide 14 - &amp;quot;Update on major on-going projects 2 Lease accounting&amp;quot;&quot;/&gt;&lt;property id=&quot;20307&quot; value=&quot;296&quot;/&gt;&lt;/object&gt;&lt;object type=&quot;3&quot; unique_id=&quot;12679&quot;&gt;&lt;property id=&quot;20148&quot; value=&quot;5&quot;/&gt;&lt;property id=&quot;20300&quot; value=&quot;Slide 15 - &amp;quot;Other on-going projects&amp;quot;&quot;/&gt;&lt;property id=&quot;20307&quot; value=&quot;298&quot;/&gt;&lt;/object&gt;&lt;object type=&quot;3&quot; unique_id=&quot;12680&quot;&gt;&lt;property id=&quot;20148&quot; value=&quot;5&quot;/&gt;&lt;property id=&quot;20300&quot; value=&quot;Slide 16 - &amp;quot;The IFRS for SMEs&amp;quot;&quot;/&gt;&lt;property id=&quot;20307&quot; value=&quot;297&quot;/&gt;&lt;/object&gt;&lt;/object&gt;&lt;object type=&quot;8&quot; unique_id=&quot;108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2315</Words>
  <Application>Microsoft Office PowerPoint</Application>
  <PresentationFormat>On-screen Show (4:3)</PresentationFormat>
  <Paragraphs>286</Paragraphs>
  <Slides>35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Chart</vt:lpstr>
      <vt:lpstr>PowerPoint Presentation</vt:lpstr>
      <vt:lpstr>IFRS and UK GAAP Update</vt:lpstr>
      <vt:lpstr>Overview of the session</vt:lpstr>
      <vt:lpstr>IFRS – where are we now?</vt:lpstr>
      <vt:lpstr>Global acceptance of IFRS</vt:lpstr>
      <vt:lpstr>IFRS and the US</vt:lpstr>
      <vt:lpstr>Recent IFRS issued</vt:lpstr>
      <vt:lpstr>IFRS 9 Financial instruments</vt:lpstr>
      <vt:lpstr>Group accounting standards revised and replaced – IFRS 10,11,12</vt:lpstr>
      <vt:lpstr>IFRS 13 Fair value</vt:lpstr>
      <vt:lpstr>IFRS 13 Fair value</vt:lpstr>
      <vt:lpstr>Other recent changes / amendments to IFRS</vt:lpstr>
      <vt:lpstr>Update on major on-going projects 1 Revenue recognition</vt:lpstr>
      <vt:lpstr>Update on major on-going projects 2 Lease accounting</vt:lpstr>
      <vt:lpstr>Other on-going projects</vt:lpstr>
      <vt:lpstr>The IFRS for SMEs</vt:lpstr>
      <vt:lpstr>The New UK GAAP – why change?!</vt:lpstr>
      <vt:lpstr>Overview of the changes</vt:lpstr>
      <vt:lpstr>Benefits of replacing current UK GAAP </vt:lpstr>
      <vt:lpstr>The new financial reporting standards</vt:lpstr>
      <vt:lpstr>The reporting options explained</vt:lpstr>
      <vt:lpstr>Considerations relevant to the options available</vt:lpstr>
      <vt:lpstr>Effective dates and transition</vt:lpstr>
      <vt:lpstr>FRS 101 The reduced disclosure framework</vt:lpstr>
      <vt:lpstr>FRS 102  The Financial Reporting Standard The basics</vt:lpstr>
      <vt:lpstr>FRS 102  The Financial Reporting Standard Relationship with IFRS for SME</vt:lpstr>
      <vt:lpstr>IFRS 102  The Financial Reporting Standard Differences from current UK GAAP</vt:lpstr>
      <vt:lpstr>PowerPoint Presentation</vt:lpstr>
      <vt:lpstr>FRS 102  The Financial Reporting Standard First time adoption </vt:lpstr>
      <vt:lpstr>Effective dates and transition</vt:lpstr>
      <vt:lpstr>FRS 102 First time adoption</vt:lpstr>
      <vt:lpstr>FRS 102  First time adoption Practical matters to consider</vt:lpstr>
      <vt:lpstr>Other issues to be aware of</vt:lpstr>
      <vt:lpstr>PowerPoint Presentation</vt:lpstr>
      <vt:lpstr>Disclaimer</vt:lpstr>
    </vt:vector>
  </TitlesOfParts>
  <Company>AAT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dc:creator>
  <cp:lastModifiedBy>Ben</cp:lastModifiedBy>
  <cp:revision>25</cp:revision>
  <dcterms:created xsi:type="dcterms:W3CDTF">2013-02-18T14:34:37Z</dcterms:created>
  <dcterms:modified xsi:type="dcterms:W3CDTF">2013-05-15T07:08:00Z</dcterms:modified>
</cp:coreProperties>
</file>