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  <p:sldMasterId id="2147483663" r:id="rId3"/>
    <p:sldMasterId id="2147483659" r:id="rId4"/>
    <p:sldMasterId id="2147483655" r:id="rId5"/>
  </p:sldMasterIdLst>
  <p:notesMasterIdLst>
    <p:notesMasterId r:id="rId30"/>
  </p:notesMasterIdLst>
  <p:sldIdLst>
    <p:sldId id="256" r:id="rId6"/>
    <p:sldId id="263" r:id="rId7"/>
    <p:sldId id="264" r:id="rId8"/>
    <p:sldId id="265" r:id="rId9"/>
    <p:sldId id="266" r:id="rId10"/>
    <p:sldId id="270" r:id="rId11"/>
    <p:sldId id="269" r:id="rId12"/>
    <p:sldId id="275" r:id="rId13"/>
    <p:sldId id="274" r:id="rId14"/>
    <p:sldId id="262" r:id="rId15"/>
    <p:sldId id="273" r:id="rId16"/>
    <p:sldId id="272" r:id="rId17"/>
    <p:sldId id="278" r:id="rId18"/>
    <p:sldId id="271" r:id="rId19"/>
    <p:sldId id="268" r:id="rId20"/>
    <p:sldId id="267" r:id="rId21"/>
    <p:sldId id="276" r:id="rId22"/>
    <p:sldId id="279" r:id="rId23"/>
    <p:sldId id="280" r:id="rId24"/>
    <p:sldId id="281" r:id="rId25"/>
    <p:sldId id="283" r:id="rId26"/>
    <p:sldId id="284" r:id="rId27"/>
    <p:sldId id="277" r:id="rId28"/>
    <p:sldId id="25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4E"/>
    <a:srgbClr val="00AB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84" y="-6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24595-01B0-4D9D-8E4F-96BEF8D3EC67}" type="datetimeFigureOut">
              <a:rPr lang="en-GB" smtClean="0"/>
              <a:t>15/05/2013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70D39-EAD7-4A90-BAEE-46A2E64167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860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5BF01E-E730-4FD1-911C-0F86ED5A0F54}" type="slidenum">
              <a:rPr lang="en-GB"/>
              <a:pPr/>
              <a:t>18</a:t>
            </a:fld>
            <a:endParaRPr lang="en-GB"/>
          </a:p>
        </p:txBody>
      </p:sp>
      <p:sp>
        <p:nvSpPr>
          <p:cNvPr id="56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3225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AD1A71-1635-428A-BE81-DCE677440105}" type="slidenum">
              <a:rPr lang="en-GB"/>
              <a:pPr/>
              <a:t>19</a:t>
            </a:fld>
            <a:endParaRPr lang="en-GB"/>
          </a:p>
        </p:txBody>
      </p:sp>
      <p:sp>
        <p:nvSpPr>
          <p:cNvPr id="562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21EEAB-35B6-4CF8-93DC-F67AC0E59B01}" type="slidenum">
              <a:rPr lang="en-GB"/>
              <a:pPr/>
              <a:t>20</a:t>
            </a:fld>
            <a:endParaRPr lang="en-GB"/>
          </a:p>
        </p:txBody>
      </p:sp>
      <p:sp>
        <p:nvSpPr>
          <p:cNvPr id="564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AE8B06-0BD8-46DC-A9AA-C14979AAFED2}" type="slidenum">
              <a:rPr lang="en-GB"/>
              <a:pPr/>
              <a:t>21</a:t>
            </a:fld>
            <a:endParaRPr lang="en-GB"/>
          </a:p>
        </p:txBody>
      </p:sp>
      <p:sp>
        <p:nvSpPr>
          <p:cNvPr id="56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683B0F-8CEF-4618-8E99-22907A2F9CB3}" type="slidenum">
              <a:rPr lang="en-GB"/>
              <a:pPr/>
              <a:t>22</a:t>
            </a:fld>
            <a:endParaRPr lang="en-GB"/>
          </a:p>
        </p:txBody>
      </p:sp>
      <p:sp>
        <p:nvSpPr>
          <p:cNvPr id="568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9512" y="2132856"/>
            <a:ext cx="8229600" cy="1477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 baseline="0">
                <a:solidFill>
                  <a:srgbClr val="00AB4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Insert your title here</a:t>
            </a:r>
            <a:br>
              <a:rPr lang="en-US" dirty="0" smtClean="0"/>
            </a:br>
            <a:r>
              <a:rPr lang="en-US" dirty="0" smtClean="0"/>
              <a:t>Two lines maximum 32pt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179513" y="3644900"/>
            <a:ext cx="8208838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Name in 24pt</a:t>
            </a:r>
          </a:p>
        </p:txBody>
      </p:sp>
    </p:spTree>
    <p:extLst>
      <p:ext uri="{BB962C8B-B14F-4D97-AF65-F5344CB8AC3E}">
        <p14:creationId xmlns:p14="http://schemas.microsoft.com/office/powerpoint/2010/main" val="1042059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82125" cy="703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512" y="2132856"/>
            <a:ext cx="8229600" cy="1477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 baseline="0">
                <a:solidFill>
                  <a:srgbClr val="00AB4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79513" y="3644900"/>
            <a:ext cx="8208838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4292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82125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82125" cy="703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797390" y="1913467"/>
            <a:ext cx="7838610" cy="40358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795556" y="288022"/>
            <a:ext cx="8229600" cy="1477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 baseline="0">
                <a:solidFill>
                  <a:srgbClr val="00AB4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856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135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82125" cy="703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512" y="2132856"/>
            <a:ext cx="8229600" cy="1477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 baseline="0">
                <a:solidFill>
                  <a:srgbClr val="00AB4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79513" y="3644900"/>
            <a:ext cx="8208838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4292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82125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82125" cy="703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797390" y="1913467"/>
            <a:ext cx="7838610" cy="40358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795556" y="288022"/>
            <a:ext cx="8229600" cy="1477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 baseline="0">
                <a:solidFill>
                  <a:srgbClr val="00AB4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856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135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82125" cy="703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512" y="2132856"/>
            <a:ext cx="8229600" cy="1477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 baseline="0">
                <a:solidFill>
                  <a:srgbClr val="00AB4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79513" y="3644900"/>
            <a:ext cx="8208838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4292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82125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82125" cy="703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797390" y="1913467"/>
            <a:ext cx="7838610" cy="40358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795556" y="288022"/>
            <a:ext cx="8229600" cy="1477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 baseline="0">
                <a:solidFill>
                  <a:srgbClr val="00AB4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856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135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797390" y="1913467"/>
            <a:ext cx="7838610" cy="40358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95556" y="288022"/>
            <a:ext cx="8229600" cy="1477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 baseline="0">
                <a:solidFill>
                  <a:srgbClr val="00AB4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Insert your title here</a:t>
            </a:r>
            <a:br>
              <a:rPr lang="en-US" dirty="0" smtClean="0"/>
            </a:br>
            <a:r>
              <a:rPr lang="en-US" dirty="0" smtClean="0"/>
              <a:t>Two lines maximum 32pt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481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" y="0"/>
            <a:ext cx="9137854" cy="686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4773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Nov 2011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5EEE63D-AA71-46DB-BF88-4BF9465B6B0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943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Nov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2F037AE-4AD3-4FC9-BAD9-DCE3E8AB32B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09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Nov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B5936BE-C9CE-4367-BF7D-A435EBB0970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643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82125" cy="703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512" y="2132856"/>
            <a:ext cx="8229600" cy="1477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 baseline="0">
                <a:solidFill>
                  <a:srgbClr val="00AB4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79513" y="3644900"/>
            <a:ext cx="8208838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4292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82125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82125" cy="703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797390" y="1913467"/>
            <a:ext cx="7838610" cy="40358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795556" y="288022"/>
            <a:ext cx="8229600" cy="1477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 baseline="0">
                <a:solidFill>
                  <a:srgbClr val="00AB4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856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135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" y="0"/>
            <a:ext cx="9137854" cy="686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063" y="-88900"/>
            <a:ext cx="9382126" cy="704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000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82125" cy="703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005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82125" cy="703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005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82125" cy="703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005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82125" cy="703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005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ritytrends.org/" TargetMode="External"/><Relationship Id="rId2" Type="http://schemas.openxmlformats.org/officeDocument/2006/relationships/hyperlink" Target="http://www.charity-commission.gov.uk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legislation.gov.uk/ukpga/2011/25/enacted" TargetMode="External"/><Relationship Id="rId4" Type="http://schemas.openxmlformats.org/officeDocument/2006/relationships/hyperlink" Target="http://www.civilsociety.co.uk/directory/company/2765/office_for_civil_society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165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910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From 10 Dec 2012	New charities &gt; £5k income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 algn="ctr">
              <a:buNone/>
            </a:pPr>
            <a:r>
              <a:rPr lang="en-GB" sz="2000" dirty="0" smtClean="0"/>
              <a:t>Unincorporated</a:t>
            </a:r>
          </a:p>
          <a:p>
            <a:r>
              <a:rPr lang="en-GB" sz="2000" dirty="0" smtClean="0"/>
              <a:t>From   1 Mar 2013	Existing &gt; 	£250k</a:t>
            </a:r>
          </a:p>
          <a:p>
            <a:r>
              <a:rPr lang="en-GB" sz="2000" dirty="0" smtClean="0"/>
              <a:t>From   1 May 2013	Existing &gt;	£100k - £250k</a:t>
            </a:r>
          </a:p>
          <a:p>
            <a:r>
              <a:rPr lang="en-GB" sz="2000" dirty="0" smtClean="0"/>
              <a:t>From   1 July 2013	Existing &gt;	£  25k - £100k</a:t>
            </a:r>
          </a:p>
          <a:p>
            <a:r>
              <a:rPr lang="en-GB" sz="2000" dirty="0" smtClean="0"/>
              <a:t>From   1 Oct 2013	Existing &gt;	£    5k - £  25k</a:t>
            </a:r>
          </a:p>
          <a:p>
            <a:r>
              <a:rPr lang="en-GB" sz="2000" dirty="0" smtClean="0"/>
              <a:t>From   1 Jan 2014	Existing &lt;	£    5k</a:t>
            </a:r>
          </a:p>
          <a:p>
            <a:endParaRPr lang="en-GB" sz="2000" dirty="0" smtClean="0"/>
          </a:p>
          <a:p>
            <a:r>
              <a:rPr lang="en-GB" sz="2000" dirty="0" smtClean="0"/>
              <a:t>During 2014 onwards Company conversions</a:t>
            </a:r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Charity Commission</a:t>
            </a:r>
            <a:br>
              <a:rPr lang="en-GB" sz="3600" dirty="0" smtClean="0"/>
            </a:br>
            <a:r>
              <a:rPr lang="en-GB" sz="3600" dirty="0" smtClean="0"/>
              <a:t>Registration timetable for CIOs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04558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7390" y="1628801"/>
            <a:ext cx="7838610" cy="4320480"/>
          </a:xfrm>
        </p:spPr>
        <p:txBody>
          <a:bodyPr>
            <a:noAutofit/>
          </a:bodyPr>
          <a:lstStyle/>
          <a:p>
            <a:r>
              <a:rPr lang="en-GB" sz="2000" dirty="0" smtClean="0"/>
              <a:t>“the charity trustees of a CIO” are </a:t>
            </a:r>
          </a:p>
          <a:p>
            <a:r>
              <a:rPr lang="en-GB" sz="2000" dirty="0" smtClean="0"/>
              <a:t>NOT directors</a:t>
            </a:r>
          </a:p>
          <a:p>
            <a:r>
              <a:rPr lang="en-GB" sz="2000" dirty="0" smtClean="0"/>
              <a:t>MAY be called “a board” but no definition in Law</a:t>
            </a:r>
          </a:p>
          <a:p>
            <a:pPr marL="0" indent="0">
              <a:buNone/>
            </a:pPr>
            <a:endParaRPr lang="en-GB" sz="1600" dirty="0" smtClean="0"/>
          </a:p>
          <a:p>
            <a:r>
              <a:rPr lang="en-GB" sz="2000" dirty="0" smtClean="0"/>
              <a:t>CAN be a Membership organisation</a:t>
            </a:r>
          </a:p>
          <a:p>
            <a:r>
              <a:rPr lang="en-GB" sz="2000" dirty="0" smtClean="0"/>
              <a:t>OTHERWISE Members = trustees</a:t>
            </a:r>
          </a:p>
          <a:p>
            <a:r>
              <a:rPr lang="en-GB" sz="2000" dirty="0" smtClean="0"/>
              <a:t>TWO Model Constitutions</a:t>
            </a:r>
          </a:p>
          <a:p>
            <a:endParaRPr lang="en-GB" sz="2000" dirty="0"/>
          </a:p>
          <a:p>
            <a:r>
              <a:rPr lang="en-GB" sz="2000" dirty="0" smtClean="0"/>
              <a:t>Principal office in either England or Wales</a:t>
            </a:r>
          </a:p>
          <a:p>
            <a:r>
              <a:rPr lang="en-GB" sz="2000" dirty="0" smtClean="0"/>
              <a:t>Could be a PO Box</a:t>
            </a:r>
          </a:p>
          <a:p>
            <a:r>
              <a:rPr lang="en-GB" sz="2000" dirty="0" smtClean="0"/>
              <a:t>SCIO has principal office in Scotland</a:t>
            </a:r>
          </a:p>
          <a:p>
            <a:r>
              <a:rPr lang="en-GB" sz="2000" dirty="0" smtClean="0"/>
              <a:t>UK wide operation needs CIO to be registered with OSCR</a:t>
            </a:r>
          </a:p>
          <a:p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CIO </a:t>
            </a:r>
            <a:r>
              <a:rPr lang="en-GB" sz="3600" dirty="0" err="1" smtClean="0"/>
              <a:t>Distinctives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8647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CIO needs to keep a Register of members and a Register of trustees.</a:t>
            </a:r>
          </a:p>
          <a:p>
            <a:endParaRPr lang="en-GB" sz="2000" dirty="0" smtClean="0"/>
          </a:p>
          <a:p>
            <a:r>
              <a:rPr lang="en-GB" sz="2000" dirty="0" smtClean="0"/>
              <a:t>CIO has its own legal identity apart from the trustees.</a:t>
            </a:r>
          </a:p>
          <a:p>
            <a:endParaRPr lang="en-GB" sz="2000" dirty="0" smtClean="0"/>
          </a:p>
          <a:p>
            <a:r>
              <a:rPr lang="en-GB" sz="2000" dirty="0" smtClean="0"/>
              <a:t>CIO needs to submit Annual Return and</a:t>
            </a:r>
          </a:p>
          <a:p>
            <a:r>
              <a:rPr lang="en-GB" sz="2000" dirty="0" smtClean="0"/>
              <a:t>CIO needs to submit accounts to the Charity Commission.</a:t>
            </a:r>
          </a:p>
          <a:p>
            <a:endParaRPr lang="en-GB" sz="2000" dirty="0" smtClean="0"/>
          </a:p>
          <a:p>
            <a:r>
              <a:rPr lang="en-GB" sz="2000" dirty="0" smtClean="0"/>
              <a:t>But CIO has no “de </a:t>
            </a:r>
            <a:r>
              <a:rPr lang="en-GB" sz="2000" dirty="0" err="1" smtClean="0"/>
              <a:t>minimis</a:t>
            </a:r>
            <a:r>
              <a:rPr lang="en-GB" sz="2000" dirty="0" smtClean="0"/>
              <a:t>” limit on accounts submission (£25k) or Registration (£5k)</a:t>
            </a:r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332656"/>
            <a:ext cx="8229600" cy="1477962"/>
          </a:xfrm>
        </p:spPr>
        <p:txBody>
          <a:bodyPr>
            <a:normAutofit/>
          </a:bodyPr>
          <a:lstStyle/>
          <a:p>
            <a:r>
              <a:rPr lang="en-GB" sz="3600" dirty="0" smtClean="0"/>
              <a:t>CIO </a:t>
            </a:r>
            <a:r>
              <a:rPr lang="en-GB" sz="3600" dirty="0" err="1" smtClean="0"/>
              <a:t>Distinctives</a:t>
            </a:r>
            <a:r>
              <a:rPr lang="en-GB" sz="3600" dirty="0" smtClean="0"/>
              <a:t> (cont.)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47419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1556792"/>
            <a:ext cx="7838610" cy="4035813"/>
          </a:xfrm>
        </p:spPr>
        <p:txBody>
          <a:bodyPr/>
          <a:lstStyle/>
          <a:p>
            <a:r>
              <a:rPr lang="en-GB" dirty="0"/>
              <a:t>CIO can use Receipts and Payments format for accounts</a:t>
            </a:r>
          </a:p>
          <a:p>
            <a:pPr marL="0" indent="0">
              <a:buNone/>
            </a:pPr>
            <a:r>
              <a:rPr lang="en-GB" dirty="0"/>
              <a:t>     </a:t>
            </a:r>
            <a:r>
              <a:rPr lang="en-GB" dirty="0" smtClean="0"/>
              <a:t>(If </a:t>
            </a:r>
            <a:r>
              <a:rPr lang="en-GB" dirty="0"/>
              <a:t>annual income is below £250k </a:t>
            </a:r>
            <a:r>
              <a:rPr lang="en-GB" dirty="0" smtClean="0"/>
              <a:t>income)</a:t>
            </a:r>
          </a:p>
          <a:p>
            <a:r>
              <a:rPr lang="en-GB" dirty="0" smtClean="0"/>
              <a:t>Company </a:t>
            </a:r>
            <a:r>
              <a:rPr lang="en-GB" dirty="0"/>
              <a:t>Law does not permit </a:t>
            </a:r>
            <a:r>
              <a:rPr lang="en-GB" dirty="0" smtClean="0"/>
              <a:t>this for companies…</a:t>
            </a:r>
            <a:endParaRPr lang="en-GB" dirty="0"/>
          </a:p>
          <a:p>
            <a:r>
              <a:rPr lang="en-GB" dirty="0"/>
              <a:t>There is a </a:t>
            </a:r>
            <a:r>
              <a:rPr lang="en-GB" dirty="0" smtClean="0"/>
              <a:t>reason – what happened to it?</a:t>
            </a:r>
            <a:endParaRPr lang="en-GB" dirty="0"/>
          </a:p>
          <a:p>
            <a:r>
              <a:rPr lang="en-GB" dirty="0" smtClean="0"/>
              <a:t>Will stakeholders allow R&amp;P in practice?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CIO </a:t>
            </a:r>
            <a:r>
              <a:rPr lang="en-GB" dirty="0" err="1"/>
              <a:t>Distinctives</a:t>
            </a:r>
            <a:r>
              <a:rPr lang="en-GB" dirty="0"/>
              <a:t> (cont.)</a:t>
            </a:r>
          </a:p>
        </p:txBody>
      </p:sp>
    </p:spTree>
    <p:extLst>
      <p:ext uri="{BB962C8B-B14F-4D97-AF65-F5344CB8AC3E}">
        <p14:creationId xmlns:p14="http://schemas.microsoft.com/office/powerpoint/2010/main" val="397758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1196752"/>
            <a:ext cx="7838610" cy="4536504"/>
          </a:xfrm>
        </p:spPr>
        <p:txBody>
          <a:bodyPr>
            <a:noAutofit/>
          </a:bodyPr>
          <a:lstStyle/>
          <a:p>
            <a:r>
              <a:rPr lang="en-GB" sz="2000" dirty="0" smtClean="0"/>
              <a:t>The Charity Commission does not keep a Register of Charges for CIOs regarding Debentures and Loans like Companies House – will this impair the ability to raise future loan finance?</a:t>
            </a:r>
          </a:p>
          <a:p>
            <a:endParaRPr lang="en-GB" sz="2000" dirty="0" smtClean="0"/>
          </a:p>
          <a:p>
            <a:r>
              <a:rPr lang="en-GB" sz="2000" dirty="0" smtClean="0"/>
              <a:t>When does </a:t>
            </a:r>
            <a:r>
              <a:rPr lang="en-GB" sz="2000" dirty="0"/>
              <a:t>j</a:t>
            </a:r>
            <a:r>
              <a:rPr lang="en-GB" sz="2000" dirty="0" smtClean="0"/>
              <a:t>urisdiction transfer from Companies House to the Charity Commission – submission of accounts in the gap?</a:t>
            </a:r>
          </a:p>
          <a:p>
            <a:endParaRPr lang="en-GB" sz="2000" dirty="0" smtClean="0"/>
          </a:p>
          <a:p>
            <a:r>
              <a:rPr lang="en-GB" sz="2000" dirty="0" smtClean="0"/>
              <a:t>You can convert to a CIO but you can’t convert from it</a:t>
            </a:r>
            <a:r>
              <a:rPr lang="en-GB" sz="2000" dirty="0"/>
              <a:t>.</a:t>
            </a:r>
            <a:r>
              <a:rPr lang="en-GB" sz="2000" dirty="0" smtClean="0"/>
              <a:t> Will you have to dissolve it?</a:t>
            </a:r>
          </a:p>
          <a:p>
            <a:endParaRPr lang="en-GB" sz="2000" dirty="0"/>
          </a:p>
          <a:p>
            <a:r>
              <a:rPr lang="en-GB" sz="2000" dirty="0" smtClean="0"/>
              <a:t>What happens if CIO ceases to be charitable?</a:t>
            </a:r>
          </a:p>
          <a:p>
            <a:endParaRPr lang="en-GB" sz="2000" dirty="0" smtClean="0"/>
          </a:p>
          <a:p>
            <a:r>
              <a:rPr lang="en-GB" sz="2000" dirty="0" smtClean="0"/>
              <a:t>Conversion might crystallise existing liabilities – e.g. pensions</a:t>
            </a:r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0"/>
            <a:ext cx="8229600" cy="1477962"/>
          </a:xfrm>
        </p:spPr>
        <p:txBody>
          <a:bodyPr>
            <a:normAutofit/>
          </a:bodyPr>
          <a:lstStyle/>
          <a:p>
            <a:r>
              <a:rPr lang="en-GB" sz="3600" dirty="0" smtClean="0"/>
              <a:t>CIO Issues and Problems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38286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1484784"/>
            <a:ext cx="7838610" cy="4035813"/>
          </a:xfrm>
        </p:spPr>
        <p:txBody>
          <a:bodyPr>
            <a:normAutofit/>
          </a:bodyPr>
          <a:lstStyle/>
          <a:p>
            <a:r>
              <a:rPr lang="en-GB" sz="2000" dirty="0"/>
              <a:t>Unincorporated associations </a:t>
            </a:r>
            <a:r>
              <a:rPr lang="en-GB" sz="2000" dirty="0" smtClean="0"/>
              <a:t>want </a:t>
            </a:r>
            <a:r>
              <a:rPr lang="en-GB" sz="2000" dirty="0"/>
              <a:t>reduced trustee liability. </a:t>
            </a: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 smtClean="0"/>
              <a:t>Charities struggle </a:t>
            </a:r>
            <a:r>
              <a:rPr lang="en-GB" sz="2000" dirty="0"/>
              <a:t>with the administrative burden of registering and filing accounts with Companies House. 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 smtClean="0"/>
              <a:t>Organisations want </a:t>
            </a:r>
            <a:r>
              <a:rPr lang="en-GB" sz="2000" dirty="0"/>
              <a:t>trustees aged 16-18 on their governance board. 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Individuals or groups </a:t>
            </a:r>
            <a:r>
              <a:rPr lang="en-GB" sz="2000" dirty="0" smtClean="0"/>
              <a:t>want </a:t>
            </a:r>
            <a:r>
              <a:rPr lang="en-GB" sz="2000" dirty="0"/>
              <a:t>to set up a charity with limited member rights. </a:t>
            </a:r>
          </a:p>
          <a:p>
            <a:pPr marL="0" indent="0">
              <a:buNone/>
            </a:pPr>
            <a:r>
              <a:rPr lang="en-GB" dirty="0" smtClean="0"/>
              <a:t>  </a:t>
            </a:r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CIOs may be advantageous when…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63233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1484784"/>
            <a:ext cx="7838610" cy="4035813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Organisations that might want to </a:t>
            </a:r>
            <a:r>
              <a:rPr lang="en-GB" dirty="0"/>
              <a:t>want to borrow </a:t>
            </a:r>
            <a:r>
              <a:rPr lang="en-GB" dirty="0" smtClean="0"/>
              <a:t>money in future. 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Individuals and </a:t>
            </a:r>
            <a:r>
              <a:rPr lang="en-GB" dirty="0" smtClean="0"/>
              <a:t>groups looking </a:t>
            </a:r>
            <a:r>
              <a:rPr lang="en-GB" dirty="0"/>
              <a:t>to set up an organisation quickly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 smtClean="0"/>
              <a:t>Unincorporated charities with contingent liabilities such as those arising within a defined benefit pension scheme.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Corporate charities with able staff and advisors so that they </a:t>
            </a:r>
            <a:r>
              <a:rPr lang="en-GB" dirty="0"/>
              <a:t>do not struggle with the administrative burden of registering and filing accounts with Companies House.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Unincorporated charities that are </a:t>
            </a:r>
            <a:r>
              <a:rPr lang="en-GB" dirty="0"/>
              <a:t>unlikely to enter into contracts. 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CIOs maybe a disadvantage for…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760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1484784"/>
            <a:ext cx="7838610" cy="4035813"/>
          </a:xfrm>
        </p:spPr>
        <p:txBody>
          <a:bodyPr/>
          <a:lstStyle/>
          <a:p>
            <a:r>
              <a:rPr lang="en-GB" sz="2000" dirty="0" smtClean="0"/>
              <a:t>Overview of the Framework</a:t>
            </a:r>
          </a:p>
          <a:p>
            <a:endParaRPr lang="en-GB" sz="2000" dirty="0" smtClean="0"/>
          </a:p>
          <a:p>
            <a:r>
              <a:rPr lang="en-GB" sz="2000" dirty="0" smtClean="0"/>
              <a:t>Layering of accounts - activities</a:t>
            </a:r>
          </a:p>
          <a:p>
            <a:endParaRPr lang="en-GB" sz="2000" dirty="0" smtClean="0"/>
          </a:p>
          <a:p>
            <a:r>
              <a:rPr lang="en-GB" sz="2000" dirty="0" smtClean="0"/>
              <a:t>Exploring the Charity Commission’s website</a:t>
            </a:r>
          </a:p>
          <a:p>
            <a:endParaRPr lang="en-GB" sz="2000" dirty="0" smtClean="0"/>
          </a:p>
          <a:p>
            <a:r>
              <a:rPr lang="en-GB" sz="2000" dirty="0" smtClean="0"/>
              <a:t>Looking at Macro data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Charity Information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13551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915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391002"/>
              </p:ext>
            </p:extLst>
          </p:nvPr>
        </p:nvGraphicFramePr>
        <p:xfrm>
          <a:off x="430432" y="1372360"/>
          <a:ext cx="8086725" cy="4066223"/>
        </p:xfrm>
        <a:graphic>
          <a:graphicData uri="http://schemas.openxmlformats.org/drawingml/2006/table">
            <a:tbl>
              <a:tblPr/>
              <a:tblGrid>
                <a:gridCol w="1658938"/>
                <a:gridCol w="1017587"/>
                <a:gridCol w="1062038"/>
                <a:gridCol w="1360487"/>
                <a:gridCol w="1628775"/>
                <a:gridCol w="1358900"/>
              </a:tblGrid>
              <a:tr h="306388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Income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≤ £10k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£10k-£25k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£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k-£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250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£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250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k-£500k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£500k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Accounts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Cash basis (non-company)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Accruals basis (company)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Accruals basis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921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Simpler?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Full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Trustees’ annual report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Simple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Full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Scrutiny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Independent Examination*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Independ-ent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Audit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Independent Person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Qualified Accountant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760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Report to regulator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Update form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Simple return,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report and accounts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Return, report &amp; accounts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9153" name="Text Box 49"/>
          <p:cNvSpPr txBox="1">
            <a:spLocks noChangeArrowheads="1"/>
          </p:cNvSpPr>
          <p:nvPr/>
        </p:nvSpPr>
        <p:spPr bwMode="auto">
          <a:xfrm>
            <a:off x="395536" y="5568950"/>
            <a:ext cx="7372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20000"/>
              </a:spcBef>
            </a:pPr>
            <a:r>
              <a:rPr lang="en-GB" sz="1400" dirty="0" smtClean="0">
                <a:solidFill>
                  <a:srgbClr val="000066"/>
                </a:solidFill>
              </a:rPr>
              <a:t>* if Income </a:t>
            </a:r>
            <a:r>
              <a:rPr lang="en-GB" sz="1400" dirty="0" smtClean="0">
                <a:solidFill>
                  <a:srgbClr val="CC3300"/>
                </a:solidFill>
              </a:rPr>
              <a:t>&gt;£250k</a:t>
            </a:r>
            <a:r>
              <a:rPr lang="en-GB" sz="1400" dirty="0" smtClean="0">
                <a:solidFill>
                  <a:srgbClr val="000066"/>
                </a:solidFill>
              </a:rPr>
              <a:t> and assets </a:t>
            </a:r>
            <a:r>
              <a:rPr lang="en-GB" sz="1400" dirty="0" smtClean="0">
                <a:solidFill>
                  <a:srgbClr val="CC3300"/>
                </a:solidFill>
              </a:rPr>
              <a:t>&gt;£3.26m</a:t>
            </a:r>
            <a:r>
              <a:rPr lang="en-GB" sz="1400" dirty="0" smtClean="0">
                <a:solidFill>
                  <a:srgbClr val="000066"/>
                </a:solidFill>
              </a:rPr>
              <a:t> audit required.  Company charities May have IE.</a:t>
            </a:r>
            <a:endParaRPr lang="en-GB" sz="1400" dirty="0">
              <a:solidFill>
                <a:srgbClr val="000066"/>
              </a:solidFill>
            </a:endParaRPr>
          </a:p>
        </p:txBody>
      </p:sp>
      <p:sp>
        <p:nvSpPr>
          <p:cNvPr id="559154" name="Rectangle 2"/>
          <p:cNvSpPr>
            <a:spLocks noChangeArrowheads="1"/>
          </p:cNvSpPr>
          <p:nvPr/>
        </p:nvSpPr>
        <p:spPr bwMode="auto">
          <a:xfrm>
            <a:off x="395536" y="116632"/>
            <a:ext cx="8064896" cy="1223963"/>
          </a:xfrm>
          <a:prstGeom prst="rect">
            <a:avLst/>
          </a:prstGeom>
          <a:noFill/>
          <a:ln w="9525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en-GB" sz="2400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Proposed Accounts requirements</a:t>
            </a:r>
            <a:br>
              <a:rPr lang="en-GB" sz="2400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</a:br>
            <a:r>
              <a:rPr lang="en-GB" sz="2400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England and Wales</a:t>
            </a:r>
            <a:r>
              <a:rPr lang="en-GB" sz="32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32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</a:br>
            <a:r>
              <a:rPr lang="en-GB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(From March 2009)</a:t>
            </a:r>
          </a:p>
        </p:txBody>
      </p:sp>
    </p:spTree>
    <p:extLst>
      <p:ext uri="{BB962C8B-B14F-4D97-AF65-F5344CB8AC3E}">
        <p14:creationId xmlns:p14="http://schemas.microsoft.com/office/powerpoint/2010/main" val="130055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Grp="1" noChangeArrowheads="1"/>
          </p:cNvSpPr>
          <p:nvPr>
            <p:ph type="title"/>
          </p:nvPr>
        </p:nvSpPr>
        <p:spPr>
          <a:xfrm>
            <a:off x="566476" y="188640"/>
            <a:ext cx="7793037" cy="1126455"/>
          </a:xfrm>
        </p:spPr>
        <p:txBody>
          <a:bodyPr/>
          <a:lstStyle/>
          <a:p>
            <a:pPr algn="l"/>
            <a:r>
              <a:rPr lang="en-GB" sz="2800" dirty="0">
                <a:solidFill>
                  <a:srgbClr val="00B04E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Statement of Financial </a:t>
            </a:r>
            <a:r>
              <a:rPr lang="en-GB" sz="2800" dirty="0" smtClean="0">
                <a:solidFill>
                  <a:srgbClr val="00B04E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Activities Layering</a:t>
            </a:r>
            <a:endParaRPr lang="en-GB" sz="2800" dirty="0">
              <a:solidFill>
                <a:srgbClr val="00B04E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graphicFrame>
        <p:nvGraphicFramePr>
          <p:cNvPr id="561155" name="Object 3"/>
          <p:cNvGraphicFramePr>
            <a:graphicFrameLocks noGrp="1" noChangeAspect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3884384"/>
              </p:ext>
            </p:extLst>
          </p:nvPr>
        </p:nvGraphicFramePr>
        <p:xfrm>
          <a:off x="1023144" y="1700808"/>
          <a:ext cx="7737475" cy="459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Document" r:id="rId4" imgW="7108377" imgH="3417603" progId="Word.Document.8">
                  <p:embed/>
                </p:oleObj>
              </mc:Choice>
              <mc:Fallback>
                <p:oleObj name="Document" r:id="rId4" imgW="7108377" imgH="341760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7726" r="17726"/>
                      <a:stretch>
                        <a:fillRect/>
                      </a:stretch>
                    </p:blipFill>
                    <p:spPr bwMode="auto">
                      <a:xfrm>
                        <a:off x="1023144" y="1700808"/>
                        <a:ext cx="7737475" cy="459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1156" name="Freeform 4"/>
          <p:cNvSpPr>
            <a:spLocks/>
          </p:cNvSpPr>
          <p:nvPr/>
        </p:nvSpPr>
        <p:spPr bwMode="auto">
          <a:xfrm flipH="1">
            <a:off x="282575" y="3141663"/>
            <a:ext cx="1481138" cy="2516187"/>
          </a:xfrm>
          <a:custGeom>
            <a:avLst/>
            <a:gdLst>
              <a:gd name="T0" fmla="*/ 0 w 720"/>
              <a:gd name="T1" fmla="*/ 0 h 2160"/>
              <a:gd name="T2" fmla="*/ 720 w 720"/>
              <a:gd name="T3" fmla="*/ 1152 h 2160"/>
              <a:gd name="T4" fmla="*/ 0 w 720"/>
              <a:gd name="T5" fmla="*/ 216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0" h="2160">
                <a:moveTo>
                  <a:pt x="0" y="0"/>
                </a:moveTo>
                <a:cubicBezTo>
                  <a:pt x="360" y="396"/>
                  <a:pt x="720" y="792"/>
                  <a:pt x="720" y="1152"/>
                </a:cubicBezTo>
                <a:cubicBezTo>
                  <a:pt x="720" y="1512"/>
                  <a:pt x="120" y="1992"/>
                  <a:pt x="0" y="2160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1157" name="Freeform 5"/>
          <p:cNvSpPr>
            <a:spLocks/>
          </p:cNvSpPr>
          <p:nvPr/>
        </p:nvSpPr>
        <p:spPr bwMode="auto">
          <a:xfrm>
            <a:off x="3132138" y="2708275"/>
            <a:ext cx="1511300" cy="1873250"/>
          </a:xfrm>
          <a:custGeom>
            <a:avLst/>
            <a:gdLst>
              <a:gd name="T0" fmla="*/ 0 w 720"/>
              <a:gd name="T1" fmla="*/ 0 h 2160"/>
              <a:gd name="T2" fmla="*/ 720 w 720"/>
              <a:gd name="T3" fmla="*/ 1152 h 2160"/>
              <a:gd name="T4" fmla="*/ 0 w 720"/>
              <a:gd name="T5" fmla="*/ 216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0" h="2160">
                <a:moveTo>
                  <a:pt x="0" y="0"/>
                </a:moveTo>
                <a:cubicBezTo>
                  <a:pt x="360" y="396"/>
                  <a:pt x="720" y="792"/>
                  <a:pt x="720" y="1152"/>
                </a:cubicBezTo>
                <a:cubicBezTo>
                  <a:pt x="720" y="1512"/>
                  <a:pt x="120" y="1992"/>
                  <a:pt x="0" y="216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1158" name="Freeform 6"/>
          <p:cNvSpPr>
            <a:spLocks/>
          </p:cNvSpPr>
          <p:nvPr/>
        </p:nvSpPr>
        <p:spPr bwMode="auto">
          <a:xfrm rot="20100523">
            <a:off x="4868863" y="2057400"/>
            <a:ext cx="1079500" cy="2160588"/>
          </a:xfrm>
          <a:custGeom>
            <a:avLst/>
            <a:gdLst>
              <a:gd name="T0" fmla="*/ 0 w 720"/>
              <a:gd name="T1" fmla="*/ 0 h 2160"/>
              <a:gd name="T2" fmla="*/ 720 w 720"/>
              <a:gd name="T3" fmla="*/ 1152 h 2160"/>
              <a:gd name="T4" fmla="*/ 0 w 720"/>
              <a:gd name="T5" fmla="*/ 216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0" h="2160">
                <a:moveTo>
                  <a:pt x="0" y="0"/>
                </a:moveTo>
                <a:cubicBezTo>
                  <a:pt x="360" y="396"/>
                  <a:pt x="720" y="792"/>
                  <a:pt x="720" y="1152"/>
                </a:cubicBezTo>
                <a:cubicBezTo>
                  <a:pt x="720" y="1512"/>
                  <a:pt x="120" y="1992"/>
                  <a:pt x="0" y="2160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1159" name="Freeform 7"/>
          <p:cNvSpPr>
            <a:spLocks/>
          </p:cNvSpPr>
          <p:nvPr/>
        </p:nvSpPr>
        <p:spPr bwMode="auto">
          <a:xfrm rot="-1300780">
            <a:off x="4829175" y="2616200"/>
            <a:ext cx="1527175" cy="2268538"/>
          </a:xfrm>
          <a:custGeom>
            <a:avLst/>
            <a:gdLst>
              <a:gd name="T0" fmla="*/ 0 w 720"/>
              <a:gd name="T1" fmla="*/ 0 h 2160"/>
              <a:gd name="T2" fmla="*/ 720 w 720"/>
              <a:gd name="T3" fmla="*/ 1152 h 2160"/>
              <a:gd name="T4" fmla="*/ 0 w 720"/>
              <a:gd name="T5" fmla="*/ 216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0" h="2160">
                <a:moveTo>
                  <a:pt x="0" y="0"/>
                </a:moveTo>
                <a:cubicBezTo>
                  <a:pt x="360" y="396"/>
                  <a:pt x="720" y="792"/>
                  <a:pt x="720" y="1152"/>
                </a:cubicBezTo>
                <a:cubicBezTo>
                  <a:pt x="720" y="1512"/>
                  <a:pt x="120" y="1992"/>
                  <a:pt x="0" y="216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6965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115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1156" grpId="0" animBg="1"/>
      <p:bldP spid="561157" grpId="0" animBg="1"/>
      <p:bldP spid="561158" grpId="0" animBg="1"/>
      <p:bldP spid="56115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0"/>
            <a:ext cx="3384376" cy="1800200"/>
          </a:xfrm>
        </p:spPr>
        <p:txBody>
          <a:bodyPr>
            <a:normAutofit/>
          </a:bodyPr>
          <a:lstStyle/>
          <a:p>
            <a:pPr algn="ctr"/>
            <a:r>
              <a:rPr lang="en-GB" sz="3600" dirty="0" smtClean="0"/>
              <a:t>CI - CIO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259632" y="1556792"/>
            <a:ext cx="7272808" cy="2808312"/>
          </a:xfrm>
        </p:spPr>
        <p:txBody>
          <a:bodyPr/>
          <a:lstStyle/>
          <a:p>
            <a:r>
              <a:rPr lang="en-GB" dirty="0" smtClean="0"/>
              <a:t>	</a:t>
            </a:r>
            <a:r>
              <a:rPr lang="en-GB" sz="3600" dirty="0" smtClean="0"/>
              <a:t>Charity Information and</a:t>
            </a:r>
          </a:p>
          <a:p>
            <a:r>
              <a:rPr lang="en-GB" sz="3600" dirty="0"/>
              <a:t>	</a:t>
            </a:r>
            <a:r>
              <a:rPr lang="en-GB" sz="3600" dirty="0" smtClean="0">
                <a:solidFill>
                  <a:schemeClr val="tx2"/>
                </a:solidFill>
              </a:rPr>
              <a:t>C</a:t>
            </a:r>
            <a:r>
              <a:rPr lang="en-GB" sz="3600" dirty="0" smtClean="0"/>
              <a:t>haritable</a:t>
            </a:r>
          </a:p>
          <a:p>
            <a:r>
              <a:rPr lang="en-GB" sz="3600" dirty="0"/>
              <a:t>	 </a:t>
            </a:r>
            <a:r>
              <a:rPr lang="en-GB" sz="3600" dirty="0" smtClean="0">
                <a:solidFill>
                  <a:schemeClr val="tx2"/>
                </a:solidFill>
              </a:rPr>
              <a:t>I</a:t>
            </a:r>
            <a:r>
              <a:rPr lang="en-GB" sz="3600" dirty="0" smtClean="0"/>
              <a:t>ncorporated </a:t>
            </a:r>
          </a:p>
          <a:p>
            <a:r>
              <a:rPr lang="en-GB" sz="3600" dirty="0" smtClean="0"/>
              <a:t>	</a:t>
            </a:r>
            <a:r>
              <a:rPr lang="en-GB" sz="3600" dirty="0" smtClean="0">
                <a:solidFill>
                  <a:schemeClr val="tx2"/>
                </a:solidFill>
              </a:rPr>
              <a:t>O</a:t>
            </a:r>
            <a:r>
              <a:rPr lang="en-GB" sz="3600" dirty="0" smtClean="0"/>
              <a:t>rganisations</a:t>
            </a:r>
          </a:p>
          <a:p>
            <a:pPr algn="ctr"/>
            <a:endParaRPr lang="en-GB" sz="2000" dirty="0"/>
          </a:p>
          <a:p>
            <a:endParaRPr lang="en-GB" sz="1600" dirty="0"/>
          </a:p>
          <a:p>
            <a:r>
              <a:rPr lang="en-GB" sz="1600" dirty="0" smtClean="0"/>
              <a:t>	Ken Brew, Head of Charities, </a:t>
            </a:r>
            <a:r>
              <a:rPr lang="en-GB" sz="1600" dirty="0" err="1" smtClean="0"/>
              <a:t>Henton</a:t>
            </a:r>
            <a:r>
              <a:rPr lang="en-GB" sz="1600" dirty="0" smtClean="0"/>
              <a:t> &amp; Co.</a:t>
            </a:r>
            <a:endParaRPr lang="en-GB" sz="1600" dirty="0"/>
          </a:p>
        </p:txBody>
      </p:sp>
      <p:pic>
        <p:nvPicPr>
          <p:cNvPr id="2050" name="Picture 2" descr="\\GR2-AAT-FP01\shared\Marketing\AAT Publications\2013\Members Weekender 2013 (5046)\EXHIBITION LOGOS\CIC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229200"/>
            <a:ext cx="2156222" cy="68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60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3648" y="5877272"/>
            <a:ext cx="2895600" cy="457200"/>
          </a:xfrm>
        </p:spPr>
        <p:txBody>
          <a:bodyPr/>
          <a:lstStyle/>
          <a:p>
            <a:r>
              <a:rPr lang="en-GB"/>
              <a:t>Nov 2011</a:t>
            </a:r>
          </a:p>
        </p:txBody>
      </p:sp>
      <p:sp>
        <p:nvSpPr>
          <p:cNvPr id="563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768350"/>
          </a:xfrm>
        </p:spPr>
        <p:txBody>
          <a:bodyPr/>
          <a:lstStyle/>
          <a:p>
            <a:pPr algn="l"/>
            <a:r>
              <a:rPr lang="en-GB" sz="3600" dirty="0">
                <a:solidFill>
                  <a:srgbClr val="00AB4F"/>
                </a:solidFill>
                <a:latin typeface="Arial" pitchFamily="34" charset="0"/>
                <a:cs typeface="Arial" pitchFamily="34" charset="0"/>
              </a:rPr>
              <a:t>The Register of Charities</a:t>
            </a:r>
          </a:p>
        </p:txBody>
      </p:sp>
      <p:pic>
        <p:nvPicPr>
          <p:cNvPr id="563203" name="Picture 3" descr="Red Cross overview cropp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551" y="1052736"/>
            <a:ext cx="5472906" cy="470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43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66595" y="5445224"/>
            <a:ext cx="2895600" cy="457200"/>
          </a:xfrm>
        </p:spPr>
        <p:txBody>
          <a:bodyPr/>
          <a:lstStyle/>
          <a:p>
            <a:r>
              <a:rPr lang="en-GB" dirty="0"/>
              <a:t>Nov 2011</a:t>
            </a:r>
          </a:p>
        </p:txBody>
      </p:sp>
      <p:sp>
        <p:nvSpPr>
          <p:cNvPr id="565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620712"/>
          </a:xfrm>
        </p:spPr>
        <p:txBody>
          <a:bodyPr/>
          <a:lstStyle/>
          <a:p>
            <a:pPr algn="l"/>
            <a:r>
              <a:rPr lang="en-GB" sz="3200" dirty="0">
                <a:solidFill>
                  <a:srgbClr val="00B04E"/>
                </a:solidFill>
                <a:latin typeface="Arial" pitchFamily="34" charset="0"/>
                <a:cs typeface="Arial" pitchFamily="34" charset="0"/>
              </a:rPr>
              <a:t>The Register – documents overdue</a:t>
            </a:r>
          </a:p>
        </p:txBody>
      </p:sp>
      <p:pic>
        <p:nvPicPr>
          <p:cNvPr id="5652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80728"/>
            <a:ext cx="5688607" cy="432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69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87624" y="5932085"/>
            <a:ext cx="2895600" cy="457200"/>
          </a:xfrm>
        </p:spPr>
        <p:txBody>
          <a:bodyPr/>
          <a:lstStyle/>
          <a:p>
            <a:r>
              <a:rPr lang="en-GB"/>
              <a:t>Nov 2011</a:t>
            </a:r>
          </a:p>
        </p:txBody>
      </p:sp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768350"/>
          </a:xfrm>
        </p:spPr>
        <p:txBody>
          <a:bodyPr/>
          <a:lstStyle/>
          <a:p>
            <a:pPr algn="l"/>
            <a:r>
              <a:rPr lang="en-GB" sz="3600" dirty="0">
                <a:solidFill>
                  <a:srgbClr val="00B04E"/>
                </a:solidFill>
                <a:latin typeface="Arial" pitchFamily="34" charset="0"/>
                <a:cs typeface="Arial" pitchFamily="34" charset="0"/>
              </a:rPr>
              <a:t>The Register – financial history</a:t>
            </a:r>
          </a:p>
        </p:txBody>
      </p:sp>
      <p:pic>
        <p:nvPicPr>
          <p:cNvPr id="567299" name="Picture 3" descr="WaterAid_F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04" y="1052736"/>
            <a:ext cx="7056015" cy="487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31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>
                <a:hlinkClick r:id="rId2"/>
              </a:rPr>
              <a:t>http://www.charity-commission.gov.uk</a:t>
            </a:r>
            <a:r>
              <a:rPr lang="en-GB" sz="2000" dirty="0" smtClean="0">
                <a:hlinkClick r:id="rId2"/>
              </a:rPr>
              <a:t>/</a:t>
            </a:r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smtClean="0">
                <a:hlinkClick r:id="rId3"/>
              </a:rPr>
              <a:t>www.charitytrends.org</a:t>
            </a:r>
            <a:endParaRPr lang="en-GB" sz="2000" dirty="0" smtClean="0"/>
          </a:p>
          <a:p>
            <a:endParaRPr lang="en-GB" sz="20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GB" dirty="0">
                <a:solidFill>
                  <a:schemeClr val="hlink"/>
                </a:solidFill>
                <a:hlinkClick r:id="rId4"/>
              </a:rPr>
              <a:t>http://</a:t>
            </a:r>
            <a:r>
              <a:rPr lang="en-GB" dirty="0" smtClean="0">
                <a:solidFill>
                  <a:schemeClr val="hlink"/>
                </a:solidFill>
                <a:hlinkClick r:id="rId4"/>
              </a:rPr>
              <a:t>www.civilsociety.co.uk/directory/company/2765/office_for_civil_society</a:t>
            </a:r>
            <a:endParaRPr lang="en-GB" dirty="0" smtClean="0">
              <a:solidFill>
                <a:schemeClr val="hlink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n-GB" u="sng" dirty="0">
              <a:solidFill>
                <a:schemeClr val="tx2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GB" u="sng" smtClean="0">
                <a:solidFill>
                  <a:schemeClr val="hlink"/>
                </a:solidFill>
                <a:hlinkClick r:id="rId5"/>
              </a:rPr>
              <a:t>www.legislation.gov.uk/ukpga/2011/25/enacted</a:t>
            </a:r>
            <a:endParaRPr lang="en-GB" u="sng" smtClean="0">
              <a:solidFill>
                <a:schemeClr val="hlink"/>
              </a:solidFill>
            </a:endParaRPr>
          </a:p>
          <a:p>
            <a:pPr marL="0" lvl="1" indent="0">
              <a:buNone/>
            </a:pPr>
            <a:endParaRPr lang="en-GB" u="sng" dirty="0" smtClean="0">
              <a:solidFill>
                <a:schemeClr val="hlink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GB" u="sng" dirty="0">
                <a:solidFill>
                  <a:schemeClr val="hlink"/>
                </a:solidFill>
              </a:rPr>
              <a:t>http://www.kubernesis.co.uk/resources/</a:t>
            </a:r>
            <a:endParaRPr lang="en-GB" u="sng" dirty="0" smtClean="0">
              <a:solidFill>
                <a:schemeClr val="hlink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n-GB" sz="2400" u="sng" dirty="0">
              <a:solidFill>
                <a:schemeClr val="hlink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Useful Websites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1065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2010848"/>
            <a:ext cx="4032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itchFamily="34" charset="0"/>
                <a:cs typeface="Arial" pitchFamily="34" charset="0"/>
              </a:rPr>
              <a:t>Any questions?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	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	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98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 smtClean="0"/>
              <a:t>Existing</a:t>
            </a:r>
          </a:p>
          <a:p>
            <a:r>
              <a:rPr lang="en-GB" sz="2000" dirty="0" smtClean="0"/>
              <a:t>A charitable trust (deed)</a:t>
            </a:r>
          </a:p>
          <a:p>
            <a:r>
              <a:rPr lang="en-GB" sz="2000" dirty="0" smtClean="0"/>
              <a:t>A charitable association – membership body</a:t>
            </a:r>
          </a:p>
          <a:p>
            <a:r>
              <a:rPr lang="en-GB" sz="2000" dirty="0" smtClean="0"/>
              <a:t>A charitable company – limited by guarantee</a:t>
            </a:r>
          </a:p>
          <a:p>
            <a:endParaRPr lang="en-GB" sz="2000" dirty="0"/>
          </a:p>
          <a:p>
            <a:pPr marL="0" indent="0" algn="ctr">
              <a:buNone/>
            </a:pPr>
            <a:r>
              <a:rPr lang="en-GB" sz="3600" dirty="0" smtClean="0"/>
              <a:t>New</a:t>
            </a:r>
          </a:p>
          <a:p>
            <a:r>
              <a:rPr lang="en-GB" sz="2000" dirty="0" smtClean="0"/>
              <a:t>A CHARITABLE INCORPORATED ORGANISATION</a:t>
            </a:r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Legal forms for a charity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26066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1556792"/>
            <a:ext cx="7838610" cy="4035813"/>
          </a:xfrm>
        </p:spPr>
        <p:txBody>
          <a:bodyPr>
            <a:normAutofit/>
          </a:bodyPr>
          <a:lstStyle/>
          <a:p>
            <a:r>
              <a:rPr lang="en-GB" sz="2000" dirty="0" smtClean="0"/>
              <a:t>Trusts – </a:t>
            </a:r>
            <a:r>
              <a:rPr lang="en-GB" sz="1800" dirty="0" smtClean="0"/>
              <a:t>No protection of limited liability</a:t>
            </a:r>
          </a:p>
          <a:p>
            <a:pPr marL="0" indent="0">
              <a:buNone/>
            </a:pPr>
            <a:endParaRPr lang="en-GB" sz="2000" dirty="0" smtClean="0"/>
          </a:p>
          <a:p>
            <a:r>
              <a:rPr lang="en-GB" sz="2000" dirty="0" smtClean="0"/>
              <a:t>Companies</a:t>
            </a:r>
          </a:p>
          <a:p>
            <a:pPr lvl="1"/>
            <a:r>
              <a:rPr lang="en-GB" dirty="0" smtClean="0"/>
              <a:t>Corporate status and limited liability  BUT</a:t>
            </a:r>
          </a:p>
          <a:p>
            <a:pPr marL="457200" lvl="1" indent="0">
              <a:buNone/>
            </a:pPr>
            <a:endParaRPr lang="en-GB" dirty="0" smtClean="0"/>
          </a:p>
          <a:p>
            <a:pPr lvl="1"/>
            <a:r>
              <a:rPr lang="en-GB" dirty="0" smtClean="0"/>
              <a:t>Compliance with Company and Charity law</a:t>
            </a:r>
          </a:p>
          <a:p>
            <a:pPr lvl="1"/>
            <a:r>
              <a:rPr lang="en-GB" dirty="0" smtClean="0"/>
              <a:t>Dual status </a:t>
            </a:r>
            <a:r>
              <a:rPr lang="en-GB" sz="1800" dirty="0" smtClean="0"/>
              <a:t>(Company director and Charity trustee)</a:t>
            </a:r>
          </a:p>
          <a:p>
            <a:pPr lvl="1"/>
            <a:r>
              <a:rPr lang="en-GB" dirty="0" smtClean="0"/>
              <a:t>Dual notification </a:t>
            </a:r>
            <a:r>
              <a:rPr lang="en-GB" sz="1800" dirty="0" smtClean="0"/>
              <a:t>(Companies House and Charity Commission)</a:t>
            </a:r>
          </a:p>
          <a:p>
            <a:pPr lvl="1"/>
            <a:r>
              <a:rPr lang="en-GB" dirty="0" smtClean="0"/>
              <a:t>Dual submission </a:t>
            </a:r>
            <a:r>
              <a:rPr lang="en-GB" sz="1800" dirty="0" smtClean="0"/>
              <a:t>(Accounts to CH and CC – different deadlines)</a:t>
            </a:r>
          </a:p>
          <a:p>
            <a:pPr lvl="1"/>
            <a:r>
              <a:rPr lang="en-GB" dirty="0" smtClean="0"/>
              <a:t>Dual compliance </a:t>
            </a:r>
            <a:r>
              <a:rPr lang="en-GB" sz="1800" dirty="0" smtClean="0"/>
              <a:t>(Company Law and Charities SORP)</a:t>
            </a:r>
            <a:endParaRPr lang="en-GB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Problems with Existing Legal forms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94404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1484784"/>
            <a:ext cx="7838610" cy="4035813"/>
          </a:xfrm>
        </p:spPr>
        <p:txBody>
          <a:bodyPr>
            <a:normAutofit lnSpcReduction="10000"/>
          </a:bodyPr>
          <a:lstStyle/>
          <a:p>
            <a:r>
              <a:rPr lang="en-GB" sz="2000" dirty="0" smtClean="0"/>
              <a:t>“</a:t>
            </a:r>
            <a:r>
              <a:rPr lang="en-GB" sz="2000" i="1" dirty="0" smtClean="0"/>
              <a:t>Making it easier for people to set up and run a charity</a:t>
            </a:r>
            <a:r>
              <a:rPr lang="en-GB" sz="2000" dirty="0" smtClean="0"/>
              <a:t>”</a:t>
            </a:r>
          </a:p>
          <a:p>
            <a:endParaRPr lang="en-GB" sz="2000" dirty="0"/>
          </a:p>
          <a:p>
            <a:r>
              <a:rPr lang="en-GB" sz="2000" dirty="0" smtClean="0"/>
              <a:t>Charitable Incorporated Organisation (CIO)</a:t>
            </a:r>
          </a:p>
          <a:p>
            <a:r>
              <a:rPr lang="en-GB" sz="2000" dirty="0" smtClean="0"/>
              <a:t>The perfect solution? A simple concept.</a:t>
            </a:r>
          </a:p>
          <a:p>
            <a:endParaRPr lang="en-GB" sz="2000" dirty="0"/>
          </a:p>
          <a:p>
            <a:r>
              <a:rPr lang="en-GB" sz="2000" dirty="0" smtClean="0"/>
              <a:t>A CIO is a corporate body with limited liability</a:t>
            </a:r>
          </a:p>
          <a:p>
            <a:r>
              <a:rPr lang="en-GB" sz="2000" dirty="0" smtClean="0"/>
              <a:t>Registered and regulated solely by the Charity Commission</a:t>
            </a:r>
          </a:p>
          <a:p>
            <a:endParaRPr lang="en-GB" sz="2000" dirty="0"/>
          </a:p>
          <a:p>
            <a:r>
              <a:rPr lang="en-GB" sz="2000" dirty="0" smtClean="0"/>
              <a:t>Limited liability without Company Law</a:t>
            </a:r>
          </a:p>
          <a:p>
            <a:r>
              <a:rPr lang="en-GB" sz="2000" dirty="0" smtClean="0"/>
              <a:t>Single Regulator</a:t>
            </a:r>
          </a:p>
          <a:p>
            <a:r>
              <a:rPr lang="en-GB" sz="2000" dirty="0" smtClean="0"/>
              <a:t>With tax advantages of a charity</a:t>
            </a:r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Government Policy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47455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1600" y="1556792"/>
            <a:ext cx="7838610" cy="4035813"/>
          </a:xfrm>
        </p:spPr>
        <p:txBody>
          <a:bodyPr/>
          <a:lstStyle/>
          <a:p>
            <a:r>
              <a:rPr lang="en-GB" sz="2000" dirty="0" smtClean="0"/>
              <a:t>Original idea</a:t>
            </a:r>
          </a:p>
          <a:p>
            <a:pPr lvl="1"/>
            <a:r>
              <a:rPr lang="en-GB" sz="1800" dirty="0" smtClean="0"/>
              <a:t>2002 Cabinet Office report……………………</a:t>
            </a:r>
          </a:p>
          <a:p>
            <a:pPr lvl="1"/>
            <a:r>
              <a:rPr lang="en-GB" sz="1800" dirty="0" smtClean="0"/>
              <a:t>“</a:t>
            </a:r>
            <a:r>
              <a:rPr lang="en-GB" sz="1800" i="1" dirty="0" smtClean="0"/>
              <a:t>Private Action Public Benefit</a:t>
            </a:r>
            <a:r>
              <a:rPr lang="en-GB" sz="1800" dirty="0" smtClean="0"/>
              <a:t>”</a:t>
            </a:r>
          </a:p>
          <a:p>
            <a:pPr lvl="1"/>
            <a:endParaRPr lang="en-GB" dirty="0"/>
          </a:p>
          <a:p>
            <a:r>
              <a:rPr lang="en-GB" sz="2000" dirty="0" smtClean="0"/>
              <a:t>Mechanism</a:t>
            </a:r>
          </a:p>
          <a:p>
            <a:pPr lvl="1"/>
            <a:r>
              <a:rPr lang="en-GB" sz="1800" dirty="0" smtClean="0"/>
              <a:t>Charities Act 2006………………………………</a:t>
            </a:r>
          </a:p>
          <a:p>
            <a:pPr lvl="1"/>
            <a:endParaRPr lang="en-GB" dirty="0"/>
          </a:p>
          <a:p>
            <a:r>
              <a:rPr lang="en-GB" sz="2000" dirty="0" smtClean="0"/>
              <a:t>Delivery</a:t>
            </a:r>
            <a:endParaRPr lang="en-GB" sz="1800" dirty="0" smtClean="0"/>
          </a:p>
          <a:p>
            <a:pPr lvl="1"/>
            <a:r>
              <a:rPr lang="en-GB" sz="1800" dirty="0" smtClean="0"/>
              <a:t>CIO Regulations (November 2012)</a:t>
            </a:r>
          </a:p>
          <a:p>
            <a:pPr lvl="1"/>
            <a:r>
              <a:rPr lang="en-GB" sz="1800" dirty="0" smtClean="0"/>
              <a:t>E&amp;W registration from January 2013 onwards!</a:t>
            </a:r>
            <a:endParaRPr lang="en-GB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CIO – long gestation period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74645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1600" y="1484784"/>
            <a:ext cx="7838610" cy="4035813"/>
          </a:xfrm>
        </p:spPr>
        <p:txBody>
          <a:bodyPr>
            <a:normAutofit/>
          </a:bodyPr>
          <a:lstStyle/>
          <a:p>
            <a:r>
              <a:rPr lang="en-GB" sz="2000" dirty="0" smtClean="0"/>
              <a:t>Many charities waiting and postponing their decisions</a:t>
            </a:r>
          </a:p>
          <a:p>
            <a:endParaRPr lang="en-GB" sz="2000" dirty="0" smtClean="0"/>
          </a:p>
          <a:p>
            <a:r>
              <a:rPr lang="en-GB" sz="2000" dirty="0" smtClean="0"/>
              <a:t>SCIO effective from 1 April 2011</a:t>
            </a:r>
          </a:p>
          <a:p>
            <a:endParaRPr lang="en-GB" sz="2000" dirty="0" smtClean="0"/>
          </a:p>
          <a:p>
            <a:r>
              <a:rPr lang="en-GB" sz="2000" dirty="0"/>
              <a:t>E&amp;W Regulations much more complex drafting than those in </a:t>
            </a:r>
            <a:r>
              <a:rPr lang="en-GB" sz="2000" dirty="0" smtClean="0"/>
              <a:t>Scotland</a:t>
            </a:r>
          </a:p>
          <a:p>
            <a:endParaRPr lang="en-GB" sz="2000" dirty="0"/>
          </a:p>
          <a:p>
            <a:r>
              <a:rPr lang="en-GB" sz="2000" dirty="0" smtClean="0"/>
              <a:t>Delays due to complexities, events, reduced resources etc.</a:t>
            </a:r>
          </a:p>
          <a:p>
            <a:endParaRPr lang="en-GB" sz="2000" dirty="0" smtClean="0"/>
          </a:p>
          <a:p>
            <a:r>
              <a:rPr lang="en-GB" sz="2000" dirty="0" smtClean="0"/>
              <a:t>Not a panacea but may suit some charities in particular circumstances</a:t>
            </a:r>
          </a:p>
          <a:p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CIO – Loss of impact?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56810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1556792"/>
            <a:ext cx="7838610" cy="4035813"/>
          </a:xfrm>
        </p:spPr>
        <p:txBody>
          <a:bodyPr>
            <a:normAutofit/>
          </a:bodyPr>
          <a:lstStyle/>
          <a:p>
            <a:r>
              <a:rPr lang="en-GB" sz="2000" dirty="0" smtClean="0"/>
              <a:t>To become a CIO, a new CIO charity must be formed</a:t>
            </a:r>
          </a:p>
          <a:p>
            <a:r>
              <a:rPr lang="en-GB" sz="2000" dirty="0" smtClean="0"/>
              <a:t>The old charity agrees to wind up</a:t>
            </a:r>
          </a:p>
          <a:p>
            <a:endParaRPr lang="en-GB" sz="2000" dirty="0" smtClean="0"/>
          </a:p>
          <a:p>
            <a:r>
              <a:rPr lang="en-GB" sz="2000" dirty="0" smtClean="0"/>
              <a:t>Transfer (all) assets from the old charity (Expenditure)</a:t>
            </a:r>
          </a:p>
          <a:p>
            <a:r>
              <a:rPr lang="en-GB" sz="2000" dirty="0" smtClean="0"/>
              <a:t>New charity receives the assets (Incoming resource)</a:t>
            </a:r>
          </a:p>
          <a:p>
            <a:r>
              <a:rPr lang="en-GB" sz="2000" dirty="0" smtClean="0"/>
              <a:t>Market value at the date of the transfer?</a:t>
            </a:r>
          </a:p>
          <a:p>
            <a:endParaRPr lang="en-GB" sz="2000" dirty="0" smtClean="0"/>
          </a:p>
          <a:p>
            <a:r>
              <a:rPr lang="en-GB" sz="2000" dirty="0" smtClean="0"/>
              <a:t>Simplest if all of the assets are transferred at the year end date BUT…</a:t>
            </a:r>
          </a:p>
          <a:p>
            <a:r>
              <a:rPr lang="en-GB" sz="2000" dirty="0" smtClean="0"/>
              <a:t>This requires planning and preparation</a:t>
            </a:r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CIO conversion from Unincorporated body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125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It will be possible to convert without a winding up but the Regulations have still to be finalised…</a:t>
            </a:r>
          </a:p>
          <a:p>
            <a:pPr marL="0" indent="0">
              <a:buNone/>
            </a:pPr>
            <a:endParaRPr lang="en-GB" sz="2000" dirty="0" smtClean="0"/>
          </a:p>
          <a:p>
            <a:r>
              <a:rPr lang="en-GB" sz="2000" dirty="0" smtClean="0"/>
              <a:t>Conversion can take place any time (in theory) – mid year?</a:t>
            </a:r>
          </a:p>
          <a:p>
            <a:endParaRPr lang="en-GB" sz="2000" dirty="0"/>
          </a:p>
          <a:p>
            <a:r>
              <a:rPr lang="en-GB" sz="2000" dirty="0" smtClean="0"/>
              <a:t>No transfer of assets but ”a new wrapper”</a:t>
            </a:r>
          </a:p>
          <a:p>
            <a:pPr marL="0" indent="0">
              <a:buNone/>
            </a:pPr>
            <a:endParaRPr lang="en-GB" sz="2000" dirty="0" smtClean="0"/>
          </a:p>
          <a:p>
            <a:r>
              <a:rPr lang="en-GB" sz="2000" dirty="0" smtClean="0"/>
              <a:t>Communication between Companies House and the Charity Commission will need to be good.</a:t>
            </a:r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CIO conversion from a Company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91906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952</Words>
  <Application>Microsoft Office PowerPoint</Application>
  <PresentationFormat>On-screen Show (4:3)</PresentationFormat>
  <Paragraphs>205</Paragraphs>
  <Slides>24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Office Theme</vt:lpstr>
      <vt:lpstr>4_Office Theme</vt:lpstr>
      <vt:lpstr>3_Office Theme</vt:lpstr>
      <vt:lpstr>2_Office Theme</vt:lpstr>
      <vt:lpstr>1_Office Theme</vt:lpstr>
      <vt:lpstr>Document</vt:lpstr>
      <vt:lpstr>PowerPoint Presentation</vt:lpstr>
      <vt:lpstr>CI - CIO</vt:lpstr>
      <vt:lpstr>Legal forms for a charity</vt:lpstr>
      <vt:lpstr>Problems with Existing Legal forms</vt:lpstr>
      <vt:lpstr>Government Policy</vt:lpstr>
      <vt:lpstr>CIO – long gestation period</vt:lpstr>
      <vt:lpstr>CIO – Loss of impact?</vt:lpstr>
      <vt:lpstr>CIO conversion from Unincorporated body</vt:lpstr>
      <vt:lpstr>CIO conversion from a Company</vt:lpstr>
      <vt:lpstr>Charity Commission Registration timetable for CIOs</vt:lpstr>
      <vt:lpstr>CIO Distinctives</vt:lpstr>
      <vt:lpstr>CIO Distinctives (cont.)</vt:lpstr>
      <vt:lpstr>CIO Distinctives (cont.)</vt:lpstr>
      <vt:lpstr>CIO Issues and Problems</vt:lpstr>
      <vt:lpstr>CIOs may be advantageous when…</vt:lpstr>
      <vt:lpstr>CIOs maybe a disadvantage for…</vt:lpstr>
      <vt:lpstr>Charity Information</vt:lpstr>
      <vt:lpstr>PowerPoint Presentation</vt:lpstr>
      <vt:lpstr>Statement of Financial Activities Layering</vt:lpstr>
      <vt:lpstr>The Register of Charities</vt:lpstr>
      <vt:lpstr>The Register – documents overdue</vt:lpstr>
      <vt:lpstr>The Register – financial history</vt:lpstr>
      <vt:lpstr>Useful Websites</vt:lpstr>
      <vt:lpstr>PowerPoint Presentation</vt:lpstr>
    </vt:vector>
  </TitlesOfParts>
  <Company>AAT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Master</dc:creator>
  <cp:lastModifiedBy>Ben</cp:lastModifiedBy>
  <cp:revision>43</cp:revision>
  <dcterms:created xsi:type="dcterms:W3CDTF">2013-02-18T14:34:37Z</dcterms:created>
  <dcterms:modified xsi:type="dcterms:W3CDTF">2013-05-15T07:07:30Z</dcterms:modified>
</cp:coreProperties>
</file>