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81" r:id="rId22"/>
    <p:sldId id="282" r:id="rId23"/>
    <p:sldId id="287" r:id="rId24"/>
    <p:sldId id="283" r:id="rId25"/>
    <p:sldId id="284" r:id="rId26"/>
    <p:sldId id="286" r:id="rId27"/>
    <p:sldId id="285" r:id="rId28"/>
    <p:sldId id="288" r:id="rId29"/>
    <p:sldId id="289" r:id="rId30"/>
    <p:sldId id="290" r:id="rId31"/>
    <p:sldId id="291" r:id="rId32"/>
    <p:sldId id="293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25400-F344-40CA-9DCA-8E885194A030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7CFF2-27ED-4889-9490-BBCE8793C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79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CFF2-27ED-4889-9490-BBCE8793CE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9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</a:p>
          <a:p>
            <a:r>
              <a:rPr lang="en-GB" dirty="0" smtClean="0"/>
              <a:t>Adjustments</a:t>
            </a:r>
          </a:p>
          <a:p>
            <a:r>
              <a:rPr lang="en-GB" dirty="0" smtClean="0"/>
              <a:t>Leavers</a:t>
            </a:r>
          </a:p>
          <a:p>
            <a:r>
              <a:rPr lang="en-GB" dirty="0" smtClean="0"/>
              <a:t>Small business</a:t>
            </a:r>
            <a:r>
              <a:rPr lang="en-GB" baseline="0" dirty="0" smtClean="0"/>
              <a:t> easements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CFF2-27ED-4889-9490-BBCE8793CE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5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CFF2-27ED-4889-9490-BBCE8793CEE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5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5A7C329-7094-408F-87FC-C8DC73CF5874}" type="slidenum">
              <a:rPr lang="en-GB"/>
              <a:pPr eaLnBrk="1" hangingPunct="1"/>
              <a:t>31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IF YOU DON’T PLAN YOU COULD END UP LOOKING LIKE THIS!  SEE SLIDE SCARY CAT HAVING A VERY BAD HAIR DAY!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The next slide shows a lazy cat drinking</a:t>
            </a:r>
            <a:r>
              <a:rPr lang="en-GB" baseline="0" dirty="0" smtClean="0"/>
              <a:t> a glass of wine, which is how you could be if you planned!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This is how you could be if you plan, and prepare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CABA1D-1449-45A4-A6D6-BB448D7C82AF}" type="slidenum">
              <a:rPr lang="en-GB"/>
              <a:pPr eaLnBrk="1" hangingPunct="1"/>
              <a:t>32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 in 24pt</a:t>
            </a:r>
          </a:p>
        </p:txBody>
      </p:sp>
    </p:spTree>
    <p:extLst>
      <p:ext uri="{BB962C8B-B14F-4D97-AF65-F5344CB8AC3E}">
        <p14:creationId xmlns:p14="http://schemas.microsoft.com/office/powerpoint/2010/main" val="104205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8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86D3-DE6F-44B3-A8FC-69A4135115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39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-88900"/>
            <a:ext cx="9382126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115888"/>
            <a:ext cx="939482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Income Tax rate reduced to 45% 6 April </a:t>
            </a:r>
            <a:r>
              <a:rPr lang="en-GB" dirty="0" smtClean="0"/>
              <a:t>2013</a:t>
            </a:r>
          </a:p>
          <a:p>
            <a:pPr lvl="1"/>
            <a:r>
              <a:rPr lang="en-GB" dirty="0"/>
              <a:t>Additional rate for CCVs increased from £22pw to £25pw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New Scheme announced</a:t>
            </a:r>
          </a:p>
          <a:p>
            <a:pPr lvl="1"/>
            <a:r>
              <a:rPr lang="en-GB" dirty="0" smtClean="0"/>
              <a:t>October 2015</a:t>
            </a:r>
          </a:p>
          <a:p>
            <a:pPr lvl="1"/>
            <a:r>
              <a:rPr lang="en-GB" dirty="0" smtClean="0"/>
              <a:t>Is this the end of salary sacrifice?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Childcare vouchers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8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Budget </a:t>
            </a:r>
            <a:r>
              <a:rPr lang="en-GB" dirty="0"/>
              <a:t>2013 announced limit to rise from £5,000pa to £10,000pa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Beneficial loans</a:t>
            </a:r>
            <a:endParaRPr lang="en-GB" dirty="0"/>
          </a:p>
        </p:txBody>
      </p:sp>
      <p:pic>
        <p:nvPicPr>
          <p:cNvPr id="4" name="Picture 2" descr="C:\Users\karent\AppData\Local\Microsoft\Windows\Temporary Internet Files\Content.IE5\VVV59GXX\MC9004404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1368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Employer National Insurance reduction of £2,000pa</a:t>
            </a:r>
          </a:p>
          <a:p>
            <a:pPr lvl="1"/>
            <a:r>
              <a:rPr lang="en-GB" dirty="0"/>
              <a:t>Offset from NI liability</a:t>
            </a:r>
          </a:p>
          <a:p>
            <a:pPr lvl="1"/>
            <a:r>
              <a:rPr lang="en-GB" dirty="0"/>
              <a:t>Reported through real time information returns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 Allowance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3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Loans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102625" cy="16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6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P38(S) scrapped</a:t>
            </a:r>
          </a:p>
          <a:p>
            <a:r>
              <a:rPr lang="en-GB" dirty="0" smtClean="0"/>
              <a:t>P38A scrapped</a:t>
            </a:r>
          </a:p>
          <a:p>
            <a:r>
              <a:rPr lang="en-GB" dirty="0" smtClean="0"/>
              <a:t>iP11D available</a:t>
            </a:r>
          </a:p>
          <a:p>
            <a:r>
              <a:rPr lang="en-GB" dirty="0" smtClean="0"/>
              <a:t>Payrolling benefits; online notification</a:t>
            </a:r>
          </a:p>
          <a:p>
            <a:r>
              <a:rPr lang="en-GB" dirty="0" smtClean="0"/>
              <a:t>No return of P11DB online notification</a:t>
            </a:r>
          </a:p>
          <a:p>
            <a:r>
              <a:rPr lang="en-GB" dirty="0" smtClean="0"/>
              <a:t>Percentage Threshold Scheme to go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HMRC news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4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 April 2013</a:t>
            </a:r>
          </a:p>
          <a:p>
            <a:pPr lvl="1"/>
            <a:r>
              <a:rPr lang="en-GB" dirty="0"/>
              <a:t>Overpayment of benefits</a:t>
            </a:r>
          </a:p>
          <a:p>
            <a:pPr lvl="1"/>
            <a:r>
              <a:rPr lang="en-GB" dirty="0"/>
              <a:t>Implications for software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Earnings Attachments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will they work?</a:t>
            </a:r>
          </a:p>
          <a:p>
            <a:pPr lvl="1"/>
            <a:r>
              <a:rPr lang="en-GB" dirty="0"/>
              <a:t>Similar to DEOs</a:t>
            </a:r>
          </a:p>
          <a:p>
            <a:pPr lvl="1"/>
            <a:r>
              <a:rPr lang="en-GB" dirty="0"/>
              <a:t>60% Protected Earnings</a:t>
            </a:r>
          </a:p>
          <a:p>
            <a:pPr lvl="1"/>
            <a:r>
              <a:rPr lang="en-GB" dirty="0"/>
              <a:t>Table for amounts</a:t>
            </a:r>
          </a:p>
          <a:p>
            <a:pPr lvl="1"/>
            <a:r>
              <a:rPr lang="en-GB" dirty="0"/>
              <a:t>Priority but after all other priority; sort of</a:t>
            </a:r>
          </a:p>
          <a:p>
            <a:pPr lvl="1"/>
            <a:r>
              <a:rPr lang="en-GB" dirty="0"/>
              <a:t>Payslip must record deductions</a:t>
            </a:r>
          </a:p>
          <a:p>
            <a:pPr lvl="1"/>
            <a:r>
              <a:rPr lang="en-GB" dirty="0"/>
              <a:t>Schedule required</a:t>
            </a:r>
          </a:p>
          <a:p>
            <a:pPr lvl="1"/>
            <a:r>
              <a:rPr lang="en-GB" dirty="0"/>
              <a:t>Continue until told to stop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Earnings Attachments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1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Manual calculation likely</a:t>
            </a:r>
          </a:p>
          <a:p>
            <a:pPr lvl="1"/>
            <a:r>
              <a:rPr lang="en-GB" dirty="0"/>
              <a:t>What if orders already in system?</a:t>
            </a:r>
          </a:p>
          <a:p>
            <a:pPr lvl="1"/>
            <a:r>
              <a:rPr lang="en-GB" dirty="0"/>
              <a:t>Each pay day assessment will be needed</a:t>
            </a:r>
          </a:p>
          <a:p>
            <a:pPr lvl="1"/>
            <a:r>
              <a:rPr lang="en-GB" dirty="0"/>
              <a:t>Software??????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Earnings Attachments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Government Proposals</a:t>
            </a:r>
            <a:br>
              <a:rPr lang="en-US" dirty="0">
                <a:solidFill>
                  <a:srgbClr val="000000"/>
                </a:solidFill>
                <a:cs typeface="Arial" charset="0"/>
              </a:rPr>
            </a:br>
            <a:endParaRPr lang="en-US" sz="1200" dirty="0"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Dads can attend 2 antenatal appointments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Maternity leave and pay remains at 52 weeks and 39 weeks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Additional Paternity Leave to be abolished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Shared leave and pay possible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parental leave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6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Government Proposals</a:t>
            </a:r>
            <a:br>
              <a:rPr lang="en-US" dirty="0">
                <a:solidFill>
                  <a:srgbClr val="000000"/>
                </a:solidFill>
                <a:cs typeface="Arial" charset="0"/>
              </a:rPr>
            </a:br>
            <a:endParaRPr lang="en-US" sz="1200" dirty="0"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Abolition of 26 weeks for Adoption leave</a:t>
            </a:r>
          </a:p>
          <a:p>
            <a:pPr marL="914400" lvl="2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Arial" charset="0"/>
              <a:buNone/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Statutory Adoption pay will mirror SMP</a:t>
            </a:r>
          </a:p>
          <a:p>
            <a:pPr marL="914400" lvl="2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Arial" charset="0"/>
              <a:buNone/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Surrogacy rules change</a:t>
            </a:r>
          </a:p>
          <a:p>
            <a:pPr marL="914400" lvl="2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Arial" charset="0"/>
              <a:buNone/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parental leave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2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Carrying out payroll; what you need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to </a:t>
            </a:r>
            <a:r>
              <a:rPr lang="en-GB" sz="3600" dirty="0"/>
              <a:t>know now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552" y="2781299"/>
            <a:ext cx="8208838" cy="647700"/>
          </a:xfrm>
        </p:spPr>
        <p:txBody>
          <a:bodyPr/>
          <a:lstStyle/>
          <a:p>
            <a:r>
              <a:rPr lang="en-GB" dirty="0" smtClean="0"/>
              <a:t>Karen Thomson FCIPP MSc </a:t>
            </a:r>
            <a:endParaRPr lang="en-GB" dirty="0"/>
          </a:p>
        </p:txBody>
      </p:sp>
      <p:pic>
        <p:nvPicPr>
          <p:cNvPr id="4" name="Picture 3" descr="11.05.27 CIPP Logo In-Line CMYK (Outlined) (print-promos)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11560" y="3428999"/>
            <a:ext cx="1888956" cy="4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16832"/>
            <a:ext cx="7838610" cy="4035813"/>
          </a:xfrm>
        </p:spPr>
        <p:txBody>
          <a:bodyPr/>
          <a:lstStyle/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Shared leave – devil is in the detail….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dirty="0">
                <a:solidFill>
                  <a:srgbClr val="000000"/>
                </a:solidFill>
                <a:cs typeface="Arial" charset="0"/>
              </a:rPr>
            </a:br>
            <a:endParaRPr lang="en-US" sz="1200" dirty="0"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Parents could both take leave at the same time</a:t>
            </a:r>
            <a:br>
              <a:rPr lang="en-US" sz="2400" dirty="0">
                <a:solidFill>
                  <a:srgbClr val="000000"/>
                </a:solidFill>
                <a:cs typeface="Arial" charset="0"/>
              </a:rPr>
            </a:b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Leave could be broken up into two or more periods </a:t>
            </a:r>
            <a:br>
              <a:rPr lang="en-US" sz="2400" dirty="0">
                <a:solidFill>
                  <a:srgbClr val="000000"/>
                </a:solidFill>
                <a:cs typeface="Arial" charset="0"/>
              </a:rPr>
            </a:br>
            <a:endParaRPr lang="en-US" sz="1200" dirty="0">
              <a:solidFill>
                <a:srgbClr val="000000"/>
              </a:solidFill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No absolute right to flexibility</a:t>
            </a:r>
            <a:br>
              <a:rPr lang="en-US" sz="2400" dirty="0">
                <a:solidFill>
                  <a:srgbClr val="000000"/>
                </a:solidFill>
                <a:cs typeface="Arial" charset="0"/>
              </a:rPr>
            </a:br>
            <a:endParaRPr lang="en-US" sz="1200" dirty="0">
              <a:solidFill>
                <a:srgbClr val="000000"/>
              </a:solidFill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Default position in case of disagreement is one continuous leave period</a:t>
            </a:r>
            <a:br>
              <a:rPr lang="en-US" sz="2400" dirty="0">
                <a:solidFill>
                  <a:srgbClr val="000000"/>
                </a:solidFill>
                <a:cs typeface="Arial" charset="0"/>
              </a:rPr>
            </a:br>
            <a:endParaRPr lang="en-US" sz="1200" dirty="0">
              <a:solidFill>
                <a:srgbClr val="000000"/>
              </a:solidFill>
              <a:cs typeface="Arial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Self - certification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parental leave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6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 March 2013</a:t>
            </a:r>
          </a:p>
          <a:p>
            <a:pPr lvl="1"/>
            <a:r>
              <a:rPr lang="en-GB" dirty="0"/>
              <a:t>extends from 13 weeks to 18 weeks</a:t>
            </a:r>
          </a:p>
          <a:p>
            <a:pPr lvl="1"/>
            <a:r>
              <a:rPr lang="en-GB" dirty="0"/>
              <a:t>For parents of children - up to 5</a:t>
            </a:r>
            <a:r>
              <a:rPr lang="en-GB" baseline="30000" dirty="0"/>
              <a:t>th</a:t>
            </a:r>
            <a:r>
              <a:rPr lang="en-GB" dirty="0"/>
              <a:t> birthday</a:t>
            </a:r>
          </a:p>
          <a:p>
            <a:pPr lvl="1"/>
            <a:r>
              <a:rPr lang="en-GB" dirty="0"/>
              <a:t>For parents of each adopted child - up to their 18</a:t>
            </a:r>
            <a:r>
              <a:rPr lang="en-GB" baseline="30000" dirty="0"/>
              <a:t>th</a:t>
            </a:r>
            <a:r>
              <a:rPr lang="en-GB" dirty="0"/>
              <a:t> birthday or the 5</a:t>
            </a:r>
            <a:r>
              <a:rPr lang="en-GB" baseline="30000" dirty="0"/>
              <a:t>th</a:t>
            </a:r>
            <a:r>
              <a:rPr lang="en-GB" dirty="0"/>
              <a:t> anniversary of adoption (whichever happens first).</a:t>
            </a:r>
          </a:p>
          <a:p>
            <a:pPr lvl="1"/>
            <a:r>
              <a:rPr lang="en-GB" dirty="0"/>
              <a:t>For parents of children who qualify for Disability Living Allowance, 18 weeks up to their 18</a:t>
            </a:r>
            <a:r>
              <a:rPr lang="en-GB" baseline="30000" dirty="0"/>
              <a:t>th</a:t>
            </a:r>
            <a:r>
              <a:rPr lang="en-GB" dirty="0"/>
              <a:t> birthday.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Upaid</a:t>
            </a:r>
            <a:r>
              <a:rPr lang="en-GB" dirty="0" smtClean="0"/>
              <a:t> parental leave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Automatic enrolment</a:t>
            </a:r>
            <a:endParaRPr lang="en-GB" dirty="0"/>
          </a:p>
        </p:txBody>
      </p:sp>
      <p:pic>
        <p:nvPicPr>
          <p:cNvPr id="4" name="Picture 4" descr="j02991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1100023" cy="18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059832" y="2060575"/>
            <a:ext cx="4895850" cy="3024188"/>
          </a:xfrm>
          <a:prstGeom prst="cloudCallout">
            <a:avLst>
              <a:gd name="adj1" fmla="val -61120"/>
              <a:gd name="adj2" fmla="val 1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400" dirty="0"/>
              <a:t>What more major changes in addition to RTI?  It’s going to cost me how much?  What do I need to do?</a:t>
            </a:r>
          </a:p>
        </p:txBody>
      </p:sp>
    </p:spTree>
    <p:extLst>
      <p:ext uri="{BB962C8B-B14F-4D97-AF65-F5344CB8AC3E}">
        <p14:creationId xmlns:p14="http://schemas.microsoft.com/office/powerpoint/2010/main" val="5537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their staging date </a:t>
            </a:r>
          </a:p>
          <a:p>
            <a:r>
              <a:rPr lang="en-GB" dirty="0"/>
              <a:t>Decide on a scheme</a:t>
            </a:r>
          </a:p>
          <a:p>
            <a:r>
              <a:rPr lang="en-GB" dirty="0"/>
              <a:t>Assess the workforce</a:t>
            </a:r>
          </a:p>
          <a:p>
            <a:r>
              <a:rPr lang="en-GB" dirty="0"/>
              <a:t>Monitor employee eligibility</a:t>
            </a:r>
          </a:p>
          <a:p>
            <a:r>
              <a:rPr lang="en-GB" dirty="0"/>
              <a:t>Process opt outs and opt ins</a:t>
            </a:r>
          </a:p>
          <a:p>
            <a:r>
              <a:rPr lang="en-GB" dirty="0"/>
              <a:t>Re-enrol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8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Staging date readiness</a:t>
            </a:r>
          </a:p>
          <a:p>
            <a:r>
              <a:rPr lang="en-GB" dirty="0"/>
              <a:t>Workforce assessment</a:t>
            </a:r>
          </a:p>
          <a:p>
            <a:r>
              <a:rPr lang="en-GB" dirty="0"/>
              <a:t>Qualifying schemes</a:t>
            </a:r>
          </a:p>
          <a:p>
            <a:r>
              <a:rPr lang="en-GB" dirty="0"/>
              <a:t>Opt in / Opt out process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tells us</a:t>
            </a:r>
            <a:br>
              <a:rPr lang="en-GB" dirty="0" smtClean="0"/>
            </a:br>
            <a:r>
              <a:rPr lang="en-GB" dirty="0" smtClean="0"/>
              <a:t>Employers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4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Financial impact</a:t>
            </a:r>
          </a:p>
          <a:p>
            <a:r>
              <a:rPr lang="en-GB" dirty="0"/>
              <a:t>Postponement </a:t>
            </a:r>
          </a:p>
          <a:p>
            <a:r>
              <a:rPr lang="en-GB" dirty="0"/>
              <a:t>Project team</a:t>
            </a:r>
          </a:p>
          <a:p>
            <a:r>
              <a:rPr lang="en-GB" dirty="0"/>
              <a:t>Discussions with software provider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tells us</a:t>
            </a:r>
            <a:br>
              <a:rPr lang="en-GB" dirty="0" smtClean="0"/>
            </a:br>
            <a:r>
              <a:rPr lang="en-GB" dirty="0" smtClean="0"/>
              <a:t>Employers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3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Awareness</a:t>
            </a:r>
          </a:p>
          <a:p>
            <a:r>
              <a:rPr lang="en-GB" dirty="0"/>
              <a:t>Discussions with customers</a:t>
            </a:r>
          </a:p>
          <a:p>
            <a:r>
              <a:rPr lang="en-GB" dirty="0"/>
              <a:t>Triggers</a:t>
            </a:r>
          </a:p>
          <a:p>
            <a:r>
              <a:rPr lang="en-GB" dirty="0"/>
              <a:t>Tools</a:t>
            </a:r>
          </a:p>
          <a:p>
            <a:r>
              <a:rPr lang="en-GB" dirty="0"/>
              <a:t>Charges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tells us</a:t>
            </a:r>
            <a:br>
              <a:rPr lang="en-GB" dirty="0" smtClean="0"/>
            </a:br>
            <a:r>
              <a:rPr lang="en-GB" dirty="0" smtClean="0"/>
              <a:t>Software providers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6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Awareness</a:t>
            </a:r>
            <a:br>
              <a:rPr lang="en-GB" dirty="0"/>
            </a:br>
            <a:endParaRPr lang="en-GB" dirty="0"/>
          </a:p>
          <a:p>
            <a:r>
              <a:rPr lang="en-GB" dirty="0"/>
              <a:t>Software </a:t>
            </a:r>
            <a:br>
              <a:rPr lang="en-GB" dirty="0"/>
            </a:br>
            <a:endParaRPr lang="en-GB" dirty="0"/>
          </a:p>
          <a:p>
            <a:r>
              <a:rPr lang="en-GB" dirty="0"/>
              <a:t>Clients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tells us</a:t>
            </a:r>
            <a:br>
              <a:rPr lang="en-GB" dirty="0" smtClean="0"/>
            </a:br>
            <a:r>
              <a:rPr lang="en-GB" dirty="0" smtClean="0"/>
              <a:t>Payroll service providers/agents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Service offerings </a:t>
            </a:r>
            <a:br>
              <a:rPr lang="en-GB" dirty="0"/>
            </a:br>
            <a:endParaRPr lang="en-GB" dirty="0"/>
          </a:p>
          <a:p>
            <a:r>
              <a:rPr lang="en-GB" dirty="0"/>
              <a:t>Service Level Agreements</a:t>
            </a:r>
            <a:br>
              <a:rPr lang="en-GB" dirty="0"/>
            </a:br>
            <a:endParaRPr lang="en-GB" dirty="0"/>
          </a:p>
          <a:p>
            <a:r>
              <a:rPr lang="en-GB" dirty="0"/>
              <a:t>Communicating with clients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tells us</a:t>
            </a:r>
            <a:br>
              <a:rPr lang="en-GB" dirty="0" smtClean="0"/>
            </a:br>
            <a:r>
              <a:rPr lang="en-GB" dirty="0" smtClean="0"/>
              <a:t>Pension providers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Complexity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Pensions Regulator</a:t>
            </a:r>
          </a:p>
          <a:p>
            <a:endParaRPr lang="en-GB" dirty="0"/>
          </a:p>
          <a:p>
            <a:r>
              <a:rPr lang="en-GB" dirty="0"/>
              <a:t>Administrative Burdens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7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Progress so far</a:t>
            </a:r>
          </a:p>
          <a:p>
            <a:r>
              <a:rPr lang="en-GB" dirty="0" smtClean="0"/>
              <a:t>Key points you need to know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Time Information</a:t>
            </a:r>
            <a:endParaRPr lang="en-GB" dirty="0"/>
          </a:p>
        </p:txBody>
      </p:sp>
      <p:pic>
        <p:nvPicPr>
          <p:cNvPr id="1026" name="Picture 2" descr="C:\Users\karent\AppData\Local\Microsoft\Windows\Temporary Internet Files\Content.IE5\T004I4D0\MC9002899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1584175" cy="12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ent\AppData\Local\Microsoft\Windows\Temporary Internet Files\Content.IE5\VVV59GXX\MC90043446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18192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rent\AppData\Local\Microsoft\Windows\Temporary Internet Files\Content.IE5\0F9C8OQV\MP90044243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172391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rent\AppData\Local\Microsoft\Windows\Temporary Internet Files\Content.IE5\MJ9B46SH\MC90038349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03" y="3681797"/>
            <a:ext cx="1584175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what of the future…….</a:t>
            </a:r>
            <a:endParaRPr lang="en-GB" dirty="0"/>
          </a:p>
        </p:txBody>
      </p:sp>
      <p:pic>
        <p:nvPicPr>
          <p:cNvPr id="5" name="Picture 5" descr="C:\Users\samanthamann\AppData\Local\Microsoft\Windows\Temporary Internet Files\Low\Content.IE5\JN2WDM1W\MC900434834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58172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850167"/>
            <a:ext cx="223224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Automatic enrolment technical amendments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501008"/>
            <a:ext cx="158417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Payroll Giving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509120"/>
            <a:ext cx="158417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Regulation 72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1988840"/>
            <a:ext cx="18002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Digital by default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3356992"/>
            <a:ext cx="23042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Payrolling of benefits?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8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6948264" cy="52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MC9004413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519363"/>
            <a:ext cx="1727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 descr="MC90044138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250"/>
            <a:ext cx="5760640" cy="518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34888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Any questions?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date P45 received</a:t>
            </a:r>
          </a:p>
          <a:p>
            <a:pPr lvl="1"/>
            <a:r>
              <a:rPr lang="en-GB" dirty="0"/>
              <a:t>Employer selects starter statement</a:t>
            </a:r>
          </a:p>
          <a:p>
            <a:r>
              <a:rPr lang="en-GB" dirty="0"/>
              <a:t>Old P45 received </a:t>
            </a:r>
          </a:p>
          <a:p>
            <a:pPr lvl="1"/>
            <a:r>
              <a:rPr lang="en-GB" dirty="0"/>
              <a:t>Must obtain full starter declaration</a:t>
            </a:r>
          </a:p>
          <a:p>
            <a:r>
              <a:rPr lang="en-GB" dirty="0"/>
              <a:t>No  P45 received</a:t>
            </a:r>
          </a:p>
          <a:p>
            <a:pPr lvl="1"/>
            <a:r>
              <a:rPr lang="en-GB" dirty="0"/>
              <a:t>Must obtain full starter declaration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RTI and new starters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7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notice a mistake and the FPS has gone</a:t>
            </a:r>
          </a:p>
          <a:p>
            <a:r>
              <a:rPr lang="en-GB" dirty="0" smtClean="0"/>
              <a:t>The employee left but I didn’t know about it and the FPS has gone</a:t>
            </a:r>
          </a:p>
          <a:p>
            <a:r>
              <a:rPr lang="en-GB" dirty="0" smtClean="0"/>
              <a:t>New PAYE scheme but no reference received</a:t>
            </a:r>
          </a:p>
          <a:p>
            <a:r>
              <a:rPr lang="en-GB" dirty="0" smtClean="0"/>
              <a:t>No National Insurance Number known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RTI and adjustments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1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and when do I use Earlier Year Updates?</a:t>
            </a:r>
          </a:p>
          <a:p>
            <a:r>
              <a:rPr lang="en-GB" dirty="0"/>
              <a:t>Adjustments of tax; in-year or end of year?</a:t>
            </a:r>
          </a:p>
          <a:p>
            <a:r>
              <a:rPr lang="en-GB" dirty="0"/>
              <a:t>Excess CIS deductions; can I have a refund?</a:t>
            </a:r>
          </a:p>
          <a:p>
            <a:r>
              <a:rPr lang="en-GB" dirty="0"/>
              <a:t>What date of leaving should be shown?</a:t>
            </a:r>
          </a:p>
          <a:p>
            <a:r>
              <a:rPr lang="en-GB" dirty="0"/>
              <a:t>I don’t have payroll software?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RTI and adjustments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8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I tell HMRC?</a:t>
            </a:r>
          </a:p>
          <a:p>
            <a:r>
              <a:rPr lang="en-GB" dirty="0" smtClean="0"/>
              <a:t>Do I still issue a P45?</a:t>
            </a:r>
          </a:p>
          <a:p>
            <a:r>
              <a:rPr lang="en-GB" dirty="0" smtClean="0"/>
              <a:t>What if I put the wrong leaving date on the FPS?</a:t>
            </a:r>
          </a:p>
          <a:p>
            <a:r>
              <a:rPr lang="en-GB" dirty="0" smtClean="0"/>
              <a:t>Hire, resign and re-hire process?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RTI and leavers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1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Payments must be reported on or before pay day, however there are some exceptions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Ad-hoc payments made outside of the regular payroll?</a:t>
            </a:r>
          </a:p>
          <a:p>
            <a:pPr lvl="1"/>
            <a:r>
              <a:rPr lang="en-US" dirty="0" smtClean="0"/>
              <a:t>Casual employees working less than 1 week and under LEL</a:t>
            </a:r>
            <a:endParaRPr lang="en-US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RTI easements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8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or before</a:t>
            </a:r>
          </a:p>
          <a:p>
            <a:pPr lvl="1"/>
            <a:r>
              <a:rPr lang="en-GB" dirty="0" smtClean="0"/>
              <a:t>Pay weekly monthly?</a:t>
            </a:r>
          </a:p>
          <a:p>
            <a:pPr lvl="1"/>
            <a:r>
              <a:rPr lang="en-GB" dirty="0" smtClean="0"/>
              <a:t>October deadline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Small employer easements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665</Words>
  <Application>Microsoft Office PowerPoint</Application>
  <PresentationFormat>On-screen Show (4:3)</PresentationFormat>
  <Paragraphs>163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Carrying out payroll; what you need  to know now </vt:lpstr>
      <vt:lpstr>Real Time Information</vt:lpstr>
      <vt:lpstr>RTI and new starters</vt:lpstr>
      <vt:lpstr>RTI and adjustments</vt:lpstr>
      <vt:lpstr>RTI and adjustments </vt:lpstr>
      <vt:lpstr>RTI and leavers</vt:lpstr>
      <vt:lpstr>RTI easements</vt:lpstr>
      <vt:lpstr>Small employer easements</vt:lpstr>
      <vt:lpstr>Childcare vouchers</vt:lpstr>
      <vt:lpstr>Beneficial loans</vt:lpstr>
      <vt:lpstr>Employment Allowance</vt:lpstr>
      <vt:lpstr>Student Loans</vt:lpstr>
      <vt:lpstr>HMRC news</vt:lpstr>
      <vt:lpstr>Direct Earnings Attachments</vt:lpstr>
      <vt:lpstr>Direct Earnings Attachments</vt:lpstr>
      <vt:lpstr>Direct Earnings Attachments</vt:lpstr>
      <vt:lpstr>Shared parental leave</vt:lpstr>
      <vt:lpstr>Shared parental leave</vt:lpstr>
      <vt:lpstr>Shared parental leave</vt:lpstr>
      <vt:lpstr>Upaid parental leave</vt:lpstr>
      <vt:lpstr>Automatic enrolment</vt:lpstr>
      <vt:lpstr>Employers</vt:lpstr>
      <vt:lpstr>Research tells us Employers</vt:lpstr>
      <vt:lpstr>Research tells us Employers</vt:lpstr>
      <vt:lpstr>Research tells us Software providers</vt:lpstr>
      <vt:lpstr>Research tells us Payroll service providers/agents</vt:lpstr>
      <vt:lpstr>Research tells us Pension providers</vt:lpstr>
      <vt:lpstr>Key findings</vt:lpstr>
      <vt:lpstr>But what of the future…….</vt:lpstr>
      <vt:lpstr>PowerPoint Presentation</vt:lpstr>
      <vt:lpstr>PowerPoint Presentation</vt:lpstr>
      <vt:lpstr>PowerPoint Presentation</vt:lpstr>
    </vt:vector>
  </TitlesOfParts>
  <Company>AAT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Ben</cp:lastModifiedBy>
  <cp:revision>20</cp:revision>
  <dcterms:created xsi:type="dcterms:W3CDTF">2013-04-10T08:16:40Z</dcterms:created>
  <dcterms:modified xsi:type="dcterms:W3CDTF">2013-05-15T07:06:59Z</dcterms:modified>
</cp:coreProperties>
</file>