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64" r:id="rId5"/>
    <p:sldId id="265" r:id="rId6"/>
    <p:sldId id="266" r:id="rId7"/>
    <p:sldId id="267" r:id="rId8"/>
    <p:sldId id="269" r:id="rId9"/>
    <p:sldId id="275" r:id="rId10"/>
    <p:sldId id="270" r:id="rId11"/>
    <p:sldId id="277" r:id="rId12"/>
    <p:sldId id="271" r:id="rId13"/>
    <p:sldId id="272" r:id="rId14"/>
    <p:sldId id="273" r:id="rId15"/>
    <p:sldId id="274" r:id="rId16"/>
    <p:sldId id="276" r:id="rId17"/>
    <p:sldId id="25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84" y="-6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179512" y="2132856"/>
            <a:ext cx="8229600" cy="1477962"/>
          </a:xfrm>
          <a:prstGeom prst="rect">
            <a:avLst/>
          </a:prstGeom>
        </p:spPr>
        <p:txBody>
          <a:bodyPr vert="horz" lIns="91440" tIns="45720" rIns="91440" bIns="45720" rtlCol="0" anchor="ctr">
            <a:normAutofit/>
          </a:bodyPr>
          <a:lstStyle>
            <a:lvl1pPr algn="l">
              <a:defRPr sz="3200" baseline="0">
                <a:solidFill>
                  <a:srgbClr val="00AB4E"/>
                </a:solidFill>
                <a:latin typeface="Arial" pitchFamily="34" charset="0"/>
                <a:cs typeface="Arial" pitchFamily="34" charset="0"/>
              </a:defRPr>
            </a:lvl1pPr>
          </a:lstStyle>
          <a:p>
            <a:r>
              <a:rPr lang="en-US" dirty="0" smtClean="0"/>
              <a:t>Insert your title here</a:t>
            </a:r>
            <a:br>
              <a:rPr lang="en-US" dirty="0" smtClean="0"/>
            </a:br>
            <a:r>
              <a:rPr lang="en-US" dirty="0" smtClean="0"/>
              <a:t>Two lines maximum 32pt</a:t>
            </a:r>
            <a:endParaRPr lang="en-US" dirty="0"/>
          </a:p>
        </p:txBody>
      </p:sp>
      <p:sp>
        <p:nvSpPr>
          <p:cNvPr id="4" name="Content Placeholder 3"/>
          <p:cNvSpPr>
            <a:spLocks noGrp="1"/>
          </p:cNvSpPr>
          <p:nvPr>
            <p:ph sz="quarter" idx="10" hasCustomPrompt="1"/>
          </p:nvPr>
        </p:nvSpPr>
        <p:spPr>
          <a:xfrm>
            <a:off x="179513" y="3644900"/>
            <a:ext cx="8208838" cy="647700"/>
          </a:xfrm>
          <a:prstGeom prst="rect">
            <a:avLst/>
          </a:prstGeom>
        </p:spPr>
        <p:txBody>
          <a:bodyPr/>
          <a:lstStyle>
            <a:lvl1pPr marL="0" indent="0">
              <a:buNone/>
              <a:defRPr sz="2400" baseline="0">
                <a:latin typeface="Arial" pitchFamily="34" charset="0"/>
                <a:cs typeface="Arial" pitchFamily="34" charset="0"/>
              </a:defRPr>
            </a:lvl1pPr>
          </a:lstStyle>
          <a:p>
            <a:pPr lvl="0"/>
            <a:r>
              <a:rPr lang="en-US" dirty="0" smtClean="0"/>
              <a:t>Name in 24pt</a:t>
            </a:r>
          </a:p>
        </p:txBody>
      </p:sp>
    </p:spTree>
    <p:extLst>
      <p:ext uri="{BB962C8B-B14F-4D97-AF65-F5344CB8AC3E}">
        <p14:creationId xmlns:p14="http://schemas.microsoft.com/office/powerpoint/2010/main" val="10420595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797390" y="1913467"/>
            <a:ext cx="7838610" cy="4035813"/>
          </a:xfrm>
          <a:prstGeom prst="rect">
            <a:avLst/>
          </a:prstGeom>
        </p:spPr>
        <p:txBody>
          <a:bodyPr>
            <a:normAutofit/>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Placeholder 1"/>
          <p:cNvSpPr>
            <a:spLocks noGrp="1"/>
          </p:cNvSpPr>
          <p:nvPr>
            <p:ph type="title" hasCustomPrompt="1"/>
          </p:nvPr>
        </p:nvSpPr>
        <p:spPr>
          <a:xfrm>
            <a:off x="795556" y="288022"/>
            <a:ext cx="8229600" cy="1477962"/>
          </a:xfrm>
          <a:prstGeom prst="rect">
            <a:avLst/>
          </a:prstGeom>
        </p:spPr>
        <p:txBody>
          <a:bodyPr vert="horz" lIns="91440" tIns="45720" rIns="91440" bIns="45720" rtlCol="0" anchor="ctr">
            <a:normAutofit/>
          </a:bodyPr>
          <a:lstStyle>
            <a:lvl1pPr algn="l">
              <a:defRPr sz="3200" baseline="0">
                <a:solidFill>
                  <a:srgbClr val="00AB4E"/>
                </a:solidFill>
                <a:latin typeface="Arial" pitchFamily="34" charset="0"/>
                <a:cs typeface="Arial" pitchFamily="34" charset="0"/>
              </a:defRPr>
            </a:lvl1pPr>
          </a:lstStyle>
          <a:p>
            <a:r>
              <a:rPr lang="en-US" dirty="0" smtClean="0"/>
              <a:t>Insert your title here</a:t>
            </a:r>
            <a:br>
              <a:rPr lang="en-US" dirty="0" smtClean="0"/>
            </a:br>
            <a:r>
              <a:rPr lang="en-US" dirty="0" smtClean="0"/>
              <a:t>Two lines maximum 32pt</a:t>
            </a:r>
            <a:endParaRPr lang="en-US" dirty="0"/>
          </a:p>
        </p:txBody>
      </p:sp>
    </p:spTree>
    <p:extLst>
      <p:ext uri="{BB962C8B-B14F-4D97-AF65-F5344CB8AC3E}">
        <p14:creationId xmlns:p14="http://schemas.microsoft.com/office/powerpoint/2010/main" val="1677481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7733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4586" y="0"/>
            <a:ext cx="92015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9063" y="-88900"/>
            <a:ext cx="9382126" cy="704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00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3" y="-112713"/>
            <a:ext cx="9394826" cy="708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101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Setting goals and objectives</a:t>
            </a:r>
            <a:endParaRPr lang="en-GB" dirty="0"/>
          </a:p>
        </p:txBody>
      </p:sp>
      <p:pic>
        <p:nvPicPr>
          <p:cNvPr id="4" name="Picture 13"/>
          <p:cNvPicPr>
            <a:picLocks noGrp="1" noChangeAspect="1" noChangeArrowheads="1"/>
          </p:cNvPicPr>
          <p:nvPr>
            <p:ph idx="1"/>
          </p:nvPr>
        </p:nvPicPr>
        <p:blipFill>
          <a:blip r:embed="rId2" cstate="print"/>
          <a:srcRect/>
          <a:stretch>
            <a:fillRect/>
          </a:stretch>
        </p:blipFill>
        <p:spPr bwMode="auto">
          <a:xfrm>
            <a:off x="3851920" y="2636912"/>
            <a:ext cx="4248472" cy="2808312"/>
          </a:xfrm>
          <a:prstGeom prst="rect">
            <a:avLst/>
          </a:prstGeom>
          <a:noFill/>
          <a:ln w="12700">
            <a:noFill/>
            <a:miter lim="800000"/>
            <a:headEnd/>
            <a:tailEnd/>
          </a:ln>
          <a:effectLst/>
        </p:spPr>
      </p:pic>
      <p:sp>
        <p:nvSpPr>
          <p:cNvPr id="7" name="Rectangle 6"/>
          <p:cNvSpPr/>
          <p:nvPr/>
        </p:nvSpPr>
        <p:spPr>
          <a:xfrm>
            <a:off x="856584" y="2924944"/>
            <a:ext cx="2448272" cy="2376264"/>
          </a:xfrm>
          <a:prstGeom prst="rect">
            <a:avLst/>
          </a:prstGeom>
          <a:solidFill>
            <a:srgbClr val="00B34E"/>
          </a:solidFill>
          <a:ln>
            <a:solidFill>
              <a:srgbClr val="00B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Arial" pitchFamily="34" charset="0"/>
                <a:cs typeface="Arial" pitchFamily="34" charset="0"/>
              </a:rPr>
              <a:t>A man going nowhere will usually get there</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118383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SMART goals will make the difference</a:t>
            </a:r>
            <a:endParaRPr lang="en-GB" dirty="0"/>
          </a:p>
        </p:txBody>
      </p:sp>
      <p:pic>
        <p:nvPicPr>
          <p:cNvPr id="1026" name="Picture 2" descr="C:\Users\John\AppData\Local\Microsoft\Windows\Temporary Internet Files\Content.IE5\YQENVZ7R\MC900441397[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2120" y="2093404"/>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27584" y="2564904"/>
            <a:ext cx="3888432" cy="1800200"/>
          </a:xfrm>
          <a:prstGeom prst="rect">
            <a:avLst/>
          </a:prstGeom>
          <a:solidFill>
            <a:srgbClr val="00B34E"/>
          </a:solidFill>
          <a:ln>
            <a:solidFill>
              <a:srgbClr val="00B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solidFill>
                <a:latin typeface="Arial" pitchFamily="34" charset="0"/>
                <a:cs typeface="Arial" pitchFamily="34" charset="0"/>
              </a:rPr>
              <a:t>S</a:t>
            </a:r>
            <a:r>
              <a:rPr lang="en-GB" dirty="0" smtClean="0">
                <a:latin typeface="Arial" pitchFamily="34" charset="0"/>
                <a:cs typeface="Arial" pitchFamily="34" charset="0"/>
              </a:rPr>
              <a:t>pecific</a:t>
            </a:r>
          </a:p>
          <a:p>
            <a:r>
              <a:rPr lang="en-GB" sz="2400" dirty="0" smtClean="0">
                <a:solidFill>
                  <a:schemeClr val="tx1"/>
                </a:solidFill>
                <a:latin typeface="Arial" pitchFamily="34" charset="0"/>
                <a:cs typeface="Arial" pitchFamily="34" charset="0"/>
              </a:rPr>
              <a:t>M</a:t>
            </a:r>
            <a:r>
              <a:rPr lang="en-GB" dirty="0" smtClean="0">
                <a:latin typeface="Arial" pitchFamily="34" charset="0"/>
                <a:cs typeface="Arial" pitchFamily="34" charset="0"/>
              </a:rPr>
              <a:t>easurable</a:t>
            </a:r>
          </a:p>
          <a:p>
            <a:r>
              <a:rPr lang="en-GB" sz="2400" dirty="0" smtClean="0">
                <a:solidFill>
                  <a:schemeClr val="tx1"/>
                </a:solidFill>
                <a:latin typeface="Arial" pitchFamily="34" charset="0"/>
                <a:cs typeface="Arial" pitchFamily="34" charset="0"/>
              </a:rPr>
              <a:t>A</a:t>
            </a:r>
            <a:r>
              <a:rPr lang="en-GB" dirty="0" smtClean="0">
                <a:latin typeface="Arial" pitchFamily="34" charset="0"/>
                <a:cs typeface="Arial" pitchFamily="34" charset="0"/>
              </a:rPr>
              <a:t>chievable</a:t>
            </a:r>
          </a:p>
          <a:p>
            <a:r>
              <a:rPr lang="en-GB" sz="2400" dirty="0" smtClean="0">
                <a:solidFill>
                  <a:schemeClr val="tx1"/>
                </a:solidFill>
                <a:latin typeface="Arial" pitchFamily="34" charset="0"/>
                <a:cs typeface="Arial" pitchFamily="34" charset="0"/>
              </a:rPr>
              <a:t>R</a:t>
            </a:r>
            <a:r>
              <a:rPr lang="en-GB" dirty="0" smtClean="0">
                <a:latin typeface="Arial" pitchFamily="34" charset="0"/>
                <a:cs typeface="Arial" pitchFamily="34" charset="0"/>
              </a:rPr>
              <a:t>ealistic</a:t>
            </a:r>
          </a:p>
          <a:p>
            <a:r>
              <a:rPr lang="en-GB" sz="2400" dirty="0" smtClean="0">
                <a:solidFill>
                  <a:schemeClr val="tx1"/>
                </a:solidFill>
                <a:latin typeface="Arial" pitchFamily="34" charset="0"/>
                <a:cs typeface="Arial" pitchFamily="34" charset="0"/>
              </a:rPr>
              <a:t>T</a:t>
            </a:r>
            <a:r>
              <a:rPr lang="en-GB" dirty="0" smtClean="0">
                <a:latin typeface="Arial" pitchFamily="34" charset="0"/>
                <a:cs typeface="Arial" pitchFamily="34" charset="0"/>
              </a:rPr>
              <a:t>ime bound</a:t>
            </a:r>
            <a:endParaRPr lang="en-GB" dirty="0">
              <a:latin typeface="Arial" pitchFamily="34" charset="0"/>
              <a:cs typeface="Arial" pitchFamily="34" charset="0"/>
            </a:endParaRPr>
          </a:p>
        </p:txBody>
      </p:sp>
    </p:spTree>
    <p:extLst>
      <p:ext uri="{BB962C8B-B14F-4D97-AF65-F5344CB8AC3E}">
        <p14:creationId xmlns:p14="http://schemas.microsoft.com/office/powerpoint/2010/main" val="2376364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What is good quality feedback</a:t>
            </a:r>
          </a:p>
          <a:p>
            <a:pPr lvl="1"/>
            <a:r>
              <a:rPr lang="en-GB" b="1" dirty="0" smtClean="0"/>
              <a:t>Specific</a:t>
            </a:r>
            <a:r>
              <a:rPr lang="en-GB" dirty="0" smtClean="0"/>
              <a:t> not general</a:t>
            </a:r>
          </a:p>
          <a:p>
            <a:pPr lvl="1"/>
            <a:r>
              <a:rPr lang="en-GB" b="1" dirty="0" smtClean="0"/>
              <a:t>Descriptive</a:t>
            </a:r>
            <a:r>
              <a:rPr lang="en-GB" dirty="0" smtClean="0"/>
              <a:t> not evaluative</a:t>
            </a:r>
          </a:p>
          <a:p>
            <a:pPr lvl="1"/>
            <a:r>
              <a:rPr lang="en-GB" dirty="0" smtClean="0"/>
              <a:t>Focus on </a:t>
            </a:r>
            <a:r>
              <a:rPr lang="en-GB" b="1" dirty="0" smtClean="0"/>
              <a:t>behaviour</a:t>
            </a:r>
            <a:r>
              <a:rPr lang="en-GB" dirty="0" smtClean="0"/>
              <a:t> &amp; </a:t>
            </a:r>
            <a:r>
              <a:rPr lang="en-GB" b="1" dirty="0" smtClean="0"/>
              <a:t>events</a:t>
            </a:r>
            <a:r>
              <a:rPr lang="en-GB" dirty="0" smtClean="0"/>
              <a:t> not on a person’s character</a:t>
            </a:r>
          </a:p>
          <a:p>
            <a:pPr lvl="1"/>
            <a:r>
              <a:rPr lang="en-GB" b="1" dirty="0" smtClean="0"/>
              <a:t>Constructive.</a:t>
            </a:r>
            <a:r>
              <a:rPr lang="en-GB" dirty="0" smtClean="0"/>
              <a:t> i.e. Address things that the person can do something about</a:t>
            </a:r>
          </a:p>
          <a:p>
            <a:pPr lvl="1"/>
            <a:r>
              <a:rPr lang="en-GB" b="1" dirty="0" smtClean="0"/>
              <a:t>Timely</a:t>
            </a:r>
          </a:p>
          <a:p>
            <a:pPr lvl="1"/>
            <a:r>
              <a:rPr lang="en-GB" dirty="0" smtClean="0"/>
              <a:t>Useful in helping the person to </a:t>
            </a:r>
            <a:r>
              <a:rPr lang="en-GB" b="1" dirty="0" smtClean="0"/>
              <a:t>change</a:t>
            </a:r>
            <a:endParaRPr lang="en-GB" b="1" dirty="0"/>
          </a:p>
        </p:txBody>
      </p:sp>
      <p:sp>
        <p:nvSpPr>
          <p:cNvPr id="3" name="Title 2"/>
          <p:cNvSpPr>
            <a:spLocks noGrp="1"/>
          </p:cNvSpPr>
          <p:nvPr>
            <p:ph type="title"/>
          </p:nvPr>
        </p:nvSpPr>
        <p:spPr/>
        <p:txBody>
          <a:bodyPr/>
          <a:lstStyle/>
          <a:p>
            <a:r>
              <a:rPr lang="en-GB" dirty="0" smtClean="0"/>
              <a:t>Provide regular feedback</a:t>
            </a:r>
            <a:endParaRPr lang="en-GB" dirty="0"/>
          </a:p>
        </p:txBody>
      </p:sp>
    </p:spTree>
    <p:extLst>
      <p:ext uri="{BB962C8B-B14F-4D97-AF65-F5344CB8AC3E}">
        <p14:creationId xmlns:p14="http://schemas.microsoft.com/office/powerpoint/2010/main" val="333427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FF0000"/>
                </a:solidFill>
              </a:rPr>
              <a:t>B</a:t>
            </a:r>
            <a:r>
              <a:rPr lang="en-GB" dirty="0" smtClean="0"/>
              <a:t>ehaviour</a:t>
            </a:r>
          </a:p>
          <a:p>
            <a:r>
              <a:rPr lang="en-GB" dirty="0" smtClean="0">
                <a:solidFill>
                  <a:srgbClr val="FF0000"/>
                </a:solidFill>
              </a:rPr>
              <a:t>R</a:t>
            </a:r>
            <a:r>
              <a:rPr lang="en-GB" dirty="0" smtClean="0"/>
              <a:t>eason</a:t>
            </a:r>
          </a:p>
          <a:p>
            <a:r>
              <a:rPr lang="en-GB" dirty="0" smtClean="0">
                <a:solidFill>
                  <a:srgbClr val="FF0000"/>
                </a:solidFill>
              </a:rPr>
              <a:t>O</a:t>
            </a:r>
            <a:r>
              <a:rPr lang="en-GB" dirty="0" smtClean="0"/>
              <a:t>utcome</a:t>
            </a:r>
          </a:p>
          <a:p>
            <a:r>
              <a:rPr lang="en-GB" b="1" dirty="0" smtClean="0">
                <a:solidFill>
                  <a:srgbClr val="FF0000"/>
                </a:solidFill>
              </a:rPr>
              <a:t>F</a:t>
            </a:r>
            <a:r>
              <a:rPr lang="en-GB" dirty="0" smtClean="0"/>
              <a:t>eelings</a:t>
            </a:r>
          </a:p>
          <a:p>
            <a:r>
              <a:rPr lang="en-GB" dirty="0" smtClean="0">
                <a:solidFill>
                  <a:srgbClr val="FF0000"/>
                </a:solidFill>
              </a:rPr>
              <a:t>F</a:t>
            </a:r>
            <a:r>
              <a:rPr lang="en-GB" dirty="0" smtClean="0"/>
              <a:t>uture</a:t>
            </a:r>
            <a:endParaRPr lang="en-GB" dirty="0"/>
          </a:p>
        </p:txBody>
      </p:sp>
      <p:sp>
        <p:nvSpPr>
          <p:cNvPr id="3" name="Title 2"/>
          <p:cNvSpPr>
            <a:spLocks noGrp="1"/>
          </p:cNvSpPr>
          <p:nvPr>
            <p:ph type="title"/>
          </p:nvPr>
        </p:nvSpPr>
        <p:spPr/>
        <p:txBody>
          <a:bodyPr/>
          <a:lstStyle/>
          <a:p>
            <a:r>
              <a:rPr lang="en-GB" dirty="0" smtClean="0"/>
              <a:t>Feedback - Acronym</a:t>
            </a:r>
            <a:endParaRPr lang="en-GB" dirty="0"/>
          </a:p>
        </p:txBody>
      </p:sp>
    </p:spTree>
    <p:extLst>
      <p:ext uri="{BB962C8B-B14F-4D97-AF65-F5344CB8AC3E}">
        <p14:creationId xmlns:p14="http://schemas.microsoft.com/office/powerpoint/2010/main" val="918469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POOR –”You’re really aggressive” (character assessment)</a:t>
            </a:r>
          </a:p>
          <a:p>
            <a:r>
              <a:rPr lang="en-GB" dirty="0" smtClean="0"/>
              <a:t>GOOD – “You shouted at Freddie last Friday in the audit room in front of the whole office</a:t>
            </a:r>
          </a:p>
          <a:p>
            <a:endParaRPr lang="en-GB" dirty="0"/>
          </a:p>
          <a:p>
            <a:r>
              <a:rPr lang="en-GB" dirty="0" smtClean="0"/>
              <a:t>POOR – “You’re great with clients” (general)</a:t>
            </a:r>
          </a:p>
          <a:p>
            <a:r>
              <a:rPr lang="en-GB" dirty="0" smtClean="0"/>
              <a:t>GOOD -  “I like the way you respond to clients. You always read up on your clients and ensure you understand their business. This ensures that your advice is always appropriate (specific with examples)</a:t>
            </a:r>
            <a:endParaRPr lang="en-GB" dirty="0"/>
          </a:p>
        </p:txBody>
      </p:sp>
      <p:sp>
        <p:nvSpPr>
          <p:cNvPr id="3" name="Title 2"/>
          <p:cNvSpPr>
            <a:spLocks noGrp="1"/>
          </p:cNvSpPr>
          <p:nvPr>
            <p:ph type="title"/>
          </p:nvPr>
        </p:nvSpPr>
        <p:spPr/>
        <p:txBody>
          <a:bodyPr/>
          <a:lstStyle/>
          <a:p>
            <a:r>
              <a:rPr lang="en-GB" dirty="0" smtClean="0"/>
              <a:t>Some examples of good and poor quality feedback</a:t>
            </a:r>
            <a:endParaRPr lang="en-GB" dirty="0"/>
          </a:p>
        </p:txBody>
      </p:sp>
    </p:spTree>
    <p:extLst>
      <p:ext uri="{BB962C8B-B14F-4D97-AF65-F5344CB8AC3E}">
        <p14:creationId xmlns:p14="http://schemas.microsoft.com/office/powerpoint/2010/main" val="287074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POOR – “You are a bit shy aren’t you?” (evaluative)</a:t>
            </a:r>
          </a:p>
          <a:p>
            <a:r>
              <a:rPr lang="en-GB" dirty="0" smtClean="0"/>
              <a:t>GOOD – “I have noticed that you are bit quiet in meetings. Why is that. Can I suggest that you come forward with ideas in meetings (descriptive)</a:t>
            </a:r>
          </a:p>
          <a:p>
            <a:endParaRPr lang="en-GB" dirty="0"/>
          </a:p>
          <a:p>
            <a:r>
              <a:rPr lang="en-GB" dirty="0" smtClean="0"/>
              <a:t>POOR – “You lack gravitas because you talk too quickly” (unconstructive)</a:t>
            </a:r>
          </a:p>
          <a:p>
            <a:r>
              <a:rPr lang="en-GB" dirty="0" smtClean="0"/>
              <a:t>GOOD – “I have noticed that your voice speeds up when you are presenting. Are you aware of that? Can I suggest that you deliberately slow your delivery when you are presenting. Nerves often make us speed up, so make a conscious effort to slow down.</a:t>
            </a:r>
          </a:p>
        </p:txBody>
      </p:sp>
      <p:sp>
        <p:nvSpPr>
          <p:cNvPr id="3" name="Title 2"/>
          <p:cNvSpPr>
            <a:spLocks noGrp="1"/>
          </p:cNvSpPr>
          <p:nvPr>
            <p:ph type="title"/>
          </p:nvPr>
        </p:nvSpPr>
        <p:spPr/>
        <p:txBody>
          <a:bodyPr/>
          <a:lstStyle/>
          <a:p>
            <a:r>
              <a:rPr lang="en-GB" dirty="0" smtClean="0"/>
              <a:t>Some more examples of good and </a:t>
            </a:r>
            <a:br>
              <a:rPr lang="en-GB" dirty="0" smtClean="0"/>
            </a:br>
            <a:r>
              <a:rPr lang="en-GB" dirty="0" smtClean="0"/>
              <a:t>poor feedback</a:t>
            </a:r>
            <a:endParaRPr lang="en-GB" dirty="0"/>
          </a:p>
        </p:txBody>
      </p:sp>
    </p:spTree>
    <p:extLst>
      <p:ext uri="{BB962C8B-B14F-4D97-AF65-F5344CB8AC3E}">
        <p14:creationId xmlns:p14="http://schemas.microsoft.com/office/powerpoint/2010/main" val="347243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Post it action plan</a:t>
            </a:r>
          </a:p>
          <a:p>
            <a:r>
              <a:rPr lang="en-GB" dirty="0" smtClean="0"/>
              <a:t>My 2-3 key take </a:t>
            </a:r>
            <a:r>
              <a:rPr lang="en-GB" dirty="0" err="1" smtClean="0"/>
              <a:t>aways</a:t>
            </a:r>
            <a:endParaRPr lang="en-GB" dirty="0"/>
          </a:p>
        </p:txBody>
      </p:sp>
      <p:sp>
        <p:nvSpPr>
          <p:cNvPr id="3" name="Title 2"/>
          <p:cNvSpPr>
            <a:spLocks noGrp="1"/>
          </p:cNvSpPr>
          <p:nvPr>
            <p:ph type="title"/>
          </p:nvPr>
        </p:nvSpPr>
        <p:spPr/>
        <p:txBody>
          <a:bodyPr/>
          <a:lstStyle/>
          <a:p>
            <a:r>
              <a:rPr lang="en-GB" dirty="0" smtClean="0"/>
              <a:t>What have we covered, and what will we take away from this session?</a:t>
            </a:r>
            <a:endParaRPr lang="en-GB" dirty="0"/>
          </a:p>
        </p:txBody>
      </p:sp>
    </p:spTree>
    <p:extLst>
      <p:ext uri="{BB962C8B-B14F-4D97-AF65-F5344CB8AC3E}">
        <p14:creationId xmlns:p14="http://schemas.microsoft.com/office/powerpoint/2010/main" val="169656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59832" y="2420886"/>
            <a:ext cx="4536504" cy="1015663"/>
          </a:xfrm>
          <a:prstGeom prst="rect">
            <a:avLst/>
          </a:prstGeom>
          <a:noFill/>
        </p:spPr>
        <p:txBody>
          <a:bodyPr wrap="square" rtlCol="0">
            <a:spAutoFit/>
          </a:bodyPr>
          <a:lstStyle/>
          <a:p>
            <a:r>
              <a:rPr lang="en-GB" sz="3200" dirty="0" smtClean="0">
                <a:latin typeface="Arial" pitchFamily="34" charset="0"/>
                <a:cs typeface="Arial" pitchFamily="34" charset="0"/>
              </a:rPr>
              <a:t>Any questions?</a:t>
            </a:r>
            <a:r>
              <a:rPr lang="en-GB" sz="2800" dirty="0">
                <a:latin typeface="Arial" pitchFamily="34" charset="0"/>
                <a:cs typeface="Arial" pitchFamily="34" charset="0"/>
              </a:rPr>
              <a:t>	</a:t>
            </a:r>
            <a:r>
              <a:rPr lang="en-GB" sz="2800" dirty="0" smtClean="0">
                <a:latin typeface="Arial" pitchFamily="34" charset="0"/>
                <a:cs typeface="Arial" pitchFamily="34" charset="0"/>
              </a:rPr>
              <a:t>	</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1630989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484784"/>
            <a:ext cx="8229600" cy="1477962"/>
          </a:xfrm>
        </p:spPr>
        <p:txBody>
          <a:bodyPr/>
          <a:lstStyle/>
          <a:p>
            <a:r>
              <a:rPr lang="en-GB" dirty="0" smtClean="0"/>
              <a:t>How to manage our two most important assets – our clients &amp; our people.</a:t>
            </a:r>
            <a:endParaRPr lang="en-GB" dirty="0"/>
          </a:p>
        </p:txBody>
      </p:sp>
      <p:sp>
        <p:nvSpPr>
          <p:cNvPr id="3" name="Content Placeholder 2"/>
          <p:cNvSpPr>
            <a:spLocks noGrp="1"/>
          </p:cNvSpPr>
          <p:nvPr>
            <p:ph sz="quarter" idx="10"/>
          </p:nvPr>
        </p:nvSpPr>
        <p:spPr>
          <a:xfrm>
            <a:off x="251520" y="2924944"/>
            <a:ext cx="8424935" cy="936228"/>
          </a:xfrm>
        </p:spPr>
        <p:txBody>
          <a:bodyPr/>
          <a:lstStyle/>
          <a:p>
            <a:r>
              <a:rPr lang="en-GB" dirty="0" smtClean="0"/>
              <a:t>JOHN STYLIANOU of Actual People Development Ltd. Learning &amp; development consultant and MAAT.</a:t>
            </a:r>
            <a:endParaRPr lang="en-GB" dirty="0"/>
          </a:p>
        </p:txBody>
      </p:sp>
    </p:spTree>
    <p:extLst>
      <p:ext uri="{BB962C8B-B14F-4D97-AF65-F5344CB8AC3E}">
        <p14:creationId xmlns:p14="http://schemas.microsoft.com/office/powerpoint/2010/main" val="4210605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Client service</a:t>
            </a:r>
          </a:p>
          <a:p>
            <a:pPr lvl="1"/>
            <a:r>
              <a:rPr lang="en-GB" dirty="0" smtClean="0"/>
              <a:t>Are our clients advocators or detractors?</a:t>
            </a:r>
          </a:p>
          <a:p>
            <a:pPr lvl="1"/>
            <a:r>
              <a:rPr lang="en-GB" dirty="0" smtClean="0"/>
              <a:t>Me as a client</a:t>
            </a:r>
          </a:p>
          <a:p>
            <a:pPr lvl="1"/>
            <a:r>
              <a:rPr lang="en-GB" dirty="0" smtClean="0"/>
              <a:t>Moments of truth</a:t>
            </a:r>
          </a:p>
          <a:p>
            <a:pPr lvl="1"/>
            <a:r>
              <a:rPr lang="en-GB" dirty="0" smtClean="0"/>
              <a:t>Touch points</a:t>
            </a:r>
          </a:p>
          <a:p>
            <a:r>
              <a:rPr lang="en-GB" dirty="0" smtClean="0"/>
              <a:t>Managing the performance of our people</a:t>
            </a:r>
          </a:p>
          <a:p>
            <a:pPr lvl="1"/>
            <a:r>
              <a:rPr lang="en-GB" dirty="0"/>
              <a:t>Performance review and </a:t>
            </a:r>
            <a:r>
              <a:rPr lang="en-GB" dirty="0" smtClean="0"/>
              <a:t>monitoring</a:t>
            </a:r>
          </a:p>
          <a:p>
            <a:pPr lvl="1"/>
            <a:r>
              <a:rPr lang="en-GB" dirty="0" smtClean="0"/>
              <a:t>Goal or objective setting</a:t>
            </a:r>
          </a:p>
          <a:p>
            <a:pPr lvl="1"/>
            <a:r>
              <a:rPr lang="en-GB" dirty="0" smtClean="0"/>
              <a:t>Regular feedback</a:t>
            </a:r>
          </a:p>
          <a:p>
            <a:pPr lvl="1"/>
            <a:endParaRPr lang="en-GB" dirty="0" smtClean="0"/>
          </a:p>
        </p:txBody>
      </p:sp>
      <p:sp>
        <p:nvSpPr>
          <p:cNvPr id="3" name="Title 2"/>
          <p:cNvSpPr>
            <a:spLocks noGrp="1"/>
          </p:cNvSpPr>
          <p:nvPr>
            <p:ph type="title"/>
          </p:nvPr>
        </p:nvSpPr>
        <p:spPr/>
        <p:txBody>
          <a:bodyPr/>
          <a:lstStyle/>
          <a:p>
            <a:r>
              <a:rPr lang="en-GB" dirty="0" smtClean="0"/>
              <a:t>Agenda</a:t>
            </a:r>
            <a:endParaRPr lang="en-GB" dirty="0"/>
          </a:p>
        </p:txBody>
      </p:sp>
    </p:spTree>
    <p:extLst>
      <p:ext uri="{BB962C8B-B14F-4D97-AF65-F5344CB8AC3E}">
        <p14:creationId xmlns:p14="http://schemas.microsoft.com/office/powerpoint/2010/main" val="2045583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Advocators and detractors</a:t>
            </a:r>
            <a:endParaRPr lang="en-GB" dirty="0"/>
          </a:p>
        </p:txBody>
      </p:sp>
      <p:pic>
        <p:nvPicPr>
          <p:cNvPr id="1028" name="Picture 4" descr="C:\Users\John\AppData\Local\Microsoft\Windows\Temporary Internet Files\Content.IE5\9GWRXW5E\MC900060143[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772816"/>
            <a:ext cx="4896544" cy="384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2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Me as a client – Let’s put ourselves in our clients’ shoes</a:t>
            </a:r>
            <a:endParaRPr lang="en-GB" dirty="0"/>
          </a:p>
        </p:txBody>
      </p:sp>
      <p:pic>
        <p:nvPicPr>
          <p:cNvPr id="2051" name="Picture 3" descr="C:\Users\John\AppData\Local\Microsoft\Windows\Temporary Internet Files\Content.IE5\YQENVZ7R\MP900431794[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97956" y="1912938"/>
            <a:ext cx="4037012" cy="403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13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How good are YOUR moments of truth?</a:t>
            </a:r>
          </a:p>
          <a:p>
            <a:r>
              <a:rPr lang="en-GB" dirty="0" smtClean="0"/>
              <a:t>Let’s explore them</a:t>
            </a:r>
          </a:p>
          <a:p>
            <a:r>
              <a:rPr lang="en-GB" dirty="0" smtClean="0"/>
              <a:t>On Monday  why not explore them in your own business?</a:t>
            </a:r>
          </a:p>
          <a:p>
            <a:pPr marL="0" indent="0">
              <a:buNone/>
            </a:pPr>
            <a:endParaRPr lang="en-GB" dirty="0"/>
          </a:p>
        </p:txBody>
      </p:sp>
      <p:sp>
        <p:nvSpPr>
          <p:cNvPr id="3" name="Title 2"/>
          <p:cNvSpPr>
            <a:spLocks noGrp="1"/>
          </p:cNvSpPr>
          <p:nvPr>
            <p:ph type="title"/>
          </p:nvPr>
        </p:nvSpPr>
        <p:spPr/>
        <p:txBody>
          <a:bodyPr/>
          <a:lstStyle/>
          <a:p>
            <a:r>
              <a:rPr lang="en-GB" dirty="0" smtClean="0"/>
              <a:t>Moments of truth</a:t>
            </a:r>
            <a:endParaRPr lang="en-GB" dirty="0"/>
          </a:p>
        </p:txBody>
      </p:sp>
    </p:spTree>
    <p:extLst>
      <p:ext uri="{BB962C8B-B14F-4D97-AF65-F5344CB8AC3E}">
        <p14:creationId xmlns:p14="http://schemas.microsoft.com/office/powerpoint/2010/main" val="1284557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Managing our people</a:t>
            </a:r>
            <a:endParaRPr lang="en-GB" dirty="0"/>
          </a:p>
        </p:txBody>
      </p:sp>
      <p:pic>
        <p:nvPicPr>
          <p:cNvPr id="3075" name="Picture 3" descr="C:\Users\John\AppData\Local\Microsoft\Windows\Temporary Internet Files\Content.IE5\9GWRXW5E\MC90044193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242657"/>
            <a:ext cx="4032448" cy="355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80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Get the balance right – manage but don’t micro manage</a:t>
            </a:r>
            <a:endParaRPr lang="en-GB" dirty="0"/>
          </a:p>
        </p:txBody>
      </p:sp>
      <p:pic>
        <p:nvPicPr>
          <p:cNvPr id="4100" name="Picture 4" descr="C:\Users\John\AppData\Local\Microsoft\Windows\Temporary Internet Files\Content.IE5\04JSAD9T\MC900383584[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50406" y="2239165"/>
            <a:ext cx="3493801" cy="342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26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Important to review performance regularly</a:t>
            </a:r>
          </a:p>
          <a:p>
            <a:r>
              <a:rPr lang="en-GB" dirty="0" smtClean="0"/>
              <a:t>Not a once or twice a year process</a:t>
            </a:r>
          </a:p>
          <a:p>
            <a:r>
              <a:rPr lang="en-GB" dirty="0" smtClean="0"/>
              <a:t>It should be continuous</a:t>
            </a:r>
          </a:p>
          <a:p>
            <a:r>
              <a:rPr lang="en-GB" dirty="0" smtClean="0"/>
              <a:t>A review should look back but must always look forward</a:t>
            </a:r>
          </a:p>
          <a:p>
            <a:r>
              <a:rPr lang="en-GB" dirty="0" smtClean="0"/>
              <a:t>Provide regular feedback </a:t>
            </a:r>
          </a:p>
          <a:p>
            <a:r>
              <a:rPr lang="en-GB" dirty="0" smtClean="0"/>
              <a:t>What about praise? </a:t>
            </a:r>
          </a:p>
          <a:p>
            <a:r>
              <a:rPr lang="en-GB" dirty="0" smtClean="0"/>
              <a:t>Agree and monitor goals</a:t>
            </a:r>
          </a:p>
          <a:p>
            <a:r>
              <a:rPr lang="en-GB" dirty="0" smtClean="0"/>
              <a:t>Help create a development plan</a:t>
            </a:r>
            <a:endParaRPr lang="en-GB" dirty="0"/>
          </a:p>
        </p:txBody>
      </p:sp>
      <p:sp>
        <p:nvSpPr>
          <p:cNvPr id="3" name="Title 2"/>
          <p:cNvSpPr>
            <a:spLocks noGrp="1"/>
          </p:cNvSpPr>
          <p:nvPr>
            <p:ph type="title"/>
          </p:nvPr>
        </p:nvSpPr>
        <p:spPr/>
        <p:txBody>
          <a:bodyPr/>
          <a:lstStyle/>
          <a:p>
            <a:r>
              <a:rPr lang="en-GB" dirty="0" smtClean="0"/>
              <a:t>Performance review and monitoring</a:t>
            </a:r>
            <a:endParaRPr lang="en-GB" dirty="0"/>
          </a:p>
        </p:txBody>
      </p:sp>
    </p:spTree>
    <p:extLst>
      <p:ext uri="{BB962C8B-B14F-4D97-AF65-F5344CB8AC3E}">
        <p14:creationId xmlns:p14="http://schemas.microsoft.com/office/powerpoint/2010/main" val="1852753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476</Words>
  <Application>Microsoft Office PowerPoint</Application>
  <PresentationFormat>On-screen Show (4:3)</PresentationFormat>
  <Paragraphs>67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How to manage our two most important assets – our clients &amp; our people.</vt:lpstr>
      <vt:lpstr>Agenda</vt:lpstr>
      <vt:lpstr>Advocators and detractors</vt:lpstr>
      <vt:lpstr>Me as a client – Let’s put ourselves in our clients’ shoes</vt:lpstr>
      <vt:lpstr>Moments of truth</vt:lpstr>
      <vt:lpstr>Managing our people</vt:lpstr>
      <vt:lpstr>Get the balance right – manage but don’t micro manage</vt:lpstr>
      <vt:lpstr>Performance review and monitoring</vt:lpstr>
      <vt:lpstr>Setting goals and objectives</vt:lpstr>
      <vt:lpstr>SMART goals will make the difference</vt:lpstr>
      <vt:lpstr>Provide regular feedback</vt:lpstr>
      <vt:lpstr>Feedback - Acronym</vt:lpstr>
      <vt:lpstr>Some examples of good and poor quality feedback</vt:lpstr>
      <vt:lpstr>Some more examples of good and  poor feedback</vt:lpstr>
      <vt:lpstr>What have we covered, and what will we take away from this session?</vt:lpstr>
      <vt:lpstr>PowerPoint Presentation</vt:lpstr>
    </vt:vector>
  </TitlesOfParts>
  <Company>AAT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dc:creator>
  <cp:lastModifiedBy>Ben</cp:lastModifiedBy>
  <cp:revision>26</cp:revision>
  <dcterms:created xsi:type="dcterms:W3CDTF">2013-02-18T14:34:37Z</dcterms:created>
  <dcterms:modified xsi:type="dcterms:W3CDTF">2013-05-15T07:06:31Z</dcterms:modified>
</cp:coreProperties>
</file>