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5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259" r:id="rId5"/>
    <p:sldId id="260" r:id="rId6"/>
    <p:sldId id="261" r:id="rId7"/>
    <p:sldId id="265" r:id="rId8"/>
    <p:sldId id="275" r:id="rId9"/>
    <p:sldId id="266" r:id="rId10"/>
    <p:sldId id="276" r:id="rId11"/>
    <p:sldId id="288" r:id="rId12"/>
    <p:sldId id="289" r:id="rId13"/>
    <p:sldId id="290" r:id="rId14"/>
    <p:sldId id="291" r:id="rId15"/>
    <p:sldId id="285" r:id="rId16"/>
    <p:sldId id="277" r:id="rId17"/>
    <p:sldId id="268" r:id="rId18"/>
    <p:sldId id="269" r:id="rId19"/>
    <p:sldId id="270" r:id="rId20"/>
    <p:sldId id="279" r:id="rId21"/>
    <p:sldId id="280" r:id="rId22"/>
    <p:sldId id="271" r:id="rId23"/>
    <p:sldId id="282" r:id="rId24"/>
    <p:sldId id="281" r:id="rId25"/>
    <p:sldId id="273" r:id="rId26"/>
    <p:sldId id="274" r:id="rId27"/>
    <p:sldId id="283" r:id="rId28"/>
    <p:sldId id="286" r:id="rId29"/>
    <p:sldId id="292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00080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5" autoAdjust="0"/>
  </p:normalViewPr>
  <p:slideViewPr>
    <p:cSldViewPr>
      <p:cViewPr>
        <p:scale>
          <a:sx n="104" d="100"/>
          <a:sy n="104" d="100"/>
        </p:scale>
        <p:origin x="-2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76AB3-5DB1-4A2A-962E-151241A0BA68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63353-4276-4AF5-9D26-FB207555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2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25634-0BF3-46DC-BB4D-13ED048EBF5E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FF764-FC44-4B6A-AB3F-C4DCF779F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3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F764-FC44-4B6A-AB3F-C4DCF779FA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7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F764-FC44-4B6A-AB3F-C4DCF779FA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3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1592" y="6000315"/>
            <a:ext cx="2612409" cy="8576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6363" y="814202"/>
            <a:ext cx="8491274" cy="1371581"/>
          </a:xfrm>
        </p:spPr>
        <p:txBody>
          <a:bodyPr/>
          <a:lstStyle>
            <a:lvl1pPr>
              <a:lnSpc>
                <a:spcPts val="3398"/>
              </a:lnSpc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6363" y="6103584"/>
            <a:ext cx="5617304" cy="2057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26363" y="2247354"/>
            <a:ext cx="8491274" cy="274286"/>
          </a:xfrm>
        </p:spPr>
        <p:txBody>
          <a:bodyPr lIns="0" tIns="0" rIns="0" bIns="0" anchor="t" anchorCtr="0"/>
          <a:lstStyle>
            <a:lvl1pPr>
              <a:defRPr sz="1200" b="1">
                <a:solidFill>
                  <a:srgbClr val="990000"/>
                </a:solidFill>
              </a:defRPr>
            </a:lvl1pPr>
          </a:lstStyle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69697" y="6377900"/>
            <a:ext cx="2895600" cy="205737"/>
          </a:xfrm>
        </p:spPr>
        <p:txBody>
          <a:bodyPr/>
          <a:lstStyle/>
          <a:p>
            <a:r>
              <a:rPr lang="fr-FR" dirty="0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" y="1"/>
            <a:ext cx="9143433" cy="147429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4" tIns="42327" rIns="84654" bIns="42327" rtlCol="0" anchor="ctr"/>
          <a:lstStyle/>
          <a:p>
            <a:pPr algn="ctr" defTabSz="91418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" y="147239"/>
            <a:ext cx="9143433" cy="14742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4" tIns="42327" rIns="84654" bIns="42327" rtlCol="0" anchor="ctr"/>
          <a:lstStyle/>
          <a:p>
            <a:pPr algn="ctr" defTabSz="91418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1" y="294477"/>
            <a:ext cx="9143433" cy="147429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4" tIns="42327" rIns="84654" bIns="42327" rtlCol="0" anchor="ctr"/>
          <a:lstStyle/>
          <a:p>
            <a:pPr algn="ctr" defTabSz="914180"/>
            <a:endParaRPr lang="fr-FR" sz="1800">
              <a:solidFill>
                <a:srgbClr val="AA9C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6552" y="5979428"/>
            <a:ext cx="8490331" cy="342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4" tIns="42327" rIns="84654" bIns="42327" rtlCol="0" anchor="ctr"/>
          <a:lstStyle/>
          <a:p>
            <a:pPr algn="ctr" defTabSz="91418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26552" y="2571429"/>
            <a:ext cx="8490331" cy="3257143"/>
          </a:xfrm>
          <a:solidFill>
            <a:schemeClr val="accent6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EMPLACEMENT 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31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4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 in 24pt</a:t>
            </a:r>
          </a:p>
        </p:txBody>
      </p:sp>
    </p:spTree>
    <p:extLst>
      <p:ext uri="{BB962C8B-B14F-4D97-AF65-F5344CB8AC3E}">
        <p14:creationId xmlns:p14="http://schemas.microsoft.com/office/powerpoint/2010/main" val="10490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9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5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86D3-DE6F-44B3-A8FC-69A4135115A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525F8-E045-4E01-8B24-25B95DC58E94}" type="datetimeFigureOut">
              <a:rPr lang="en-GB" smtClean="0">
                <a:solidFill>
                  <a:prstClr val="black"/>
                </a:solidFill>
              </a:rPr>
              <a:pPr/>
              <a:t>11/05/2013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047822-A2F2-46A7-B41F-81A98426614A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3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1244" y="6344585"/>
            <a:ext cx="1632756" cy="5134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53102" y="212571"/>
            <a:ext cx="8163780" cy="514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9654" y="1009351"/>
            <a:ext cx="7837983" cy="5162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6139620" y="6377900"/>
            <a:ext cx="1502302" cy="20573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white">
          <a:xfrm>
            <a:off x="3069697" y="6377900"/>
            <a:ext cx="2895600" cy="20573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defTabSz="914290"/>
            <a:r>
              <a:rPr lang="fr-FR" dirty="0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26363" y="6406656"/>
            <a:ext cx="653102" cy="17142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551" y="6322286"/>
            <a:ext cx="8490331" cy="342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 defTabSz="91429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489827" cy="147429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 defTabSz="91429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149301"/>
            <a:ext cx="489827" cy="14742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 defTabSz="914290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0" y="298554"/>
            <a:ext cx="489827" cy="147429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 defTabSz="914290"/>
            <a:endParaRPr lang="fr-FR">
              <a:solidFill>
                <a:srgbClr val="AA9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2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290" rtl="0" eaLnBrk="1" latinLnBrk="0" hangingPunct="1">
        <a:lnSpc>
          <a:spcPts val="3055"/>
        </a:lnSpc>
        <a:spcBef>
          <a:spcPct val="0"/>
        </a:spcBef>
        <a:buNone/>
        <a:defRPr sz="2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90" rtl="0" eaLnBrk="1" latinLnBrk="0" hangingPunct="1">
        <a:lnSpc>
          <a:spcPts val="1852"/>
        </a:lnSpc>
        <a:spcBef>
          <a:spcPts val="0"/>
        </a:spcBef>
        <a:spcAft>
          <a:spcPts val="185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55" indent="-166095" algn="l" defTabSz="914290" rtl="0" eaLnBrk="1" latinLnBrk="0" hangingPunct="1">
        <a:lnSpc>
          <a:spcPts val="2037"/>
        </a:lnSpc>
        <a:spcBef>
          <a:spcPts val="0"/>
        </a:spcBef>
        <a:buFont typeface="Wingdings" pitchFamily="2" charset="2"/>
        <a:buChar char="§"/>
        <a:defRPr sz="17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66645" indent="-94071" algn="l" defTabSz="914290" rtl="0" eaLnBrk="1" latinLnBrk="0" hangingPunct="1">
        <a:lnSpc>
          <a:spcPts val="2315"/>
        </a:lnSpc>
        <a:spcBef>
          <a:spcPts val="0"/>
        </a:spcBef>
        <a:buClr>
          <a:srgbClr val="990000"/>
        </a:buClr>
        <a:buFont typeface="Tahoma" pitchFamily="34" charset="0"/>
        <a:buChar char="-"/>
        <a:defRPr sz="1400" kern="1200">
          <a:solidFill>
            <a:srgbClr val="990000"/>
          </a:solidFill>
          <a:latin typeface="+mn-lt"/>
          <a:ea typeface="+mn-ea"/>
          <a:cs typeface="+mn-cs"/>
        </a:defRPr>
      </a:lvl3pPr>
      <a:lvl4pPr marL="1049971" indent="-127879" algn="l" defTabSz="914290" rtl="0" eaLnBrk="1" latinLnBrk="0" hangingPunct="1">
        <a:lnSpc>
          <a:spcPts val="2037"/>
        </a:lnSpc>
        <a:spcBef>
          <a:spcPts val="0"/>
        </a:spcBef>
        <a:buClr>
          <a:srgbClr val="6F508D"/>
        </a:buClr>
        <a:buFont typeface="Arial" pitchFamily="34" charset="0"/>
        <a:buChar char="-"/>
        <a:defRPr sz="1200" kern="1200">
          <a:solidFill>
            <a:srgbClr val="6F508D"/>
          </a:solidFill>
          <a:latin typeface="+mn-lt"/>
          <a:ea typeface="+mn-ea"/>
          <a:cs typeface="+mn-cs"/>
        </a:defRPr>
      </a:lvl4pPr>
      <a:lvl5pPr marL="1166634" indent="0" algn="l" defTabSz="914290" rtl="0" eaLnBrk="1" latinLnBrk="0" hangingPunct="1">
        <a:lnSpc>
          <a:spcPts val="2037"/>
        </a:lnSpc>
        <a:spcBef>
          <a:spcPts val="0"/>
        </a:spcBef>
        <a:buClr>
          <a:schemeClr val="accent2"/>
        </a:buClr>
        <a:buFont typeface="Arial" pitchFamily="34" charset="0"/>
        <a:buNone/>
        <a:defRPr sz="900" kern="1200">
          <a:solidFill>
            <a:srgbClr val="BBADA2"/>
          </a:solidFill>
          <a:latin typeface="+mn-lt"/>
          <a:ea typeface="+mn-ea"/>
          <a:cs typeface="+mn-cs"/>
        </a:defRPr>
      </a:lvl5pPr>
      <a:lvl6pPr marL="2514297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2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6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1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88900"/>
            <a:ext cx="9382126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blog.com/photos/rendered-or-real-2010-toyota-prius/1100506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growth through innovation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david </a:t>
            </a:r>
            <a:r>
              <a:rPr lang="en-GB" dirty="0" err="1" smtClean="0"/>
              <a:t>evans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18 May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ACB0-F5EC-4707-A90B-3CD78749B923}" type="slidenum">
              <a:rPr lang="fr-FR" smtClean="0">
                <a:solidFill>
                  <a:prstClr val="white"/>
                </a:solidFill>
              </a:rPr>
              <a:pPr/>
              <a:t>1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212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70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09" y="537041"/>
            <a:ext cx="3058493" cy="550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55679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Globalisation</a:t>
            </a:r>
            <a:endParaRPr lang="en-GB" sz="3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8700" y="466442"/>
            <a:ext cx="8163780" cy="514286"/>
          </a:xfrm>
        </p:spPr>
        <p:txBody>
          <a:bodyPr/>
          <a:lstStyle/>
          <a:p>
            <a:r>
              <a:rPr lang="en-GB" sz="4000" dirty="0" smtClean="0"/>
              <a:t>4 mega trends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55679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34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6021" b="4842"/>
          <a:stretch/>
        </p:blipFill>
        <p:spPr bwMode="auto">
          <a:xfrm>
            <a:off x="4544454" y="1736458"/>
            <a:ext cx="4492041" cy="319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450" y="155679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Globalisation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450" y="249347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Virtualisation</a:t>
            </a:r>
            <a:endParaRPr lang="en-GB" sz="3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8700" y="279898"/>
            <a:ext cx="8163780" cy="514286"/>
          </a:xfrm>
        </p:spPr>
        <p:txBody>
          <a:bodyPr/>
          <a:lstStyle/>
          <a:p>
            <a:r>
              <a:rPr lang="en-GB" sz="4000" dirty="0" smtClean="0"/>
              <a:t>4 mega trends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249463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34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http://activerain.com/image_store/uploads/1/9/7/8/0/ar131974515408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67" y="1073442"/>
            <a:ext cx="4718526" cy="34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167" y="155679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Globalisation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167" y="249347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Virtualisation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167" y="464442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Millennial Generation</a:t>
            </a:r>
            <a:endParaRPr lang="en-GB" sz="3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8700" y="466442"/>
            <a:ext cx="8163780" cy="514286"/>
          </a:xfrm>
        </p:spPr>
        <p:txBody>
          <a:bodyPr/>
          <a:lstStyle/>
          <a:p>
            <a:r>
              <a:rPr lang="en-GB" sz="4000" dirty="0" smtClean="0"/>
              <a:t>4 mega trends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249463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64442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30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1643" y="343132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Millennial </a:t>
            </a:r>
            <a:b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Generation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21" y="1268760"/>
            <a:ext cx="4704742" cy="342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1643" y="1600187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Globalisation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1643" y="249463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Virtualisation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643" y="50675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Technology Advancement</a:t>
            </a:r>
            <a:endParaRPr lang="en-GB" sz="3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8700" y="466442"/>
            <a:ext cx="8163780" cy="514286"/>
          </a:xfrm>
        </p:spPr>
        <p:txBody>
          <a:bodyPr/>
          <a:lstStyle/>
          <a:p>
            <a:r>
              <a:rPr lang="en-GB" sz="4000" dirty="0" smtClean="0"/>
              <a:t>4 mega trends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60018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53803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43132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3.</a:t>
            </a:r>
            <a:endParaRPr lang="en-GB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506755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30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26" y="476672"/>
            <a:ext cx="6422234" cy="514286"/>
          </a:xfrm>
        </p:spPr>
        <p:txBody>
          <a:bodyPr/>
          <a:lstStyle/>
          <a:p>
            <a:r>
              <a:rPr lang="en-GB" sz="4000" dirty="0" smtClean="0"/>
              <a:t>3 faces of innovation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348281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S</a:t>
            </a:r>
            <a:r>
              <a:rPr lang="en-GB" sz="3200" dirty="0" smtClean="0"/>
              <a:t>ustaining innovations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00446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E</a:t>
            </a:r>
            <a:r>
              <a:rPr lang="en-GB" sz="3200" dirty="0" smtClean="0"/>
              <a:t>fficiency innovations</a:t>
            </a:r>
            <a:endParaRPr lang="en-GB" sz="3200" dirty="0"/>
          </a:p>
        </p:txBody>
      </p:sp>
      <p:pic>
        <p:nvPicPr>
          <p:cNvPr id="4098" name="Picture 2" descr="http://cdn.cnet.com.au/story_media/339292667/ford-model-t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54" y="908720"/>
            <a:ext cx="2847087" cy="21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452" y="177281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E</a:t>
            </a:r>
            <a:r>
              <a:rPr lang="en-GB" sz="3200" dirty="0" smtClean="0"/>
              <a:t>mpowering innovations</a:t>
            </a:r>
            <a:endParaRPr lang="en-GB" sz="3200" dirty="0"/>
          </a:p>
        </p:txBody>
      </p:sp>
      <p:pic>
        <p:nvPicPr>
          <p:cNvPr id="4100" name="Picture 4" descr="http://www.blogcdn.com/www.autoblog.com/media/2008/10/01_2010_toyota_prius_realorrender_opt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/>
          <a:stretch/>
        </p:blipFill>
        <p:spPr bwMode="auto">
          <a:xfrm>
            <a:off x="5868142" y="3107105"/>
            <a:ext cx="3053911" cy="15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helicensingplate.com/wp-content/uploads/2010/02/Toyota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17" y="4720609"/>
            <a:ext cx="2258561" cy="15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Documents and Settings\paw01\Local Settings\Temporary Internet Files\Content.IE5\0ZMHQNV0\MC90043979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23" y="1412776"/>
            <a:ext cx="56166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14159" y="2250450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3399"/>
                </a:solidFill>
              </a:rPr>
              <a:t>s</a:t>
            </a:r>
            <a:r>
              <a:rPr lang="en-GB" sz="2800" b="1" dirty="0" smtClean="0">
                <a:solidFill>
                  <a:srgbClr val="003399"/>
                </a:solidFill>
              </a:rPr>
              <a:t>ustaining innovations</a:t>
            </a:r>
            <a:endParaRPr lang="en-GB" sz="2800" b="1" dirty="0">
              <a:solidFill>
                <a:srgbClr val="00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7971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rgbClr val="003399"/>
                </a:solidFill>
              </a:rPr>
              <a:t>disruptive innovations</a:t>
            </a:r>
            <a:endParaRPr lang="en-GB" sz="2800" b="1" dirty="0">
              <a:solidFill>
                <a:srgbClr val="00339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95846" y="466442"/>
            <a:ext cx="6422234" cy="514286"/>
          </a:xfrm>
        </p:spPr>
        <p:txBody>
          <a:bodyPr/>
          <a:lstStyle/>
          <a:p>
            <a:pPr algn="ctr"/>
            <a:r>
              <a:rPr lang="en-GB" sz="4000" cap="none" dirty="0" smtClean="0"/>
              <a:t>THE LEFT FIELD VIEW</a:t>
            </a:r>
            <a:endParaRPr lang="en-GB" sz="4000" cap="none" dirty="0"/>
          </a:p>
        </p:txBody>
      </p:sp>
    </p:spTree>
    <p:extLst>
      <p:ext uri="{BB962C8B-B14F-4D97-AF65-F5344CB8AC3E}">
        <p14:creationId xmlns:p14="http://schemas.microsoft.com/office/powerpoint/2010/main" val="7319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4434"/>
            <a:ext cx="8163780" cy="514286"/>
          </a:xfrm>
        </p:spPr>
        <p:txBody>
          <a:bodyPr/>
          <a:lstStyle/>
          <a:p>
            <a:pPr algn="ctr"/>
            <a:r>
              <a:rPr lang="en-GB" sz="4000" dirty="0" smtClean="0"/>
              <a:t>Our response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Innovate or stagnate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It’s </a:t>
            </a:r>
            <a:r>
              <a:rPr lang="en-GB" sz="2800" dirty="0"/>
              <a:t>a state of awareness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Keep it simple, stupid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Frugal not profligate</a:t>
            </a:r>
          </a:p>
        </p:txBody>
      </p:sp>
      <p:pic>
        <p:nvPicPr>
          <p:cNvPr id="5130" name="Picture 10" descr="C:\Documents and Settings\paw01\Local Settings\Temporary Internet Files\Content.IE5\FS5AYUB5\MP90039886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3975" r="25091" b="12436"/>
          <a:stretch/>
        </p:blipFill>
        <p:spPr bwMode="auto">
          <a:xfrm>
            <a:off x="5508104" y="1484784"/>
            <a:ext cx="3528909" cy="34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10" y="404664"/>
            <a:ext cx="3846890" cy="514286"/>
          </a:xfrm>
        </p:spPr>
        <p:txBody>
          <a:bodyPr/>
          <a:lstStyle/>
          <a:p>
            <a:r>
              <a:rPr lang="en-GB" sz="4000" dirty="0" smtClean="0"/>
              <a:t>Because …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2067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Breakthrough innovations are few and far between and even the game changers are often accidental.</a:t>
            </a:r>
          </a:p>
          <a:p>
            <a:endParaRPr lang="en-GB" sz="2400" dirty="0"/>
          </a:p>
          <a:p>
            <a:r>
              <a:rPr lang="en-GB" sz="2400" dirty="0" smtClean="0"/>
              <a:t>Innovation doesn’t need to cost a lot.</a:t>
            </a:r>
          </a:p>
          <a:p>
            <a:endParaRPr lang="en-GB" sz="2400" dirty="0"/>
          </a:p>
          <a:p>
            <a:r>
              <a:rPr lang="en-GB" sz="2400" dirty="0" smtClean="0"/>
              <a:t>You don’t need a PhD to have a good idea.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80" y="3708707"/>
            <a:ext cx="5083792" cy="24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73" y="404664"/>
            <a:ext cx="8163780" cy="514286"/>
          </a:xfrm>
        </p:spPr>
        <p:txBody>
          <a:bodyPr/>
          <a:lstStyle/>
          <a:p>
            <a:pPr algn="ctr"/>
            <a:r>
              <a:rPr lang="en-GB" sz="4000" dirty="0" smtClean="0"/>
              <a:t>The market questions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81369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dirty="0" smtClean="0"/>
              <a:t>Why do customers buy from you now?  (Differentiators/USP)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dirty="0" smtClean="0"/>
              <a:t>What will be different about your market in 3 years?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dirty="0" smtClean="0"/>
              <a:t>Why will customers buy from you in 3 years?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dirty="0" smtClean="0"/>
              <a:t>How does the opportunity and threat of globalisation impact your supply chain, customer base and internal resource?</a:t>
            </a:r>
            <a:endParaRPr lang="en-GB" sz="2200" dirty="0"/>
          </a:p>
        </p:txBody>
      </p:sp>
      <p:pic>
        <p:nvPicPr>
          <p:cNvPr id="4099" name="Picture 3" descr="C:\Documents and Settings\paw01\Local Settings\Temporary Internet Files\Content.IE5\7GJ2YD0U\MP90040548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7342" r="23474" b="13081"/>
          <a:stretch/>
        </p:blipFill>
        <p:spPr bwMode="auto">
          <a:xfrm>
            <a:off x="3008675" y="3852879"/>
            <a:ext cx="3075493" cy="24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925" y="1389251"/>
            <a:ext cx="813690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dirty="0" smtClean="0"/>
              <a:t>Are you…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continually re-assessing/renewing your differentiators?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changing with/leading change within the market?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seeking niche responses to the fracturing of </a:t>
            </a:r>
            <a:br>
              <a:rPr lang="en-GB" sz="2000" dirty="0" smtClean="0"/>
            </a:br>
            <a:r>
              <a:rPr lang="en-GB" sz="2000" dirty="0" smtClean="0"/>
              <a:t>mass markets?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recognising that “access to “ is more significant </a:t>
            </a:r>
            <a:br>
              <a:rPr lang="en-GB" sz="2000" dirty="0" smtClean="0"/>
            </a:br>
            <a:r>
              <a:rPr lang="en-GB" sz="2000" dirty="0" smtClean="0"/>
              <a:t>than “ownership of”?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000" dirty="0" smtClean="0"/>
              <a:t>recognising increasingly ubiquitous competition?</a:t>
            </a:r>
            <a:endParaRPr lang="en-GB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76373" y="404664"/>
            <a:ext cx="8163780" cy="514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290" rtl="0" eaLnBrk="1" latinLnBrk="0" hangingPunct="1">
              <a:lnSpc>
                <a:spcPts val="3055"/>
              </a:lnSpc>
              <a:spcBef>
                <a:spcPct val="0"/>
              </a:spcBef>
              <a:buNone/>
              <a:defRPr sz="2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The market questions</a:t>
            </a:r>
            <a:endParaRPr lang="en-GB" sz="4000" dirty="0"/>
          </a:p>
        </p:txBody>
      </p:sp>
      <p:pic>
        <p:nvPicPr>
          <p:cNvPr id="3074" name="Picture 2" descr="C:\Documents and Settings\paw01\Local Settings\Temporary Internet Files\Content.IE5\7GJ2YD0U\MP91021631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14" y="2060848"/>
            <a:ext cx="2819319" cy="281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6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75" y="2492894"/>
            <a:ext cx="6351967" cy="357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47667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Mr President</a:t>
            </a:r>
            <a:endParaRPr lang="en-GB" sz="9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26" y="394434"/>
            <a:ext cx="8163780" cy="514286"/>
          </a:xfrm>
        </p:spPr>
        <p:txBody>
          <a:bodyPr/>
          <a:lstStyle/>
          <a:p>
            <a:pPr algn="ctr"/>
            <a:r>
              <a:rPr lang="en-GB" sz="3600" dirty="0" smtClean="0"/>
              <a:t>Some market statistics: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dirty="0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7" y="1663060"/>
            <a:ext cx="55010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Britain is the highest online shopping nation in the world, with almost two thirds using the internet to purchase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956863"/>
            <a:ext cx="5501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Online retail sales soared in December with the high street struggling.</a:t>
            </a:r>
            <a:endParaRPr lang="en-GB" sz="2400" dirty="0"/>
          </a:p>
        </p:txBody>
      </p:sp>
      <p:pic>
        <p:nvPicPr>
          <p:cNvPr id="15362" name="Picture 2" descr="C:\Documents and Settings\paw01\Local Settings\Temporary Internet Files\Content.IE5\0ZMHQNV0\MC91021635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" y="3661820"/>
            <a:ext cx="2625706" cy="22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paw01\Local Settings\Temporary Internet Files\Content.IE5\0ZMHQNV0\MC9102163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" y="1373284"/>
            <a:ext cx="2525005" cy="21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79" y="404664"/>
            <a:ext cx="8163780" cy="514286"/>
          </a:xfrm>
        </p:spPr>
        <p:txBody>
          <a:bodyPr/>
          <a:lstStyle/>
          <a:p>
            <a:pPr algn="ctr"/>
            <a:r>
              <a:rPr lang="en-GB" sz="3600" dirty="0" smtClean="0"/>
              <a:t>The people questions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729" y="119675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 smtClean="0"/>
              <a:t>Do you understand the different paradigm of the “Millennial Generation”?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5" b="10424"/>
          <a:stretch/>
        </p:blipFill>
        <p:spPr bwMode="auto">
          <a:xfrm>
            <a:off x="720226" y="2348880"/>
            <a:ext cx="3347717" cy="310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00591" y="2204864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400" dirty="0"/>
              <a:t>challenges internal organisational models and cultures</a:t>
            </a:r>
          </a:p>
          <a:p>
            <a:pPr marL="285750" indent="-28575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400" dirty="0"/>
              <a:t>prioritises CSR and work/life </a:t>
            </a:r>
            <a:br>
              <a:rPr lang="en-GB" sz="2400" dirty="0"/>
            </a:br>
            <a:r>
              <a:rPr lang="en-GB" sz="2400" dirty="0"/>
              <a:t>balance</a:t>
            </a:r>
          </a:p>
          <a:p>
            <a:pPr marL="285750" indent="-28575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400" dirty="0"/>
              <a:t>routinely engages social </a:t>
            </a:r>
            <a:br>
              <a:rPr lang="en-GB" sz="2400" dirty="0"/>
            </a:br>
            <a:r>
              <a:rPr lang="en-GB" sz="2400" dirty="0"/>
              <a:t>networks at every stage</a:t>
            </a:r>
          </a:p>
        </p:txBody>
      </p:sp>
    </p:spTree>
    <p:extLst>
      <p:ext uri="{BB962C8B-B14F-4D97-AF65-F5344CB8AC3E}">
        <p14:creationId xmlns:p14="http://schemas.microsoft.com/office/powerpoint/2010/main" val="32277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264732"/>
            <a:ext cx="2895600" cy="205737"/>
          </a:xfrm>
        </p:spPr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729" y="1196752"/>
            <a:ext cx="7920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 smtClean="0"/>
              <a:t>Are you recognising: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increasing significance of remote working and virtual teams?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the breakdown of “command &amp; control” culture?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technological advancements?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the impact of globalisation on </a:t>
            </a:r>
            <a:br>
              <a:rPr lang="en-GB" sz="2400" dirty="0" smtClean="0"/>
            </a:br>
            <a:r>
              <a:rPr lang="en-GB" sz="2400" dirty="0" smtClean="0"/>
              <a:t>your teams and structures?</a:t>
            </a:r>
            <a:endParaRPr lang="en-GB" sz="2400" dirty="0"/>
          </a:p>
          <a:p>
            <a:pPr>
              <a:spcBef>
                <a:spcPts val="1200"/>
              </a:spcBef>
            </a:pPr>
            <a:endParaRPr lang="en-GB" sz="2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92279" y="404664"/>
            <a:ext cx="8163780" cy="514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290" rtl="0" eaLnBrk="1" latinLnBrk="0" hangingPunct="1">
              <a:lnSpc>
                <a:spcPts val="3055"/>
              </a:lnSpc>
              <a:spcBef>
                <a:spcPct val="0"/>
              </a:spcBef>
              <a:buNone/>
              <a:defRPr sz="2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The people questions</a:t>
            </a:r>
            <a:endParaRPr lang="en-GB" sz="3600" dirty="0"/>
          </a:p>
        </p:txBody>
      </p:sp>
      <p:pic>
        <p:nvPicPr>
          <p:cNvPr id="12290" name="Picture 2" descr="C:\Documents and Settings\paw01\Local Settings\Temporary Internet Files\Content.IE5\LF9MKWTY\MP9004306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44" y="3429001"/>
            <a:ext cx="31512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729" y="1124744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 you planning for: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more freelance and outsourcing?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less employed and insourced?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92279" y="394434"/>
            <a:ext cx="8163780" cy="514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290" rtl="0" eaLnBrk="1" latinLnBrk="0" hangingPunct="1">
              <a:lnSpc>
                <a:spcPts val="3055"/>
              </a:lnSpc>
              <a:spcBef>
                <a:spcPct val="0"/>
              </a:spcBef>
              <a:buNone/>
              <a:defRPr sz="2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The people questions</a:t>
            </a:r>
            <a:endParaRPr lang="en-GB" sz="3600" dirty="0"/>
          </a:p>
        </p:txBody>
      </p:sp>
      <p:pic>
        <p:nvPicPr>
          <p:cNvPr id="13316" name="Picture 4" descr="C:\Documents and Settings\paw01\Local Settings\Temporary Internet Files\Content.IE5\LF9MKWTY\MP9004423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44" y="3140968"/>
            <a:ext cx="4608512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51" y="404664"/>
            <a:ext cx="8163780" cy="514286"/>
          </a:xfrm>
        </p:spPr>
        <p:txBody>
          <a:bodyPr/>
          <a:lstStyle/>
          <a:p>
            <a:pPr algn="ctr"/>
            <a:r>
              <a:rPr lang="en-GB" sz="3600" dirty="0" smtClean="0"/>
              <a:t>implications for leaders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24744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Strategies are seen through the lens of the past – need continual re-assessment against the different paradigm of future.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Regular time-outs to detect early warning of change.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dirty="0" smtClean="0"/>
              <a:t>Need to tap into different sources of data insight.</a:t>
            </a:r>
            <a:endParaRPr lang="en-GB" sz="2400" dirty="0"/>
          </a:p>
        </p:txBody>
      </p:sp>
      <p:pic>
        <p:nvPicPr>
          <p:cNvPr id="11266" name="Picture 2" descr="C:\Documents and Settings\paw01\Local Settings\Temporary Internet Files\Content.IE5\R0F3Q7TX\MP90044221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b="15302"/>
          <a:stretch/>
        </p:blipFill>
        <p:spPr bwMode="auto">
          <a:xfrm>
            <a:off x="2075547" y="3861048"/>
            <a:ext cx="5064913" cy="23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91" y="404664"/>
            <a:ext cx="8163780" cy="514286"/>
          </a:xfrm>
        </p:spPr>
        <p:txBody>
          <a:bodyPr/>
          <a:lstStyle/>
          <a:p>
            <a:pPr algn="ctr"/>
            <a:r>
              <a:rPr lang="en-GB" sz="4000" dirty="0"/>
              <a:t>But, the basics remain </a:t>
            </a:r>
            <a:r>
              <a:rPr lang="en-GB" sz="4000" dirty="0" smtClean="0"/>
              <a:t>…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2880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Deep strategies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Razor sharp focus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Leading edge delivery</a:t>
            </a:r>
            <a:endParaRPr lang="en-GB" sz="2400" dirty="0"/>
          </a:p>
        </p:txBody>
      </p:sp>
      <p:pic>
        <p:nvPicPr>
          <p:cNvPr id="10243" name="Picture 3" descr="C:\Documents and Settings\paw01\Local Settings\Temporary Internet Files\Content.IE5\R0F3Q7TX\MP90031403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r="24443"/>
          <a:stretch/>
        </p:blipFill>
        <p:spPr bwMode="auto">
          <a:xfrm>
            <a:off x="5028447" y="1357488"/>
            <a:ext cx="3714754" cy="45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84" y="404664"/>
            <a:ext cx="8163780" cy="514286"/>
          </a:xfrm>
        </p:spPr>
        <p:txBody>
          <a:bodyPr/>
          <a:lstStyle/>
          <a:p>
            <a:pPr algn="ctr"/>
            <a:r>
              <a:rPr lang="en-GB" sz="4000" dirty="0" smtClean="0"/>
              <a:t>Table discussions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26876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How have you seen these changes being evidenced in your business / your clients’ businesses?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How have you / they adapted as a consequence?</a:t>
            </a:r>
            <a:endParaRPr lang="en-GB" sz="2400" dirty="0"/>
          </a:p>
        </p:txBody>
      </p:sp>
      <p:pic>
        <p:nvPicPr>
          <p:cNvPr id="9219" name="Picture 3" descr="C:\Documents and Settings\paw01\Local Settings\Temporary Internet Files\Content.IE5\VZVKNIQ7\MP90038268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/>
          <a:stretch/>
        </p:blipFill>
        <p:spPr bwMode="auto">
          <a:xfrm>
            <a:off x="2195736" y="3284984"/>
            <a:ext cx="4680520" cy="28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8000" y="2147372"/>
            <a:ext cx="424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 &amp; A</a:t>
            </a:r>
            <a:endParaRPr lang="en-GB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5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B050"/>
                </a:solidFill>
              </a:rPr>
              <a:t>Your next session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There is now a refreshment break until 11:25 in the </a:t>
            </a:r>
            <a:r>
              <a:rPr lang="en-GB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Deansgate</a:t>
            </a:r>
            <a:r>
              <a:rPr lang="en-GB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foyer (first floor)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After this the sessions are:</a:t>
            </a:r>
          </a:p>
          <a:p>
            <a:pPr marL="0" indent="0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HMRC’s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Agent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Strategy - </a:t>
            </a:r>
            <a:r>
              <a:rPr lang="en-GB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Deansgate</a:t>
            </a:r>
            <a:r>
              <a:rPr lang="en-GB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and 2 (first floor)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Implementing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auto enrolment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successfully -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Deansgate</a:t>
            </a:r>
            <a:r>
              <a:rPr lang="en-GB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 (first floor)</a:t>
            </a:r>
          </a:p>
          <a:p>
            <a:endParaRPr lang="en-GB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Sustainability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practice - </a:t>
            </a:r>
            <a:r>
              <a:rPr lang="en-GB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Room 2, 3 and 4 (first floor)</a:t>
            </a:r>
            <a:endParaRPr lang="en-GB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514286"/>
          </a:xfrm>
        </p:spPr>
        <p:txBody>
          <a:bodyPr/>
          <a:lstStyle/>
          <a:p>
            <a:pPr algn="ctr"/>
            <a:r>
              <a:rPr lang="en-GB" sz="4400" dirty="0" smtClean="0">
                <a:latin typeface="Arial" pitchFamily="34" charset="0"/>
                <a:cs typeface="Arial" pitchFamily="34" charset="0"/>
              </a:rPr>
              <a:t>DJE Advisory Services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dirty="0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0289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Strategy development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Shareholder planning for succession and exit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Turnaround and change management </a:t>
            </a:r>
            <a:r>
              <a:rPr lang="en-GB" sz="2400" dirty="0" smtClean="0"/>
              <a:t>planning </a:t>
            </a:r>
            <a:r>
              <a:rPr lang="en-GB" sz="2400" dirty="0"/>
              <a:t>and implementation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Board effectiveness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74562"/>
            <a:ext cx="2160239" cy="28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84455"/>
            <a:ext cx="68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innovation</a:t>
            </a:r>
            <a:endParaRPr lang="en-GB" sz="7200" b="1" i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79" y="3784278"/>
            <a:ext cx="3783101" cy="25250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105" y="1772816"/>
            <a:ext cx="79928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Introducing something new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More effective service / product / process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New values through solutions that meet new requirements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Creates value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/>
              <a:t>Catalyst for growth</a:t>
            </a:r>
          </a:p>
        </p:txBody>
      </p:sp>
    </p:spTree>
    <p:extLst>
      <p:ext uri="{BB962C8B-B14F-4D97-AF65-F5344CB8AC3E}">
        <p14:creationId xmlns:p14="http://schemas.microsoft.com/office/powerpoint/2010/main" val="15918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445" y="1556791"/>
            <a:ext cx="59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innovation</a:t>
            </a:r>
            <a:endParaRPr lang="en-GB" sz="7200" b="1" i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746700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</a:t>
            </a:r>
            <a:r>
              <a:rPr lang="en-GB" sz="2400" b="1" dirty="0" smtClean="0">
                <a:solidFill>
                  <a:srgbClr val="FF0000"/>
                </a:solidFill>
              </a:rPr>
              <a:t>nvention</a:t>
            </a:r>
            <a:r>
              <a:rPr lang="en-GB" sz="2400" b="1" dirty="0" smtClean="0"/>
              <a:t> </a:t>
            </a:r>
            <a:r>
              <a:rPr lang="en-GB" sz="2400" dirty="0" smtClean="0"/>
              <a:t>- doing a completely different thing (starting again)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0819" y="3284983"/>
            <a:ext cx="7609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</a:t>
            </a:r>
            <a:r>
              <a:rPr lang="en-GB" sz="2400" b="1" dirty="0" smtClean="0">
                <a:solidFill>
                  <a:srgbClr val="FF0000"/>
                </a:solidFill>
              </a:rPr>
              <a:t>mprovement</a:t>
            </a:r>
            <a:r>
              <a:rPr lang="en-GB" sz="2400" b="1" dirty="0" smtClean="0"/>
              <a:t> </a:t>
            </a:r>
            <a:r>
              <a:rPr lang="en-GB" sz="2400" dirty="0" smtClean="0"/>
              <a:t>- doing </a:t>
            </a:r>
            <a:r>
              <a:rPr lang="en-GB" sz="2400" dirty="0"/>
              <a:t>the same thing better (tweaking)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097782" cy="18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5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69219"/>
            <a:ext cx="8568952" cy="514286"/>
          </a:xfrm>
        </p:spPr>
        <p:txBody>
          <a:bodyPr/>
          <a:lstStyle/>
          <a:p>
            <a:pPr algn="ctr"/>
            <a:r>
              <a:rPr lang="en-GB" sz="4200" cap="none" dirty="0" smtClean="0">
                <a:latin typeface="Arial" pitchFamily="34" charset="0"/>
                <a:cs typeface="Arial" pitchFamily="34" charset="0"/>
              </a:rPr>
              <a:t>INNOVATION</a:t>
            </a:r>
            <a:r>
              <a:rPr lang="en-GB" sz="4200" cap="none" dirty="0" smtClean="0">
                <a:latin typeface="+mn-lt"/>
              </a:rPr>
              <a:t> IN ACCOUNTANCY</a:t>
            </a:r>
            <a:endParaRPr lang="en-GB" sz="4200" cap="none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8331"/>
            <a:ext cx="6552728" cy="517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8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90" y="548680"/>
            <a:ext cx="5897247" cy="576064"/>
          </a:xfrm>
        </p:spPr>
        <p:txBody>
          <a:bodyPr/>
          <a:lstStyle/>
          <a:p>
            <a:pPr algn="ctr"/>
            <a:r>
              <a:rPr lang="en-GB" sz="4400" dirty="0" smtClean="0"/>
              <a:t>Our challenge: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7704856" cy="2210175"/>
          </a:xfrm>
          <a:prstGeom prst="rect">
            <a:avLst/>
          </a:prstGeom>
          <a:solidFill>
            <a:srgbClr val="7030A0"/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t</a:t>
            </a:r>
            <a:r>
              <a:rPr lang="en-GB" sz="4000" dirty="0" smtClean="0">
                <a:solidFill>
                  <a:schemeClr val="bg1"/>
                </a:solidFill>
              </a:rPr>
              <a:t>o unlock </a:t>
            </a:r>
            <a:r>
              <a:rPr lang="en-GB" sz="4000" b="1" dirty="0" smtClean="0">
                <a:solidFill>
                  <a:schemeClr val="bg1"/>
                </a:solidFill>
              </a:rPr>
              <a:t>innovation potential </a:t>
            </a:r>
            <a:r>
              <a:rPr lang="en-GB" sz="4000" dirty="0" smtClean="0">
                <a:solidFill>
                  <a:schemeClr val="bg1"/>
                </a:solidFill>
              </a:rPr>
              <a:t>in our businesses to drive </a:t>
            </a:r>
            <a:r>
              <a:rPr lang="en-GB" sz="4000" b="1" dirty="0" smtClean="0">
                <a:solidFill>
                  <a:schemeClr val="bg1"/>
                </a:solidFill>
              </a:rPr>
              <a:t>transformational growth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Documents and Settings\paw01\Local Settings\Temporary Internet Files\Content.IE5\7GJ2YD0U\MP90039884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t="21600" r="26000" b="12400"/>
          <a:stretch/>
        </p:blipFill>
        <p:spPr bwMode="auto">
          <a:xfrm>
            <a:off x="3447304" y="4149080"/>
            <a:ext cx="2348832" cy="19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Documents and Settings\paw01\Local Settings\Temporary Internet Files\Content.IE5\R0F3Q7TX\MP9001851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71" y="257787"/>
            <a:ext cx="396620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1847726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But, we need to dig deeper …..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91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00" y="466442"/>
            <a:ext cx="8163780" cy="514286"/>
          </a:xfrm>
        </p:spPr>
        <p:txBody>
          <a:bodyPr/>
          <a:lstStyle/>
          <a:p>
            <a:r>
              <a:rPr lang="en-GB" sz="4000" dirty="0" smtClean="0"/>
              <a:t>Innovation, the big picture: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Date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90"/>
            <a:r>
              <a:rPr lang="fr-FR" smtClean="0">
                <a:solidFill>
                  <a:prstClr val="white"/>
                </a:solidFill>
              </a:rPr>
              <a:t>Titre de la présentation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290"/>
            <a:fld id="{AE6AACB0-F5EC-4707-A90B-3CD78749B923}" type="slidenum">
              <a:rPr lang="fr-FR" smtClean="0">
                <a:solidFill>
                  <a:prstClr val="black"/>
                </a:solidFill>
              </a:rPr>
              <a:pPr algn="l" defTabSz="914290"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5571" y="1844824"/>
            <a:ext cx="37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4 mega trends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5571" y="2870069"/>
            <a:ext cx="481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3 faces of innovation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5571" y="3895313"/>
            <a:ext cx="3733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1 left field view</a:t>
            </a:r>
          </a:p>
        </p:txBody>
      </p:sp>
      <p:pic>
        <p:nvPicPr>
          <p:cNvPr id="1029" name="Picture 5" descr="C:\Documents and Settings\paw01\Local Settings\Temporary Internet Files\Content.IE5\FS5AYUB5\MP9004222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3652" y="2269540"/>
            <a:ext cx="4515495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Accounting accompagnement">
  <a:themeElements>
    <a:clrScheme name="MAZARS BUSINESS">
      <a:dk1>
        <a:sysClr val="windowText" lastClr="000000"/>
      </a:dk1>
      <a:lt1>
        <a:sysClr val="window" lastClr="FFFFFF"/>
      </a:lt1>
      <a:dk2>
        <a:srgbClr val="990000"/>
      </a:dk2>
      <a:lt2>
        <a:srgbClr val="003366"/>
      </a:lt2>
      <a:accent1>
        <a:srgbClr val="82B6CE"/>
      </a:accent1>
      <a:accent2>
        <a:srgbClr val="D40073"/>
      </a:accent2>
      <a:accent3>
        <a:srgbClr val="346A7F"/>
      </a:accent3>
      <a:accent4>
        <a:srgbClr val="6A6969"/>
      </a:accent4>
      <a:accent5>
        <a:srgbClr val="A5A5A5"/>
      </a:accent5>
      <a:accent6>
        <a:srgbClr val="D8D8D8"/>
      </a:accent6>
      <a:hlink>
        <a:srgbClr val="000000"/>
      </a:hlink>
      <a:folHlink>
        <a:srgbClr val="000000"/>
      </a:folHlink>
    </a:clrScheme>
    <a:fontScheme name="MAZARS BUSIN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739</Words>
  <Application>Microsoft Office PowerPoint</Application>
  <PresentationFormat>On-screen Show (4:3)</PresentationFormat>
  <Paragraphs>208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1_Accounting accompagnement</vt:lpstr>
      <vt:lpstr>Office Theme</vt:lpstr>
      <vt:lpstr>growth through innovation  david evans</vt:lpstr>
      <vt:lpstr>PowerPoint Presentation</vt:lpstr>
      <vt:lpstr>DJE Advisory Services</vt:lpstr>
      <vt:lpstr>PowerPoint Presentation</vt:lpstr>
      <vt:lpstr>PowerPoint Presentation</vt:lpstr>
      <vt:lpstr>INNOVATION IN ACCOUNTANCY</vt:lpstr>
      <vt:lpstr>Our challenge:</vt:lpstr>
      <vt:lpstr>PowerPoint Presentation</vt:lpstr>
      <vt:lpstr>Innovation, the big picture:</vt:lpstr>
      <vt:lpstr>4 mega trends</vt:lpstr>
      <vt:lpstr>4 mega trends</vt:lpstr>
      <vt:lpstr>4 mega trends</vt:lpstr>
      <vt:lpstr>4 mega trends</vt:lpstr>
      <vt:lpstr>3 faces of innovation</vt:lpstr>
      <vt:lpstr>THE LEFT FIELD VIEW</vt:lpstr>
      <vt:lpstr>Our response</vt:lpstr>
      <vt:lpstr>Because …</vt:lpstr>
      <vt:lpstr>The market questions</vt:lpstr>
      <vt:lpstr>PowerPoint Presentation</vt:lpstr>
      <vt:lpstr>Some market statistics:</vt:lpstr>
      <vt:lpstr>The people questions</vt:lpstr>
      <vt:lpstr>PowerPoint Presentation</vt:lpstr>
      <vt:lpstr>PowerPoint Presentation</vt:lpstr>
      <vt:lpstr>implications for leaders</vt:lpstr>
      <vt:lpstr>But, the basics remain …</vt:lpstr>
      <vt:lpstr>Table discussions</vt:lpstr>
      <vt:lpstr>PowerPoint Presentation</vt:lpstr>
      <vt:lpstr>Your next session </vt:lpstr>
    </vt:vector>
  </TitlesOfParts>
  <Company>Mazars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growth through innovation  david evans</dc:title>
  <dc:creator>Mazars</dc:creator>
  <cp:lastModifiedBy>ICT-ADMIN</cp:lastModifiedBy>
  <cp:revision>58</cp:revision>
  <cp:lastPrinted>2013-05-09T13:44:49Z</cp:lastPrinted>
  <dcterms:created xsi:type="dcterms:W3CDTF">2013-04-25T10:30:20Z</dcterms:created>
  <dcterms:modified xsi:type="dcterms:W3CDTF">2013-05-11T15:00:18Z</dcterms:modified>
</cp:coreProperties>
</file>