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3" r:id="rId3"/>
    <p:sldId id="266" r:id="rId4"/>
    <p:sldId id="268"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259" r:id="rId44"/>
    <p:sldId id="308"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3" autoAdjust="0"/>
    <p:restoredTop sz="94660"/>
  </p:normalViewPr>
  <p:slideViewPr>
    <p:cSldViewPr>
      <p:cViewPr>
        <p:scale>
          <a:sx n="100" d="100"/>
          <a:sy n="100" d="100"/>
        </p:scale>
        <p:origin x="-300"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C6EFE-1E52-4ADD-94B0-7E1BE26D3BDE}" type="doc">
      <dgm:prSet loTypeId="urn:microsoft.com/office/officeart/2005/8/layout/lProcess3" loCatId="process" qsTypeId="urn:microsoft.com/office/officeart/2005/8/quickstyle/simple1#1" qsCatId="simple" csTypeId="urn:microsoft.com/office/officeart/2005/8/colors/accent2_4" csCatId="accent2" phldr="1"/>
      <dgm:spPr/>
      <dgm:t>
        <a:bodyPr/>
        <a:lstStyle/>
        <a:p>
          <a:endParaRPr lang="en-GB"/>
        </a:p>
      </dgm:t>
    </dgm:pt>
    <dgm:pt modelId="{D0852F6B-4D3E-4B95-B05D-3E5E39B13C29}">
      <dgm:prSet phldrT="[Text]" custT="1"/>
      <dgm:spPr>
        <a:solidFill>
          <a:srgbClr val="00B050"/>
        </a:solidFill>
      </dgm:spPr>
      <dgm:t>
        <a:bodyPr/>
        <a:lstStyle/>
        <a:p>
          <a:r>
            <a:rPr lang="en-GB" sz="1400" dirty="0" smtClean="0">
              <a:latin typeface="+mj-lt"/>
            </a:rPr>
            <a:t>Planning</a:t>
          </a:r>
        </a:p>
        <a:p>
          <a:r>
            <a:rPr lang="en-GB" sz="1400" dirty="0" smtClean="0">
              <a:latin typeface="+mj-lt"/>
            </a:rPr>
            <a:t>24m-12m</a:t>
          </a:r>
          <a:endParaRPr lang="en-GB" sz="1400" dirty="0">
            <a:latin typeface="+mj-lt"/>
          </a:endParaRPr>
        </a:p>
      </dgm:t>
    </dgm:pt>
    <dgm:pt modelId="{F93A5B3B-66FE-41D7-8D53-78CD99C2520C}" type="parTrans" cxnId="{25144C5D-1C16-4C5A-8C9C-06B4F1605BFD}">
      <dgm:prSet/>
      <dgm:spPr/>
      <dgm:t>
        <a:bodyPr/>
        <a:lstStyle/>
        <a:p>
          <a:endParaRPr lang="en-GB"/>
        </a:p>
      </dgm:t>
    </dgm:pt>
    <dgm:pt modelId="{2B7F1DED-10A7-45BF-A68A-08ADB9FCEB1C}" type="sibTrans" cxnId="{25144C5D-1C16-4C5A-8C9C-06B4F1605BFD}">
      <dgm:prSet/>
      <dgm:spPr/>
      <dgm:t>
        <a:bodyPr/>
        <a:lstStyle/>
        <a:p>
          <a:endParaRPr lang="en-GB"/>
        </a:p>
      </dgm:t>
    </dgm:pt>
    <dgm:pt modelId="{17BDA817-A6D9-483D-A6F5-8D52FDC2BA8A}">
      <dgm:prSet phldrT="[Text]" custT="1"/>
      <dgm:spPr>
        <a:solidFill>
          <a:srgbClr val="00B050"/>
        </a:solidFill>
      </dgm:spPr>
      <dgm:t>
        <a:bodyPr/>
        <a:lstStyle/>
        <a:p>
          <a:r>
            <a:rPr lang="en-GB" sz="1400" dirty="0" smtClean="0">
              <a:latin typeface="+mj-lt"/>
            </a:rPr>
            <a:t>Strategy</a:t>
          </a:r>
        </a:p>
        <a:p>
          <a:r>
            <a:rPr lang="en-GB" sz="1400" dirty="0" smtClean="0">
              <a:latin typeface="+mj-lt"/>
            </a:rPr>
            <a:t>11m-7m</a:t>
          </a:r>
          <a:endParaRPr lang="en-GB" sz="1400" dirty="0">
            <a:latin typeface="+mj-lt"/>
          </a:endParaRPr>
        </a:p>
      </dgm:t>
    </dgm:pt>
    <dgm:pt modelId="{20547D24-8E59-46A5-8F3B-09355F930A94}" type="parTrans" cxnId="{3E4000B0-8538-4EBE-8444-BC3297F23F38}">
      <dgm:prSet/>
      <dgm:spPr/>
      <dgm:t>
        <a:bodyPr/>
        <a:lstStyle/>
        <a:p>
          <a:endParaRPr lang="en-GB"/>
        </a:p>
      </dgm:t>
    </dgm:pt>
    <dgm:pt modelId="{E6BFA8C1-8734-4D3A-8846-220A030036F5}" type="sibTrans" cxnId="{3E4000B0-8538-4EBE-8444-BC3297F23F38}">
      <dgm:prSet/>
      <dgm:spPr/>
      <dgm:t>
        <a:bodyPr/>
        <a:lstStyle/>
        <a:p>
          <a:endParaRPr lang="en-GB"/>
        </a:p>
      </dgm:t>
    </dgm:pt>
    <dgm:pt modelId="{A7D71AC3-264D-4607-8346-0DBF4CC1A753}">
      <dgm:prSet phldrT="[Text]" custT="1"/>
      <dgm:spPr>
        <a:solidFill>
          <a:srgbClr val="00B050"/>
        </a:solidFill>
      </dgm:spPr>
      <dgm:t>
        <a:bodyPr/>
        <a:lstStyle/>
        <a:p>
          <a:r>
            <a:rPr lang="en-GB" sz="1400" dirty="0" smtClean="0">
              <a:latin typeface="+mj-lt"/>
            </a:rPr>
            <a:t>Design</a:t>
          </a:r>
        </a:p>
        <a:p>
          <a:r>
            <a:rPr lang="en-GB" sz="1400" dirty="0" smtClean="0">
              <a:latin typeface="+mj-lt"/>
            </a:rPr>
            <a:t>6m-4m</a:t>
          </a:r>
          <a:endParaRPr lang="en-GB" sz="1400" dirty="0">
            <a:latin typeface="+mj-lt"/>
          </a:endParaRPr>
        </a:p>
      </dgm:t>
    </dgm:pt>
    <dgm:pt modelId="{126341D4-2199-4691-9EBD-70BE97BF257B}" type="parTrans" cxnId="{5D0A5B0B-A612-471F-9294-439A16AEF607}">
      <dgm:prSet/>
      <dgm:spPr/>
      <dgm:t>
        <a:bodyPr/>
        <a:lstStyle/>
        <a:p>
          <a:endParaRPr lang="en-GB"/>
        </a:p>
      </dgm:t>
    </dgm:pt>
    <dgm:pt modelId="{C283F574-7925-481D-9814-986D0E8517B7}" type="sibTrans" cxnId="{5D0A5B0B-A612-471F-9294-439A16AEF607}">
      <dgm:prSet/>
      <dgm:spPr/>
      <dgm:t>
        <a:bodyPr/>
        <a:lstStyle/>
        <a:p>
          <a:endParaRPr lang="en-GB"/>
        </a:p>
      </dgm:t>
    </dgm:pt>
    <dgm:pt modelId="{D3F5546C-E352-4D63-BD7F-DFAC40FB451A}">
      <dgm:prSet phldrT="[Text]" custT="1"/>
      <dgm:spPr>
        <a:solidFill>
          <a:srgbClr val="00B050"/>
        </a:solidFill>
      </dgm:spPr>
      <dgm:t>
        <a:bodyPr/>
        <a:lstStyle/>
        <a:p>
          <a:r>
            <a:rPr lang="en-GB" sz="1400" dirty="0" smtClean="0">
              <a:latin typeface="+mj-lt"/>
            </a:rPr>
            <a:t>Implementation</a:t>
          </a:r>
        </a:p>
        <a:p>
          <a:r>
            <a:rPr lang="en-GB" sz="1400" dirty="0" smtClean="0">
              <a:latin typeface="+mj-lt"/>
            </a:rPr>
            <a:t>3m-1m</a:t>
          </a:r>
          <a:endParaRPr lang="en-GB" sz="1400" dirty="0">
            <a:latin typeface="+mj-lt"/>
          </a:endParaRPr>
        </a:p>
      </dgm:t>
    </dgm:pt>
    <dgm:pt modelId="{4331813C-929A-476F-ACFA-EE259332A34F}" type="parTrans" cxnId="{37CAD528-02D9-4E1D-A2E4-F1AD7397E5A2}">
      <dgm:prSet/>
      <dgm:spPr/>
      <dgm:t>
        <a:bodyPr/>
        <a:lstStyle/>
        <a:p>
          <a:endParaRPr lang="en-GB"/>
        </a:p>
      </dgm:t>
    </dgm:pt>
    <dgm:pt modelId="{84BE50DD-2FD6-48DB-9FD7-9FA9572B5819}" type="sibTrans" cxnId="{37CAD528-02D9-4E1D-A2E4-F1AD7397E5A2}">
      <dgm:prSet/>
      <dgm:spPr/>
      <dgm:t>
        <a:bodyPr/>
        <a:lstStyle/>
        <a:p>
          <a:endParaRPr lang="en-GB"/>
        </a:p>
      </dgm:t>
    </dgm:pt>
    <dgm:pt modelId="{2EA7A945-5DBC-4793-92C8-54F9AD088974}">
      <dgm:prSet phldrT="[Text]" custT="1"/>
      <dgm:spPr>
        <a:solidFill>
          <a:srgbClr val="00B050"/>
        </a:solidFill>
      </dgm:spPr>
      <dgm:t>
        <a:bodyPr/>
        <a:lstStyle/>
        <a:p>
          <a:r>
            <a:rPr lang="en-GB" sz="1400" dirty="0" smtClean="0">
              <a:latin typeface="+mj-lt"/>
            </a:rPr>
            <a:t>Staging date</a:t>
          </a:r>
          <a:endParaRPr lang="en-GB" sz="1400" dirty="0">
            <a:latin typeface="+mj-lt"/>
          </a:endParaRPr>
        </a:p>
      </dgm:t>
    </dgm:pt>
    <dgm:pt modelId="{41002E10-F6AF-49D8-A723-DE5A595B2331}" type="parTrans" cxnId="{FEC9FF17-8792-4D52-A753-1A4348C30F0D}">
      <dgm:prSet/>
      <dgm:spPr/>
      <dgm:t>
        <a:bodyPr/>
        <a:lstStyle/>
        <a:p>
          <a:endParaRPr lang="en-GB"/>
        </a:p>
      </dgm:t>
    </dgm:pt>
    <dgm:pt modelId="{1C01C193-F2DE-4360-9EC2-4DA455C70A8F}" type="sibTrans" cxnId="{FEC9FF17-8792-4D52-A753-1A4348C30F0D}">
      <dgm:prSet/>
      <dgm:spPr/>
      <dgm:t>
        <a:bodyPr/>
        <a:lstStyle/>
        <a:p>
          <a:endParaRPr lang="en-GB"/>
        </a:p>
      </dgm:t>
    </dgm:pt>
    <dgm:pt modelId="{56DCFA62-BC97-4E49-AC9F-B1EE64193AE0}" type="pres">
      <dgm:prSet presAssocID="{DDBC6EFE-1E52-4ADD-94B0-7E1BE26D3BDE}" presName="Name0" presStyleCnt="0">
        <dgm:presLayoutVars>
          <dgm:chPref val="3"/>
          <dgm:dir/>
          <dgm:animLvl val="lvl"/>
          <dgm:resizeHandles/>
        </dgm:presLayoutVars>
      </dgm:prSet>
      <dgm:spPr/>
      <dgm:t>
        <a:bodyPr/>
        <a:lstStyle/>
        <a:p>
          <a:endParaRPr lang="en-GB"/>
        </a:p>
      </dgm:t>
    </dgm:pt>
    <dgm:pt modelId="{32BA45D8-155D-43F9-97C0-ED8B3E16CA60}" type="pres">
      <dgm:prSet presAssocID="{D0852F6B-4D3E-4B95-B05D-3E5E39B13C29}" presName="horFlow" presStyleCnt="0"/>
      <dgm:spPr/>
      <dgm:t>
        <a:bodyPr/>
        <a:lstStyle/>
        <a:p>
          <a:endParaRPr lang="en-GB"/>
        </a:p>
      </dgm:t>
    </dgm:pt>
    <dgm:pt modelId="{BCCBBE95-E9D1-467C-B20D-F2A3B2358202}" type="pres">
      <dgm:prSet presAssocID="{D0852F6B-4D3E-4B95-B05D-3E5E39B13C29}" presName="bigChev" presStyleLbl="node1" presStyleIdx="0" presStyleCnt="5"/>
      <dgm:spPr/>
      <dgm:t>
        <a:bodyPr/>
        <a:lstStyle/>
        <a:p>
          <a:endParaRPr lang="en-GB"/>
        </a:p>
      </dgm:t>
    </dgm:pt>
    <dgm:pt modelId="{6E31D0BA-2AFA-46DF-B03B-7D4570552DD8}" type="pres">
      <dgm:prSet presAssocID="{D0852F6B-4D3E-4B95-B05D-3E5E39B13C29}" presName="vSp" presStyleCnt="0"/>
      <dgm:spPr/>
      <dgm:t>
        <a:bodyPr/>
        <a:lstStyle/>
        <a:p>
          <a:endParaRPr lang="en-GB"/>
        </a:p>
      </dgm:t>
    </dgm:pt>
    <dgm:pt modelId="{82139954-763A-44CC-BEED-95BDC760B405}" type="pres">
      <dgm:prSet presAssocID="{17BDA817-A6D9-483D-A6F5-8D52FDC2BA8A}" presName="horFlow" presStyleCnt="0"/>
      <dgm:spPr/>
      <dgm:t>
        <a:bodyPr/>
        <a:lstStyle/>
        <a:p>
          <a:endParaRPr lang="en-GB"/>
        </a:p>
      </dgm:t>
    </dgm:pt>
    <dgm:pt modelId="{AB465E6E-93EC-4826-A315-150FA296BEEA}" type="pres">
      <dgm:prSet presAssocID="{17BDA817-A6D9-483D-A6F5-8D52FDC2BA8A}" presName="bigChev" presStyleLbl="node1" presStyleIdx="1" presStyleCnt="5" custLinFactNeighborX="221" custLinFactNeighborY="1731"/>
      <dgm:spPr/>
      <dgm:t>
        <a:bodyPr/>
        <a:lstStyle/>
        <a:p>
          <a:endParaRPr lang="en-GB"/>
        </a:p>
      </dgm:t>
    </dgm:pt>
    <dgm:pt modelId="{2A0C97F9-4C52-4B5F-AE8E-6ED649EF6DAA}" type="pres">
      <dgm:prSet presAssocID="{17BDA817-A6D9-483D-A6F5-8D52FDC2BA8A}" presName="vSp" presStyleCnt="0"/>
      <dgm:spPr/>
      <dgm:t>
        <a:bodyPr/>
        <a:lstStyle/>
        <a:p>
          <a:endParaRPr lang="en-GB"/>
        </a:p>
      </dgm:t>
    </dgm:pt>
    <dgm:pt modelId="{0762A767-7C22-4A93-9390-066E785BF9B4}" type="pres">
      <dgm:prSet presAssocID="{A7D71AC3-264D-4607-8346-0DBF4CC1A753}" presName="horFlow" presStyleCnt="0"/>
      <dgm:spPr/>
      <dgm:t>
        <a:bodyPr/>
        <a:lstStyle/>
        <a:p>
          <a:endParaRPr lang="en-GB"/>
        </a:p>
      </dgm:t>
    </dgm:pt>
    <dgm:pt modelId="{9F654CDB-7A6E-4473-B4A5-4426BAA713D5}" type="pres">
      <dgm:prSet presAssocID="{A7D71AC3-264D-4607-8346-0DBF4CC1A753}" presName="bigChev" presStyleLbl="node1" presStyleIdx="2" presStyleCnt="5"/>
      <dgm:spPr/>
      <dgm:t>
        <a:bodyPr/>
        <a:lstStyle/>
        <a:p>
          <a:endParaRPr lang="en-GB"/>
        </a:p>
      </dgm:t>
    </dgm:pt>
    <dgm:pt modelId="{B3EB6604-A4E5-4BE3-BBEF-8D2EFF43D5DE}" type="pres">
      <dgm:prSet presAssocID="{A7D71AC3-264D-4607-8346-0DBF4CC1A753}" presName="vSp" presStyleCnt="0"/>
      <dgm:spPr/>
      <dgm:t>
        <a:bodyPr/>
        <a:lstStyle/>
        <a:p>
          <a:endParaRPr lang="en-GB"/>
        </a:p>
      </dgm:t>
    </dgm:pt>
    <dgm:pt modelId="{EB62AF26-F655-4203-8BE8-5F08B47F4FD6}" type="pres">
      <dgm:prSet presAssocID="{D3F5546C-E352-4D63-BD7F-DFAC40FB451A}" presName="horFlow" presStyleCnt="0"/>
      <dgm:spPr/>
      <dgm:t>
        <a:bodyPr/>
        <a:lstStyle/>
        <a:p>
          <a:endParaRPr lang="en-GB"/>
        </a:p>
      </dgm:t>
    </dgm:pt>
    <dgm:pt modelId="{D31ED001-BA95-4B63-AE01-AC8CBA3C4030}" type="pres">
      <dgm:prSet presAssocID="{D3F5546C-E352-4D63-BD7F-DFAC40FB451A}" presName="bigChev" presStyleLbl="node1" presStyleIdx="3" presStyleCnt="5"/>
      <dgm:spPr/>
      <dgm:t>
        <a:bodyPr/>
        <a:lstStyle/>
        <a:p>
          <a:endParaRPr lang="en-GB"/>
        </a:p>
      </dgm:t>
    </dgm:pt>
    <dgm:pt modelId="{09981222-368B-4B2E-8C66-F974073B80CC}" type="pres">
      <dgm:prSet presAssocID="{D3F5546C-E352-4D63-BD7F-DFAC40FB451A}" presName="vSp" presStyleCnt="0"/>
      <dgm:spPr/>
      <dgm:t>
        <a:bodyPr/>
        <a:lstStyle/>
        <a:p>
          <a:endParaRPr lang="en-GB"/>
        </a:p>
      </dgm:t>
    </dgm:pt>
    <dgm:pt modelId="{73F6B4DC-5172-4176-9E31-FD72560AD35A}" type="pres">
      <dgm:prSet presAssocID="{2EA7A945-5DBC-4793-92C8-54F9AD088974}" presName="horFlow" presStyleCnt="0"/>
      <dgm:spPr/>
      <dgm:t>
        <a:bodyPr/>
        <a:lstStyle/>
        <a:p>
          <a:endParaRPr lang="en-GB"/>
        </a:p>
      </dgm:t>
    </dgm:pt>
    <dgm:pt modelId="{86FE6ECD-3517-4A7B-8D06-B65D7AEAC156}" type="pres">
      <dgm:prSet presAssocID="{2EA7A945-5DBC-4793-92C8-54F9AD088974}" presName="bigChev" presStyleLbl="node1" presStyleIdx="4" presStyleCnt="5"/>
      <dgm:spPr/>
      <dgm:t>
        <a:bodyPr/>
        <a:lstStyle/>
        <a:p>
          <a:endParaRPr lang="en-GB"/>
        </a:p>
      </dgm:t>
    </dgm:pt>
  </dgm:ptLst>
  <dgm:cxnLst>
    <dgm:cxn modelId="{4268556E-2F62-4C02-BD46-844077E5BD0D}" type="presOf" srcId="{D3F5546C-E352-4D63-BD7F-DFAC40FB451A}" destId="{D31ED001-BA95-4B63-AE01-AC8CBA3C4030}" srcOrd="0" destOrd="0" presId="urn:microsoft.com/office/officeart/2005/8/layout/lProcess3"/>
    <dgm:cxn modelId="{FEC9FF17-8792-4D52-A753-1A4348C30F0D}" srcId="{DDBC6EFE-1E52-4ADD-94B0-7E1BE26D3BDE}" destId="{2EA7A945-5DBC-4793-92C8-54F9AD088974}" srcOrd="4" destOrd="0" parTransId="{41002E10-F6AF-49D8-A723-DE5A595B2331}" sibTransId="{1C01C193-F2DE-4360-9EC2-4DA455C70A8F}"/>
    <dgm:cxn modelId="{52F1D129-1E05-48F2-93BE-550CCA82F493}" type="presOf" srcId="{A7D71AC3-264D-4607-8346-0DBF4CC1A753}" destId="{9F654CDB-7A6E-4473-B4A5-4426BAA713D5}" srcOrd="0" destOrd="0" presId="urn:microsoft.com/office/officeart/2005/8/layout/lProcess3"/>
    <dgm:cxn modelId="{3E4000B0-8538-4EBE-8444-BC3297F23F38}" srcId="{DDBC6EFE-1E52-4ADD-94B0-7E1BE26D3BDE}" destId="{17BDA817-A6D9-483D-A6F5-8D52FDC2BA8A}" srcOrd="1" destOrd="0" parTransId="{20547D24-8E59-46A5-8F3B-09355F930A94}" sibTransId="{E6BFA8C1-8734-4D3A-8846-220A030036F5}"/>
    <dgm:cxn modelId="{37CAD528-02D9-4E1D-A2E4-F1AD7397E5A2}" srcId="{DDBC6EFE-1E52-4ADD-94B0-7E1BE26D3BDE}" destId="{D3F5546C-E352-4D63-BD7F-DFAC40FB451A}" srcOrd="3" destOrd="0" parTransId="{4331813C-929A-476F-ACFA-EE259332A34F}" sibTransId="{84BE50DD-2FD6-48DB-9FD7-9FA9572B5819}"/>
    <dgm:cxn modelId="{BCE672EC-2A65-42D3-BFF7-81C500D400AC}" type="presOf" srcId="{DDBC6EFE-1E52-4ADD-94B0-7E1BE26D3BDE}" destId="{56DCFA62-BC97-4E49-AC9F-B1EE64193AE0}" srcOrd="0" destOrd="0" presId="urn:microsoft.com/office/officeart/2005/8/layout/lProcess3"/>
    <dgm:cxn modelId="{25144C5D-1C16-4C5A-8C9C-06B4F1605BFD}" srcId="{DDBC6EFE-1E52-4ADD-94B0-7E1BE26D3BDE}" destId="{D0852F6B-4D3E-4B95-B05D-3E5E39B13C29}" srcOrd="0" destOrd="0" parTransId="{F93A5B3B-66FE-41D7-8D53-78CD99C2520C}" sibTransId="{2B7F1DED-10A7-45BF-A68A-08ADB9FCEB1C}"/>
    <dgm:cxn modelId="{0692A900-4613-4A51-A521-AB2B685DAA60}" type="presOf" srcId="{17BDA817-A6D9-483D-A6F5-8D52FDC2BA8A}" destId="{AB465E6E-93EC-4826-A315-150FA296BEEA}" srcOrd="0" destOrd="0" presId="urn:microsoft.com/office/officeart/2005/8/layout/lProcess3"/>
    <dgm:cxn modelId="{5D0A5B0B-A612-471F-9294-439A16AEF607}" srcId="{DDBC6EFE-1E52-4ADD-94B0-7E1BE26D3BDE}" destId="{A7D71AC3-264D-4607-8346-0DBF4CC1A753}" srcOrd="2" destOrd="0" parTransId="{126341D4-2199-4691-9EBD-70BE97BF257B}" sibTransId="{C283F574-7925-481D-9814-986D0E8517B7}"/>
    <dgm:cxn modelId="{2AFCE850-B057-4E4D-96B2-CA098B967FA1}" type="presOf" srcId="{D0852F6B-4D3E-4B95-B05D-3E5E39B13C29}" destId="{BCCBBE95-E9D1-467C-B20D-F2A3B2358202}" srcOrd="0" destOrd="0" presId="urn:microsoft.com/office/officeart/2005/8/layout/lProcess3"/>
    <dgm:cxn modelId="{82A10999-0C43-4C06-B6C8-3D659418213A}" type="presOf" srcId="{2EA7A945-5DBC-4793-92C8-54F9AD088974}" destId="{86FE6ECD-3517-4A7B-8D06-B65D7AEAC156}" srcOrd="0" destOrd="0" presId="urn:microsoft.com/office/officeart/2005/8/layout/lProcess3"/>
    <dgm:cxn modelId="{AF8EF80A-F999-4A49-BD01-2152075B03D1}" type="presParOf" srcId="{56DCFA62-BC97-4E49-AC9F-B1EE64193AE0}" destId="{32BA45D8-155D-43F9-97C0-ED8B3E16CA60}" srcOrd="0" destOrd="0" presId="urn:microsoft.com/office/officeart/2005/8/layout/lProcess3"/>
    <dgm:cxn modelId="{038752CA-730B-4C8A-9BC5-A0E06AE79E73}" type="presParOf" srcId="{32BA45D8-155D-43F9-97C0-ED8B3E16CA60}" destId="{BCCBBE95-E9D1-467C-B20D-F2A3B2358202}" srcOrd="0" destOrd="0" presId="urn:microsoft.com/office/officeart/2005/8/layout/lProcess3"/>
    <dgm:cxn modelId="{F7FF373D-13A0-4776-8048-41E295A5B7C9}" type="presParOf" srcId="{56DCFA62-BC97-4E49-AC9F-B1EE64193AE0}" destId="{6E31D0BA-2AFA-46DF-B03B-7D4570552DD8}" srcOrd="1" destOrd="0" presId="urn:microsoft.com/office/officeart/2005/8/layout/lProcess3"/>
    <dgm:cxn modelId="{4980CF09-0B6A-421A-B15C-D73220E65B12}" type="presParOf" srcId="{56DCFA62-BC97-4E49-AC9F-B1EE64193AE0}" destId="{82139954-763A-44CC-BEED-95BDC760B405}" srcOrd="2" destOrd="0" presId="urn:microsoft.com/office/officeart/2005/8/layout/lProcess3"/>
    <dgm:cxn modelId="{91E3034E-574A-462E-942C-87B207EEA88B}" type="presParOf" srcId="{82139954-763A-44CC-BEED-95BDC760B405}" destId="{AB465E6E-93EC-4826-A315-150FA296BEEA}" srcOrd="0" destOrd="0" presId="urn:microsoft.com/office/officeart/2005/8/layout/lProcess3"/>
    <dgm:cxn modelId="{508D7A77-2B7E-47FB-B9C3-FB5CAFBE03BA}" type="presParOf" srcId="{56DCFA62-BC97-4E49-AC9F-B1EE64193AE0}" destId="{2A0C97F9-4C52-4B5F-AE8E-6ED649EF6DAA}" srcOrd="3" destOrd="0" presId="urn:microsoft.com/office/officeart/2005/8/layout/lProcess3"/>
    <dgm:cxn modelId="{D8BC0526-5380-46D4-AEA8-ACDE0EC897CE}" type="presParOf" srcId="{56DCFA62-BC97-4E49-AC9F-B1EE64193AE0}" destId="{0762A767-7C22-4A93-9390-066E785BF9B4}" srcOrd="4" destOrd="0" presId="urn:microsoft.com/office/officeart/2005/8/layout/lProcess3"/>
    <dgm:cxn modelId="{B15A2AFE-2CF9-44E2-B78C-A97305FE0188}" type="presParOf" srcId="{0762A767-7C22-4A93-9390-066E785BF9B4}" destId="{9F654CDB-7A6E-4473-B4A5-4426BAA713D5}" srcOrd="0" destOrd="0" presId="urn:microsoft.com/office/officeart/2005/8/layout/lProcess3"/>
    <dgm:cxn modelId="{0F5DD5D2-6E8E-48DC-B1F9-E65C37D696E3}" type="presParOf" srcId="{56DCFA62-BC97-4E49-AC9F-B1EE64193AE0}" destId="{B3EB6604-A4E5-4BE3-BBEF-8D2EFF43D5DE}" srcOrd="5" destOrd="0" presId="urn:microsoft.com/office/officeart/2005/8/layout/lProcess3"/>
    <dgm:cxn modelId="{4617882A-E30E-4950-998A-CFC0BA25BF93}" type="presParOf" srcId="{56DCFA62-BC97-4E49-AC9F-B1EE64193AE0}" destId="{EB62AF26-F655-4203-8BE8-5F08B47F4FD6}" srcOrd="6" destOrd="0" presId="urn:microsoft.com/office/officeart/2005/8/layout/lProcess3"/>
    <dgm:cxn modelId="{F081FD2D-9E5F-49E0-B6E3-16CA8C978F16}" type="presParOf" srcId="{EB62AF26-F655-4203-8BE8-5F08B47F4FD6}" destId="{D31ED001-BA95-4B63-AE01-AC8CBA3C4030}" srcOrd="0" destOrd="0" presId="urn:microsoft.com/office/officeart/2005/8/layout/lProcess3"/>
    <dgm:cxn modelId="{4115AC66-96E3-48BF-95D1-1A24756E68E0}" type="presParOf" srcId="{56DCFA62-BC97-4E49-AC9F-B1EE64193AE0}" destId="{09981222-368B-4B2E-8C66-F974073B80CC}" srcOrd="7" destOrd="0" presId="urn:microsoft.com/office/officeart/2005/8/layout/lProcess3"/>
    <dgm:cxn modelId="{98B6E93A-D37F-475C-8032-E47FBE61606C}" type="presParOf" srcId="{56DCFA62-BC97-4E49-AC9F-B1EE64193AE0}" destId="{73F6B4DC-5172-4176-9E31-FD72560AD35A}" srcOrd="8" destOrd="0" presId="urn:microsoft.com/office/officeart/2005/8/layout/lProcess3"/>
    <dgm:cxn modelId="{1C5ED7B6-015C-42F6-B032-6119D2C88F9C}" type="presParOf" srcId="{73F6B4DC-5172-4176-9E31-FD72560AD35A}" destId="{86FE6ECD-3517-4A7B-8D06-B65D7AEAC156}" srcOrd="0" destOrd="0" presId="urn:microsoft.com/office/officeart/2005/8/layout/lProcess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8BC9C7D-48A0-4750-9DCD-1B7CF4739FE7}" type="datetimeFigureOut">
              <a:rPr lang="en-GB"/>
              <a:pPr>
                <a:defRPr/>
              </a:pPr>
              <a:t>15/05/2013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DB9333A-8A64-43BE-B339-9EAC01EE3ADB}" type="slidenum">
              <a:rPr lang="en-GB"/>
              <a:pPr>
                <a:defRPr/>
              </a:pPr>
              <a:t>‹#›</a:t>
            </a:fld>
            <a:endParaRPr lang="en-GB"/>
          </a:p>
        </p:txBody>
      </p:sp>
    </p:spTree>
    <p:extLst>
      <p:ext uri="{BB962C8B-B14F-4D97-AF65-F5344CB8AC3E}">
        <p14:creationId xmlns:p14="http://schemas.microsoft.com/office/powerpoint/2010/main" val="38350491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2DD3AD-9975-4149-B440-E0D64C16F32E}" type="slidenum">
              <a:rPr lang="en-GB">
                <a:cs typeface="Arial" charset="0"/>
              </a:rPr>
              <a:pPr fontAlgn="base">
                <a:spcBef>
                  <a:spcPct val="0"/>
                </a:spcBef>
                <a:spcAft>
                  <a:spcPct val="0"/>
                </a:spcAft>
              </a:pPr>
              <a:t>4</a:t>
            </a:fld>
            <a:endParaRPr lang="en-GB">
              <a:cs typeface="Arial" charset="0"/>
            </a:endParaRPr>
          </a:p>
        </p:txBody>
      </p:sp>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2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0684" tIns="45343" rIns="90684" bIns="45343" anchor="b"/>
          <a:lstStyle/>
          <a:p>
            <a:pPr algn="r"/>
            <a:fld id="{4A22C8C1-65E9-44F4-BC6F-8C87CC0C77F3}" type="slidenum">
              <a:rPr lang="en-GB" sz="1100">
                <a:latin typeface="Calibri" pitchFamily="34" charset="0"/>
              </a:rPr>
              <a:pPr algn="r"/>
              <a:t>4</a:t>
            </a:fld>
            <a:endParaRPr lang="en-GB" sz="11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F0CF68-D7C1-4ACF-8B67-A503FC1FA53F}" type="slidenum">
              <a:rPr lang="en-GB">
                <a:cs typeface="Arial" charset="0"/>
              </a:rPr>
              <a:pPr fontAlgn="base">
                <a:spcBef>
                  <a:spcPct val="0"/>
                </a:spcBef>
                <a:spcAft>
                  <a:spcPct val="0"/>
                </a:spcAft>
              </a:pPr>
              <a:t>6</a:t>
            </a:fld>
            <a:endParaRPr lang="en-GB">
              <a:cs typeface="Arial" charset="0"/>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684" tIns="45343" rIns="90684" bIns="45343" anchor="b"/>
          <a:lstStyle/>
          <a:p>
            <a:pPr algn="r"/>
            <a:fld id="{8958C598-C2BA-4524-BC55-B2AFD993C4F8}" type="slidenum">
              <a:rPr lang="en-GB" sz="1100">
                <a:latin typeface="Calibri" pitchFamily="34" charset="0"/>
              </a:rPr>
              <a:pPr algn="r"/>
              <a:t>6</a:t>
            </a:fld>
            <a:endParaRPr lang="en-GB" sz="1100">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2658AA-978C-439C-8A51-454D8AE5D263}" type="slidenum">
              <a:rPr lang="en-GB">
                <a:latin typeface="Times New Roman" pitchFamily="18" charset="0"/>
                <a:ea typeface="ＭＳ Ｐゴシック"/>
                <a:cs typeface="ＭＳ Ｐゴシック"/>
              </a:rPr>
              <a:pPr fontAlgn="base">
                <a:spcBef>
                  <a:spcPct val="0"/>
                </a:spcBef>
                <a:spcAft>
                  <a:spcPct val="0"/>
                </a:spcAft>
              </a:pPr>
              <a:t>7</a:t>
            </a:fld>
            <a:endParaRPr lang="en-GB">
              <a:latin typeface="Times New Roman" pitchFamily="18"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7D37F7-C0BE-4902-951E-7F5CDB0862D7}" type="slidenum">
              <a:rPr lang="en-GB">
                <a:latin typeface="Times New Roman" pitchFamily="18" charset="0"/>
                <a:ea typeface="ＭＳ Ｐゴシック"/>
                <a:cs typeface="ＭＳ Ｐゴシック"/>
              </a:rPr>
              <a:pPr fontAlgn="base">
                <a:spcBef>
                  <a:spcPct val="0"/>
                </a:spcBef>
                <a:spcAft>
                  <a:spcPct val="0"/>
                </a:spcAft>
              </a:pPr>
              <a:t>8</a:t>
            </a:fld>
            <a:endParaRPr lang="en-GB">
              <a:latin typeface="Times New Roman" pitchFamily="18"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DF16DC-A5AC-4BCA-972B-84BDB83871A7}" type="slidenum">
              <a:rPr lang="en-GB">
                <a:cs typeface="Arial" charset="0"/>
              </a:rPr>
              <a:pPr fontAlgn="base">
                <a:spcBef>
                  <a:spcPct val="0"/>
                </a:spcBef>
                <a:spcAft>
                  <a:spcPct val="0"/>
                </a:spcAft>
              </a:pPr>
              <a:t>9</a:t>
            </a:fld>
            <a:endParaRPr lang="en-GB">
              <a:cs typeface="Arial" charset="0"/>
            </a:endParaRPr>
          </a:p>
        </p:txBody>
      </p:sp>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t>
            </a:r>
          </a:p>
          <a:p>
            <a:pPr>
              <a:spcBef>
                <a:spcPct val="0"/>
              </a:spcBef>
            </a:pPr>
            <a:endParaRPr lang="en-US" smtClean="0"/>
          </a:p>
        </p:txBody>
      </p:sp>
      <p:sp>
        <p:nvSpPr>
          <p:cNvPr id="22532" name="Date Placeholder 3"/>
          <p:cNvSpPr txBox="1">
            <a:spLocks noGrp="1"/>
          </p:cNvSpPr>
          <p:nvPr/>
        </p:nvSpPr>
        <p:spPr bwMode="auto">
          <a:xfrm>
            <a:off x="3884613" y="0"/>
            <a:ext cx="2971800" cy="457200"/>
          </a:xfrm>
          <a:prstGeom prst="rect">
            <a:avLst/>
          </a:prstGeom>
          <a:noFill/>
          <a:ln w="9525">
            <a:noFill/>
            <a:miter lim="800000"/>
            <a:headEnd/>
            <a:tailEnd/>
          </a:ln>
        </p:spPr>
        <p:txBody>
          <a:bodyPr lIns="90684" tIns="45343" rIns="90684" bIns="45343"/>
          <a:lstStyle/>
          <a:p>
            <a:pPr algn="r"/>
            <a:fld id="{8A77A8A6-89E8-4E6D-B73B-E541F13E8BE0}" type="datetime4">
              <a:rPr lang="en-GB" sz="1100">
                <a:latin typeface="Calibri" pitchFamily="34" charset="0"/>
              </a:rPr>
              <a:pPr algn="r"/>
              <a:t>15 May 2013</a:t>
            </a:fld>
            <a:endParaRPr lang="en-GB" sz="1100">
              <a:latin typeface="Calibri" pitchFamily="34" charset="0"/>
            </a:endParaRPr>
          </a:p>
        </p:txBody>
      </p:sp>
      <p:sp>
        <p:nvSpPr>
          <p:cNvPr id="22533" name="Slide Number Placeholder 4"/>
          <p:cNvSpPr txBox="1">
            <a:spLocks noGrp="1"/>
          </p:cNvSpPr>
          <p:nvPr/>
        </p:nvSpPr>
        <p:spPr bwMode="auto">
          <a:xfrm>
            <a:off x="3884613" y="8685213"/>
            <a:ext cx="2971800" cy="457200"/>
          </a:xfrm>
          <a:prstGeom prst="rect">
            <a:avLst/>
          </a:prstGeom>
          <a:noFill/>
          <a:ln w="9525">
            <a:noFill/>
            <a:miter lim="800000"/>
            <a:headEnd/>
            <a:tailEnd/>
          </a:ln>
        </p:spPr>
        <p:txBody>
          <a:bodyPr lIns="90684" tIns="45343" rIns="90684" bIns="45343" anchor="b"/>
          <a:lstStyle/>
          <a:p>
            <a:pPr algn="r"/>
            <a:fld id="{F3256F09-2115-430F-9A1E-873EC0ADB5B9}" type="slidenum">
              <a:rPr lang="en-GB" sz="1100">
                <a:latin typeface="Calibri" pitchFamily="34" charset="0"/>
              </a:rPr>
              <a:pPr algn="r"/>
              <a:t>9</a:t>
            </a:fld>
            <a:endParaRPr lang="en-GB" sz="11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F5EEF0-D881-4216-86A6-44213985A378}" type="slidenum">
              <a:rPr lang="en-GB">
                <a:cs typeface="Arial" charset="0"/>
              </a:rPr>
              <a:pPr fontAlgn="base">
                <a:spcBef>
                  <a:spcPct val="0"/>
                </a:spcBef>
                <a:spcAft>
                  <a:spcPct val="0"/>
                </a:spcAft>
              </a:pPr>
              <a:t>10</a:t>
            </a:fld>
            <a:endParaRPr lang="en-GB">
              <a:cs typeface="Arial" charset="0"/>
            </a:endParaRPr>
          </a:p>
        </p:txBody>
      </p:sp>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t>
            </a:r>
          </a:p>
          <a:p>
            <a:pPr>
              <a:spcBef>
                <a:spcPct val="0"/>
              </a:spcBef>
            </a:pPr>
            <a:endParaRPr lang="en-US" smtClean="0"/>
          </a:p>
        </p:txBody>
      </p:sp>
      <p:sp>
        <p:nvSpPr>
          <p:cNvPr id="24580" name="Date Placeholder 3"/>
          <p:cNvSpPr txBox="1">
            <a:spLocks noGrp="1"/>
          </p:cNvSpPr>
          <p:nvPr/>
        </p:nvSpPr>
        <p:spPr bwMode="auto">
          <a:xfrm>
            <a:off x="3884613" y="0"/>
            <a:ext cx="2971800" cy="457200"/>
          </a:xfrm>
          <a:prstGeom prst="rect">
            <a:avLst/>
          </a:prstGeom>
          <a:noFill/>
          <a:ln w="9525">
            <a:noFill/>
            <a:miter lim="800000"/>
            <a:headEnd/>
            <a:tailEnd/>
          </a:ln>
        </p:spPr>
        <p:txBody>
          <a:bodyPr lIns="90684" tIns="45343" rIns="90684" bIns="45343"/>
          <a:lstStyle/>
          <a:p>
            <a:pPr algn="r"/>
            <a:fld id="{43669298-9805-4A72-BCAD-8490616261A2}" type="datetime4">
              <a:rPr lang="en-GB" sz="1100">
                <a:latin typeface="Calibri" pitchFamily="34" charset="0"/>
              </a:rPr>
              <a:pPr algn="r"/>
              <a:t>15 May 2013</a:t>
            </a:fld>
            <a:endParaRPr lang="en-GB" sz="1100">
              <a:latin typeface="Calibri" pitchFamily="34" charset="0"/>
            </a:endParaRPr>
          </a:p>
        </p:txBody>
      </p:sp>
      <p:sp>
        <p:nvSpPr>
          <p:cNvPr id="24581" name="Slide Number Placeholder 4"/>
          <p:cNvSpPr txBox="1">
            <a:spLocks noGrp="1"/>
          </p:cNvSpPr>
          <p:nvPr/>
        </p:nvSpPr>
        <p:spPr bwMode="auto">
          <a:xfrm>
            <a:off x="3884613" y="8685213"/>
            <a:ext cx="2971800" cy="457200"/>
          </a:xfrm>
          <a:prstGeom prst="rect">
            <a:avLst/>
          </a:prstGeom>
          <a:noFill/>
          <a:ln w="9525">
            <a:noFill/>
            <a:miter lim="800000"/>
            <a:headEnd/>
            <a:tailEnd/>
          </a:ln>
        </p:spPr>
        <p:txBody>
          <a:bodyPr lIns="90684" tIns="45343" rIns="90684" bIns="45343" anchor="b"/>
          <a:lstStyle/>
          <a:p>
            <a:pPr algn="r"/>
            <a:fld id="{0FEF2D0B-889C-4911-906C-87ABF5C82144}" type="slidenum">
              <a:rPr lang="en-GB" sz="1100">
                <a:latin typeface="Calibri" pitchFamily="34" charset="0"/>
              </a:rPr>
              <a:pPr algn="r"/>
              <a:t>10</a:t>
            </a:fld>
            <a:endParaRPr lang="en-GB" sz="11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3657EC-7091-43AC-AC48-D2DD16A2F57B}" type="slidenum">
              <a:rPr lang="en-GB">
                <a:cs typeface="Arial" charset="0"/>
              </a:rPr>
              <a:pPr fontAlgn="base">
                <a:spcBef>
                  <a:spcPct val="0"/>
                </a:spcBef>
                <a:spcAft>
                  <a:spcPct val="0"/>
                </a:spcAft>
              </a:pPr>
              <a:t>15</a:t>
            </a:fld>
            <a:endParaRPr lang="en-GB">
              <a:cs typeface="Arial" charset="0"/>
            </a:endParaRPr>
          </a:p>
        </p:txBody>
      </p:sp>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0684" tIns="45343" rIns="90684" bIns="45343" anchor="b"/>
          <a:lstStyle/>
          <a:p>
            <a:pPr algn="r"/>
            <a:fld id="{43F14886-143E-47CD-A27E-59AAFFA80DA3}" type="slidenum">
              <a:rPr lang="en-GB" sz="1100">
                <a:latin typeface="Calibri" pitchFamily="34" charset="0"/>
              </a:rPr>
              <a:pPr algn="r"/>
              <a:t>15</a:t>
            </a:fld>
            <a:endParaRPr lang="en-GB" sz="11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9AB3C4-E1E0-4C0A-9335-4E9F5EDA3949}" type="slidenum">
              <a:rPr lang="en-GB">
                <a:cs typeface="Arial" charset="0"/>
              </a:rPr>
              <a:pPr fontAlgn="base">
                <a:spcBef>
                  <a:spcPct val="0"/>
                </a:spcBef>
                <a:spcAft>
                  <a:spcPct val="0"/>
                </a:spcAft>
              </a:pPr>
              <a:t>16</a:t>
            </a:fld>
            <a:endParaRPr lang="en-GB">
              <a:cs typeface="Arial" charset="0"/>
            </a:endParaRPr>
          </a:p>
        </p:txBody>
      </p:sp>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27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0684" tIns="45343" rIns="90684" bIns="45343" anchor="b"/>
          <a:lstStyle/>
          <a:p>
            <a:pPr algn="r"/>
            <a:fld id="{8EFE5B47-9516-401D-92D7-9B21C0A25AA7}" type="slidenum">
              <a:rPr lang="en-GB" sz="1100">
                <a:latin typeface="Calibri" pitchFamily="34" charset="0"/>
              </a:rPr>
              <a:pPr algn="r"/>
              <a:t>16</a:t>
            </a:fld>
            <a:endParaRPr lang="en-GB" sz="11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2132856"/>
            <a:ext cx="8229600" cy="1477962"/>
          </a:xfrm>
          <a:prstGeom prst="rect">
            <a:avLst/>
          </a:prstGeom>
        </p:spPr>
        <p:txBody>
          <a:bodyPr vert="horz" lIns="91440" tIns="45720" rIns="91440" bIns="45720" rtlCol="0" anchor="ctr">
            <a:normAutofit/>
          </a:bodyPr>
          <a:lstStyle>
            <a:lvl1pPr algn="l">
              <a:defRPr sz="3200" baseline="0">
                <a:solidFill>
                  <a:srgbClr val="00AB4E"/>
                </a:solidFill>
                <a:latin typeface="Arial" pitchFamily="34" charset="0"/>
                <a:cs typeface="Arial"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179513" y="3644900"/>
            <a:ext cx="8208838" cy="647700"/>
          </a:xfrm>
          <a:prstGeom prst="rect">
            <a:avLst/>
          </a:prstGeom>
        </p:spPr>
        <p:txBody>
          <a:bodyPr/>
          <a:lstStyle>
            <a:lvl1pPr marL="0" indent="0">
              <a:buNone/>
              <a:defRPr sz="2400" baseline="0">
                <a:latin typeface="Arial" pitchFamily="34" charset="0"/>
                <a:cs typeface="Arial" pitchFamily="34" charset="0"/>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Content Placeholder 2"/>
          <p:cNvSpPr>
            <a:spLocks noGrp="1"/>
          </p:cNvSpPr>
          <p:nvPr>
            <p:ph idx="1"/>
          </p:nvPr>
        </p:nvSpPr>
        <p:spPr>
          <a:xfrm>
            <a:off x="797390" y="1913467"/>
            <a:ext cx="7838610" cy="4035813"/>
          </a:xfrm>
          <a:prstGeom prst="rect">
            <a:avLst/>
          </a:prstGeom>
        </p:spPr>
        <p:txBody>
          <a:bodyPr>
            <a:normAutofit/>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Placeholder 1"/>
          <p:cNvSpPr>
            <a:spLocks noGrp="1"/>
          </p:cNvSpPr>
          <p:nvPr>
            <p:ph type="title"/>
          </p:nvPr>
        </p:nvSpPr>
        <p:spPr>
          <a:xfrm>
            <a:off x="795556" y="288022"/>
            <a:ext cx="8229600" cy="1477962"/>
          </a:xfrm>
          <a:prstGeom prst="rect">
            <a:avLst/>
          </a:prstGeom>
        </p:spPr>
        <p:txBody>
          <a:bodyPr vert="horz" lIns="91440" tIns="45720" rIns="91440" bIns="45720" rtlCol="0" anchor="ctr">
            <a:normAutofit/>
          </a:bodyPr>
          <a:lstStyle>
            <a:lvl1pPr algn="l">
              <a:defRPr sz="3200" baseline="0">
                <a:solidFill>
                  <a:srgbClr val="00AB4E"/>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063" y="-92075"/>
            <a:ext cx="9382126" cy="704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5138" y="215900"/>
            <a:ext cx="6392862" cy="68421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447800"/>
            <a:ext cx="8229600" cy="48117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88" y="-3175"/>
            <a:ext cx="9139237"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9063" y="-92075"/>
            <a:ext cx="9382126" cy="704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2" r:id="rId4"/>
    <p:sldLayoutId id="2147483653" r:id="rId5"/>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thepensionsregulator.gov.uk/employers/detailed-guidance.aspx"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ebs@closebrothers.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3" y="-115888"/>
            <a:ext cx="9394826" cy="708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bwMode="auto">
          <a:xfrm>
            <a:off x="468313" y="260350"/>
            <a:ext cx="8281987" cy="720725"/>
          </a:xfrm>
          <a:prstGeom prst="rect">
            <a:avLst/>
          </a:prstGeom>
          <a:noFill/>
          <a:ln>
            <a:miter lim="800000"/>
            <a:headEnd/>
            <a:tailEnd/>
          </a:ln>
        </p:spPr>
        <p:txBody>
          <a:bodyPr lIns="0" tIns="0" rIns="0" bIns="0"/>
          <a:lstStyle/>
          <a:p>
            <a:pPr algn="l"/>
            <a:r>
              <a:rPr lang="en-GB" sz="3200" dirty="0" smtClean="0">
                <a:solidFill>
                  <a:srgbClr val="00B050"/>
                </a:solidFill>
                <a:latin typeface="Arial" charset="0"/>
                <a:cs typeface="Arial" charset="0"/>
              </a:rPr>
              <a:t>Operational risks</a:t>
            </a:r>
            <a:endParaRPr lang="en-US" sz="3200" dirty="0" smtClean="0">
              <a:solidFill>
                <a:srgbClr val="00B050"/>
              </a:solidFill>
              <a:latin typeface="Arial" charset="0"/>
              <a:cs typeface="Arial" charset="0"/>
            </a:endParaRPr>
          </a:p>
        </p:txBody>
      </p:sp>
      <p:sp>
        <p:nvSpPr>
          <p:cNvPr id="13" name="Explosion 1 12"/>
          <p:cNvSpPr>
            <a:spLocks noChangeArrowheads="1"/>
          </p:cNvSpPr>
          <p:nvPr/>
        </p:nvSpPr>
        <p:spPr bwMode="auto">
          <a:xfrm>
            <a:off x="4284663" y="2781300"/>
            <a:ext cx="4270375" cy="2376488"/>
          </a:xfrm>
          <a:prstGeom prst="irregularSeal1">
            <a:avLst/>
          </a:prstGeom>
          <a:solidFill>
            <a:srgbClr val="00B050"/>
          </a:solidFill>
          <a:ln w="9525">
            <a:solidFill>
              <a:schemeClr val="tx1"/>
            </a:solidFill>
            <a:round/>
            <a:headEnd/>
            <a:tailEnd/>
          </a:ln>
        </p:spPr>
        <p:txBody>
          <a:bodyPr/>
          <a:lstStyle/>
          <a:p>
            <a:pPr algn="ctr" eaLnBrk="0" hangingPunct="0"/>
            <a:r>
              <a:rPr lang="en-GB">
                <a:solidFill>
                  <a:srgbClr val="EAEAEA"/>
                </a:solidFill>
                <a:latin typeface="Times New Roman" pitchFamily="18" charset="0"/>
              </a:rPr>
              <a:t>  </a:t>
            </a:r>
          </a:p>
          <a:p>
            <a:pPr algn="ctr" eaLnBrk="0" hangingPunct="0"/>
            <a:r>
              <a:rPr lang="en-GB" sz="3200">
                <a:solidFill>
                  <a:srgbClr val="EAEAEA"/>
                </a:solidFill>
                <a:latin typeface="Calibri" pitchFamily="34" charset="0"/>
              </a:rPr>
              <a:t>Per day!</a:t>
            </a:r>
          </a:p>
        </p:txBody>
      </p:sp>
      <p:sp>
        <p:nvSpPr>
          <p:cNvPr id="9" name="Rectangle 3"/>
          <p:cNvSpPr txBox="1">
            <a:spLocks noChangeArrowheads="1"/>
          </p:cNvSpPr>
          <p:nvPr/>
        </p:nvSpPr>
        <p:spPr bwMode="auto">
          <a:xfrm>
            <a:off x="539750" y="1300163"/>
            <a:ext cx="6032500" cy="3960812"/>
          </a:xfrm>
          <a:prstGeom prst="rect">
            <a:avLst/>
          </a:prstGeom>
          <a:noFill/>
          <a:ln w="9525">
            <a:noFill/>
            <a:miter lim="800000"/>
            <a:headEnd/>
            <a:tailEnd/>
          </a:ln>
        </p:spPr>
        <p:txBody>
          <a:bodyPr lIns="0" tIns="0" rIns="0" bIns="0"/>
          <a:lstStyle/>
          <a:p>
            <a:pPr>
              <a:spcBef>
                <a:spcPts val="600"/>
              </a:spcBef>
              <a:defRPr/>
            </a:pPr>
            <a:r>
              <a:rPr lang="en-GB" b="1" kern="0" dirty="0">
                <a:latin typeface="+mn-lt"/>
              </a:rPr>
              <a:t>Stage 1 </a:t>
            </a:r>
            <a:r>
              <a:rPr lang="en-GB" b="1" kern="0" dirty="0" smtClean="0">
                <a:latin typeface="+mn-lt"/>
              </a:rPr>
              <a:t>Warning</a:t>
            </a:r>
          </a:p>
          <a:p>
            <a:pPr marL="742950" lvl="1" indent="-285750">
              <a:spcBef>
                <a:spcPts val="600"/>
              </a:spcBef>
              <a:buFont typeface="Arial" pitchFamily="34" charset="0"/>
              <a:buChar char="•"/>
              <a:defRPr/>
            </a:pPr>
            <a:r>
              <a:rPr lang="en-GB" kern="0" dirty="0" smtClean="0">
                <a:latin typeface="+mn-lt"/>
              </a:rPr>
              <a:t>  Compliance </a:t>
            </a:r>
            <a:r>
              <a:rPr lang="en-GB" kern="0" dirty="0">
                <a:latin typeface="+mn-lt"/>
              </a:rPr>
              <a:t>/ unpaid contribution notice</a:t>
            </a:r>
            <a:endParaRPr lang="en-GB" b="1" kern="0" dirty="0">
              <a:latin typeface="+mn-lt"/>
            </a:endParaRPr>
          </a:p>
          <a:p>
            <a:pPr>
              <a:spcBef>
                <a:spcPts val="600"/>
              </a:spcBef>
              <a:defRPr/>
            </a:pPr>
            <a:r>
              <a:rPr lang="en-GB" b="1" kern="0" dirty="0">
                <a:latin typeface="+mn-lt"/>
              </a:rPr>
              <a:t>Stage 2 Wake up call</a:t>
            </a:r>
          </a:p>
          <a:p>
            <a:pPr lvl="1" fontAlgn="auto">
              <a:spcBef>
                <a:spcPts val="600"/>
              </a:spcBef>
              <a:spcAft>
                <a:spcPts val="0"/>
              </a:spcAft>
              <a:buFont typeface="Arial" pitchFamily="34" charset="0"/>
              <a:buChar char="•"/>
              <a:defRPr/>
            </a:pPr>
            <a:r>
              <a:rPr lang="en-GB" kern="0" dirty="0" smtClean="0">
                <a:latin typeface="+mn-lt"/>
              </a:rPr>
              <a:t>   Fixed </a:t>
            </a:r>
            <a:r>
              <a:rPr lang="en-GB" kern="0" dirty="0">
                <a:latin typeface="+mn-lt"/>
              </a:rPr>
              <a:t>penalty £400</a:t>
            </a:r>
            <a:endParaRPr lang="en-GB" b="1" kern="0" dirty="0">
              <a:latin typeface="+mn-lt"/>
            </a:endParaRPr>
          </a:p>
          <a:p>
            <a:pPr>
              <a:spcBef>
                <a:spcPts val="600"/>
              </a:spcBef>
              <a:defRPr/>
            </a:pPr>
            <a:r>
              <a:rPr lang="en-GB" b="1" kern="0" dirty="0">
                <a:latin typeface="+mn-lt"/>
              </a:rPr>
              <a:t>Stage 3 </a:t>
            </a:r>
            <a:r>
              <a:rPr lang="en-US" b="1" kern="0" dirty="0">
                <a:latin typeface="+mn-lt"/>
              </a:rPr>
              <a:t>Serious / persistent offender</a:t>
            </a:r>
            <a:r>
              <a:rPr lang="en-GB" b="1" kern="0" dirty="0">
                <a:latin typeface="+mn-lt"/>
              </a:rPr>
              <a:t> </a:t>
            </a:r>
          </a:p>
          <a:p>
            <a:pPr lvl="1" fontAlgn="auto">
              <a:spcBef>
                <a:spcPts val="600"/>
              </a:spcBef>
              <a:spcAft>
                <a:spcPts val="0"/>
              </a:spcAft>
              <a:buFont typeface="Arial" pitchFamily="34" charset="0"/>
              <a:buChar char="•"/>
              <a:defRPr/>
            </a:pPr>
            <a:r>
              <a:rPr lang="en-GB" kern="0" dirty="0" smtClean="0">
                <a:latin typeface="+mn-lt"/>
              </a:rPr>
              <a:t>   Escalating </a:t>
            </a:r>
            <a:r>
              <a:rPr lang="en-GB" kern="0" dirty="0">
                <a:latin typeface="+mn-lt"/>
              </a:rPr>
              <a:t>penalties:</a:t>
            </a:r>
            <a:endParaRPr lang="en-GB" b="1" kern="0" dirty="0">
              <a:latin typeface="+mn-lt"/>
            </a:endParaRPr>
          </a:p>
          <a:p>
            <a:pPr marL="857250" lvl="2" fontAlgn="auto">
              <a:spcBef>
                <a:spcPts val="600"/>
              </a:spcBef>
              <a:spcAft>
                <a:spcPts val="0"/>
              </a:spcAft>
              <a:buFont typeface="Arial" pitchFamily="34" charset="0"/>
              <a:buChar char="•"/>
              <a:defRPr/>
            </a:pPr>
            <a:r>
              <a:rPr lang="en-GB" kern="0" dirty="0" smtClean="0">
                <a:latin typeface="+mn-lt"/>
              </a:rPr>
              <a:t>  500 </a:t>
            </a:r>
            <a:r>
              <a:rPr lang="en-GB" kern="0" dirty="0">
                <a:latin typeface="+mn-lt"/>
              </a:rPr>
              <a:t>+ </a:t>
            </a:r>
            <a:r>
              <a:rPr lang="en-GB" kern="0" dirty="0" smtClean="0">
                <a:latin typeface="+mn-lt"/>
              </a:rPr>
              <a:t>employees = </a:t>
            </a:r>
            <a:r>
              <a:rPr lang="en-GB" kern="0" dirty="0">
                <a:latin typeface="+mn-lt"/>
              </a:rPr>
              <a:t>£10,000 </a:t>
            </a:r>
          </a:p>
          <a:p>
            <a:pPr marL="857250" lvl="2" fontAlgn="auto">
              <a:spcBef>
                <a:spcPts val="600"/>
              </a:spcBef>
              <a:spcAft>
                <a:spcPts val="0"/>
              </a:spcAft>
              <a:buFont typeface="Arial" pitchFamily="34" charset="0"/>
              <a:buChar char="•"/>
              <a:defRPr/>
            </a:pPr>
            <a:r>
              <a:rPr lang="en-GB" kern="0" dirty="0" smtClean="0">
                <a:latin typeface="+mn-lt"/>
              </a:rPr>
              <a:t>  250 </a:t>
            </a:r>
            <a:r>
              <a:rPr lang="en-GB" kern="0" dirty="0">
                <a:latin typeface="+mn-lt"/>
              </a:rPr>
              <a:t>– 499 </a:t>
            </a:r>
            <a:r>
              <a:rPr lang="en-GB" kern="0" dirty="0" smtClean="0">
                <a:latin typeface="+mn-lt"/>
              </a:rPr>
              <a:t>= </a:t>
            </a:r>
            <a:r>
              <a:rPr lang="en-GB" kern="0" dirty="0">
                <a:latin typeface="+mn-lt"/>
              </a:rPr>
              <a:t>£5,000</a:t>
            </a:r>
          </a:p>
          <a:p>
            <a:pPr marL="857250" lvl="2" fontAlgn="auto">
              <a:spcBef>
                <a:spcPts val="600"/>
              </a:spcBef>
              <a:spcAft>
                <a:spcPts val="0"/>
              </a:spcAft>
              <a:buFont typeface="Arial" pitchFamily="34" charset="0"/>
              <a:buChar char="•"/>
              <a:defRPr/>
            </a:pPr>
            <a:r>
              <a:rPr lang="en-GB" kern="0" dirty="0" smtClean="0">
                <a:latin typeface="+mn-lt"/>
              </a:rPr>
              <a:t>  50 </a:t>
            </a:r>
            <a:r>
              <a:rPr lang="en-GB" kern="0" dirty="0">
                <a:latin typeface="+mn-lt"/>
              </a:rPr>
              <a:t>– 249 </a:t>
            </a:r>
            <a:r>
              <a:rPr lang="en-GB" kern="0" dirty="0" smtClean="0">
                <a:latin typeface="+mn-lt"/>
              </a:rPr>
              <a:t>= </a:t>
            </a:r>
            <a:r>
              <a:rPr lang="en-GB" kern="0" dirty="0">
                <a:latin typeface="+mn-lt"/>
              </a:rPr>
              <a:t>£2,500 </a:t>
            </a:r>
          </a:p>
          <a:p>
            <a:pPr marL="857250" lvl="2" fontAlgn="auto">
              <a:spcBef>
                <a:spcPts val="600"/>
              </a:spcBef>
              <a:spcAft>
                <a:spcPts val="0"/>
              </a:spcAft>
              <a:buFont typeface="Arial" pitchFamily="34" charset="0"/>
              <a:buChar char="•"/>
              <a:defRPr/>
            </a:pPr>
            <a:r>
              <a:rPr lang="en-GB" kern="0" dirty="0" smtClean="0">
                <a:latin typeface="+mn-lt"/>
              </a:rPr>
              <a:t>  5 </a:t>
            </a:r>
            <a:r>
              <a:rPr lang="en-GB" kern="0" dirty="0">
                <a:latin typeface="+mn-lt"/>
              </a:rPr>
              <a:t>– 49  </a:t>
            </a:r>
            <a:r>
              <a:rPr lang="en-GB" kern="0" dirty="0" smtClean="0">
                <a:latin typeface="+mn-lt"/>
              </a:rPr>
              <a:t>= </a:t>
            </a:r>
            <a:r>
              <a:rPr lang="en-GB" kern="0" dirty="0">
                <a:latin typeface="+mn-lt"/>
              </a:rPr>
              <a:t>£500 </a:t>
            </a:r>
          </a:p>
          <a:p>
            <a:pPr marL="857250" lvl="2" fontAlgn="auto">
              <a:spcBef>
                <a:spcPts val="600"/>
              </a:spcBef>
              <a:spcAft>
                <a:spcPts val="0"/>
              </a:spcAft>
              <a:buFont typeface="Arial" pitchFamily="34" charset="0"/>
              <a:buChar char="•"/>
              <a:defRPr/>
            </a:pPr>
            <a:r>
              <a:rPr lang="en-GB" kern="0" dirty="0" smtClean="0">
                <a:latin typeface="+mn-lt"/>
              </a:rPr>
              <a:t>  1 </a:t>
            </a:r>
            <a:r>
              <a:rPr lang="en-GB" kern="0" dirty="0">
                <a:latin typeface="+mn-lt"/>
              </a:rPr>
              <a:t>– 4  </a:t>
            </a:r>
            <a:r>
              <a:rPr lang="en-GB" kern="0" dirty="0" smtClean="0">
                <a:latin typeface="+mn-lt"/>
              </a:rPr>
              <a:t>= </a:t>
            </a:r>
            <a:r>
              <a:rPr lang="en-GB" kern="0" dirty="0">
                <a:latin typeface="+mn-lt"/>
              </a:rPr>
              <a:t>£50 </a:t>
            </a:r>
          </a:p>
          <a:p>
            <a:pPr marL="0" lvl="1">
              <a:spcBef>
                <a:spcPts val="600"/>
              </a:spcBef>
              <a:defRPr/>
            </a:pPr>
            <a:endParaRPr lang="en-GB" sz="1600" kern="0" dirty="0">
              <a:latin typeface="+mn-lt"/>
            </a:endParaRPr>
          </a:p>
          <a:p>
            <a:pPr marL="0" lvl="1">
              <a:spcBef>
                <a:spcPts val="600"/>
              </a:spcBef>
              <a:defRPr/>
            </a:pPr>
            <a:endParaRPr lang="en-GB" sz="2000" kern="0" dirty="0">
              <a:latin typeface="+mn-lt"/>
            </a:endParaRPr>
          </a:p>
          <a:p>
            <a:pPr marL="0" lvl="1">
              <a:spcBef>
                <a:spcPts val="600"/>
              </a:spcBef>
              <a:defRPr/>
            </a:pPr>
            <a:endParaRPr lang="en-GB" sz="2000"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39750" y="1330325"/>
            <a:ext cx="8135938" cy="4001095"/>
          </a:xfrm>
          <a:prstGeom prst="rect">
            <a:avLst/>
          </a:prstGeom>
          <a:noFill/>
          <a:ln w="9525">
            <a:noFill/>
            <a:miter lim="800000"/>
            <a:headEnd/>
            <a:tailEnd/>
          </a:ln>
        </p:spPr>
        <p:txBody>
          <a:bodyPr>
            <a:spAutoFit/>
          </a:bodyPr>
          <a:lstStyle/>
          <a:p>
            <a:pPr marL="228600" indent="-228600">
              <a:spcBef>
                <a:spcPts val="300"/>
              </a:spcBef>
              <a:spcAft>
                <a:spcPts val="300"/>
              </a:spcAft>
              <a:buFontTx/>
              <a:buChar char="•"/>
            </a:pPr>
            <a:r>
              <a:rPr lang="en-GB" sz="1400" dirty="0">
                <a:cs typeface="Arial" charset="0"/>
              </a:rPr>
              <a:t>“Auto Enrolment is a data management issue on an industrial scale!”</a:t>
            </a:r>
            <a:endParaRPr lang="en-GB" sz="1400" dirty="0">
              <a:ea typeface="ＭＳ Ｐゴシック"/>
              <a:cs typeface="Arial" charset="0"/>
            </a:endParaRPr>
          </a:p>
          <a:p>
            <a:pPr marL="228600" indent="-228600">
              <a:spcBef>
                <a:spcPts val="300"/>
              </a:spcBef>
              <a:spcAft>
                <a:spcPts val="300"/>
              </a:spcAft>
              <a:buFontTx/>
              <a:buChar char="•"/>
            </a:pPr>
            <a:r>
              <a:rPr lang="en-GB" sz="1400" dirty="0">
                <a:ea typeface="ＭＳ Ｐゴシック"/>
                <a:cs typeface="Arial" charset="0"/>
              </a:rPr>
              <a:t>You cannot require employees to provide you with any information at the point of enrolment - it must be automatic, with no input needed from the employee whatsoever</a:t>
            </a:r>
          </a:p>
          <a:p>
            <a:pPr marL="228600" indent="-228600">
              <a:spcBef>
                <a:spcPts val="300"/>
              </a:spcBef>
              <a:spcAft>
                <a:spcPts val="300"/>
              </a:spcAft>
              <a:buFontTx/>
              <a:buChar char="•"/>
            </a:pPr>
            <a:r>
              <a:rPr lang="en-GB" sz="1400" dirty="0">
                <a:ea typeface="ＭＳ Ｐゴシック"/>
                <a:cs typeface="Arial" charset="0"/>
              </a:rPr>
              <a:t>You therefore need to have all the information you need in advance</a:t>
            </a:r>
          </a:p>
          <a:p>
            <a:pPr marL="228600" indent="-228600">
              <a:spcBef>
                <a:spcPts val="300"/>
              </a:spcBef>
              <a:spcAft>
                <a:spcPts val="300"/>
              </a:spcAft>
              <a:buFontTx/>
              <a:buChar char="•"/>
            </a:pPr>
            <a:r>
              <a:rPr lang="en-GB" sz="1400" dirty="0">
                <a:ea typeface="ＭＳ Ｐゴシック"/>
                <a:cs typeface="Arial" charset="0"/>
              </a:rPr>
              <a:t>You will require much more data than you probably hold at the moment</a:t>
            </a:r>
          </a:p>
          <a:p>
            <a:pPr marL="228600" indent="-228600">
              <a:spcBef>
                <a:spcPts val="300"/>
              </a:spcBef>
              <a:spcAft>
                <a:spcPts val="300"/>
              </a:spcAft>
              <a:buFontTx/>
              <a:buChar char="•"/>
            </a:pPr>
            <a:r>
              <a:rPr lang="en-GB" sz="1400" dirty="0">
                <a:ea typeface="ＭＳ Ｐゴシック"/>
                <a:cs typeface="Arial" charset="0"/>
              </a:rPr>
              <a:t>This step alone may be a substantial and time-consuming task</a:t>
            </a:r>
          </a:p>
          <a:p>
            <a:pPr marL="228600" indent="-228600">
              <a:spcBef>
                <a:spcPts val="300"/>
              </a:spcBef>
              <a:spcAft>
                <a:spcPts val="300"/>
              </a:spcAft>
              <a:buFontTx/>
              <a:buChar char="•"/>
            </a:pPr>
            <a:r>
              <a:rPr lang="en-GB" sz="1400" dirty="0">
                <a:ea typeface="ＭＳ Ｐゴシック"/>
                <a:cs typeface="Arial" charset="0"/>
              </a:rPr>
              <a:t>You will need to report on:-</a:t>
            </a:r>
          </a:p>
          <a:p>
            <a:pPr marL="685800" lvl="1" indent="-228600">
              <a:spcBef>
                <a:spcPts val="300"/>
              </a:spcBef>
              <a:spcAft>
                <a:spcPts val="300"/>
              </a:spcAft>
              <a:buFontTx/>
              <a:buChar char="•"/>
            </a:pPr>
            <a:r>
              <a:rPr lang="en-GB" sz="1400" dirty="0">
                <a:ea typeface="ＭＳ Ｐゴシック"/>
                <a:cs typeface="Arial" charset="0"/>
              </a:rPr>
              <a:t>Full employee </a:t>
            </a:r>
            <a:r>
              <a:rPr lang="en-GB" sz="1400" dirty="0" smtClean="0">
                <a:ea typeface="ＭＳ Ｐゴシック"/>
                <a:cs typeface="Arial" charset="0"/>
              </a:rPr>
              <a:t>data</a:t>
            </a:r>
          </a:p>
          <a:p>
            <a:pPr marL="685800" lvl="1" indent="-228600">
              <a:spcBef>
                <a:spcPts val="300"/>
              </a:spcBef>
              <a:spcAft>
                <a:spcPts val="300"/>
              </a:spcAft>
              <a:buFontTx/>
              <a:buChar char="•"/>
            </a:pPr>
            <a:r>
              <a:rPr lang="en-GB" sz="1400" dirty="0" smtClean="0">
                <a:ea typeface="ＭＳ Ｐゴシック"/>
                <a:cs typeface="Arial" charset="0"/>
              </a:rPr>
              <a:t>Contracts</a:t>
            </a:r>
          </a:p>
          <a:p>
            <a:pPr marL="685800" lvl="1" indent="-228600">
              <a:spcBef>
                <a:spcPts val="300"/>
              </a:spcBef>
              <a:spcAft>
                <a:spcPts val="300"/>
              </a:spcAft>
              <a:buFontTx/>
              <a:buChar char="•"/>
            </a:pPr>
            <a:r>
              <a:rPr lang="en-GB" sz="1400" dirty="0" smtClean="0">
                <a:ea typeface="ＭＳ Ｐゴシック"/>
                <a:cs typeface="Arial" charset="0"/>
              </a:rPr>
              <a:t>Eligibility </a:t>
            </a:r>
            <a:r>
              <a:rPr lang="en-GB" sz="1400" dirty="0">
                <a:ea typeface="ＭＳ Ｐゴシック"/>
                <a:cs typeface="Arial" charset="0"/>
              </a:rPr>
              <a:t>data</a:t>
            </a:r>
          </a:p>
          <a:p>
            <a:pPr marL="685800" lvl="1" indent="-228600">
              <a:spcBef>
                <a:spcPts val="300"/>
              </a:spcBef>
              <a:spcAft>
                <a:spcPts val="300"/>
              </a:spcAft>
              <a:buFontTx/>
              <a:buChar char="•"/>
            </a:pPr>
            <a:r>
              <a:rPr lang="en-GB" sz="1400" dirty="0">
                <a:ea typeface="ＭＳ Ｐゴシック"/>
                <a:cs typeface="Arial" charset="0"/>
              </a:rPr>
              <a:t>Membership data</a:t>
            </a:r>
          </a:p>
          <a:p>
            <a:pPr marL="685800" lvl="1" indent="-228600">
              <a:spcBef>
                <a:spcPts val="300"/>
              </a:spcBef>
              <a:spcAft>
                <a:spcPts val="300"/>
              </a:spcAft>
              <a:buFontTx/>
              <a:buChar char="•"/>
            </a:pPr>
            <a:r>
              <a:rPr lang="en-GB" sz="1400" dirty="0">
                <a:ea typeface="ＭＳ Ｐゴシック"/>
                <a:cs typeface="Arial" charset="0"/>
              </a:rPr>
              <a:t>Contribution payments and dates</a:t>
            </a:r>
          </a:p>
          <a:p>
            <a:pPr marL="685800" lvl="1" indent="-228600">
              <a:spcBef>
                <a:spcPts val="300"/>
              </a:spcBef>
              <a:spcAft>
                <a:spcPts val="300"/>
              </a:spcAft>
              <a:buClr>
                <a:schemeClr val="tx2"/>
              </a:buClr>
              <a:buFontTx/>
              <a:buChar char="•"/>
            </a:pPr>
            <a:r>
              <a:rPr lang="en-GB" sz="1400" dirty="0">
                <a:ea typeface="ＭＳ Ｐゴシック"/>
                <a:cs typeface="Arial" charset="0"/>
              </a:rPr>
              <a:t>Automatic enrolment dates</a:t>
            </a:r>
          </a:p>
          <a:p>
            <a:pPr lvl="1">
              <a:spcBef>
                <a:spcPts val="300"/>
              </a:spcBef>
              <a:spcAft>
                <a:spcPts val="300"/>
              </a:spcAft>
              <a:buClr>
                <a:schemeClr val="tx2"/>
              </a:buClr>
            </a:pPr>
            <a:endParaRPr lang="en-GB" sz="1200" dirty="0">
              <a:ea typeface="ＭＳ Ｐゴシック"/>
              <a:cs typeface="Arial" charset="0"/>
            </a:endParaRPr>
          </a:p>
        </p:txBody>
      </p:sp>
      <p:sp>
        <p:nvSpPr>
          <p:cNvPr id="25602" name="TextBox 3"/>
          <p:cNvSpPr txBox="1">
            <a:spLocks noChangeArrowheads="1"/>
          </p:cNvSpPr>
          <p:nvPr/>
        </p:nvSpPr>
        <p:spPr bwMode="auto">
          <a:xfrm>
            <a:off x="449263" y="404813"/>
            <a:ext cx="8083550" cy="584200"/>
          </a:xfrm>
          <a:prstGeom prst="rect">
            <a:avLst/>
          </a:prstGeom>
          <a:noFill/>
          <a:ln w="9525">
            <a:noFill/>
            <a:miter lim="800000"/>
            <a:headEnd/>
            <a:tailEnd/>
          </a:ln>
        </p:spPr>
        <p:txBody>
          <a:bodyPr>
            <a:spAutoFit/>
          </a:bodyPr>
          <a:lstStyle/>
          <a:p>
            <a:r>
              <a:rPr lang="en-GB" sz="3200" dirty="0">
                <a:solidFill>
                  <a:srgbClr val="00B050"/>
                </a:solidFill>
                <a:cs typeface="Arial" charset="0"/>
              </a:rPr>
              <a:t>Create complete and accurate data</a:t>
            </a:r>
          </a:p>
        </p:txBody>
      </p:sp>
      <p:sp>
        <p:nvSpPr>
          <p:cNvPr id="3" name="TextBox 2"/>
          <p:cNvSpPr txBox="1"/>
          <p:nvPr/>
        </p:nvSpPr>
        <p:spPr>
          <a:xfrm>
            <a:off x="4347963" y="3284984"/>
            <a:ext cx="4040461" cy="1692771"/>
          </a:xfrm>
          <a:prstGeom prst="rect">
            <a:avLst/>
          </a:prstGeom>
          <a:noFill/>
        </p:spPr>
        <p:txBody>
          <a:bodyPr wrap="square" rtlCol="0">
            <a:spAutoFit/>
          </a:bodyPr>
          <a:lstStyle/>
          <a:p>
            <a:pPr marL="685800" lvl="1" indent="-228600">
              <a:spcBef>
                <a:spcPts val="300"/>
              </a:spcBef>
              <a:spcAft>
                <a:spcPts val="300"/>
              </a:spcAft>
              <a:buFontTx/>
              <a:buChar char="•"/>
            </a:pPr>
            <a:r>
              <a:rPr lang="en-GB" sz="1400" dirty="0" smtClean="0">
                <a:ea typeface="ＭＳ Ｐゴシック"/>
                <a:cs typeface="Arial" charset="0"/>
              </a:rPr>
              <a:t>Details </a:t>
            </a:r>
            <a:r>
              <a:rPr lang="en-GB" sz="1400" dirty="0">
                <a:ea typeface="ＭＳ Ｐゴシック"/>
                <a:cs typeface="Arial" charset="0"/>
              </a:rPr>
              <a:t>of your Qualifying Workplace Pension Scheme(s)</a:t>
            </a:r>
          </a:p>
          <a:p>
            <a:pPr marL="685800" lvl="1" indent="-228600">
              <a:spcBef>
                <a:spcPts val="300"/>
              </a:spcBef>
              <a:spcAft>
                <a:spcPts val="300"/>
              </a:spcAft>
              <a:buFontTx/>
              <a:buChar char="•"/>
            </a:pPr>
            <a:r>
              <a:rPr lang="en-GB" sz="1400" dirty="0">
                <a:ea typeface="ＭＳ Ｐゴシック"/>
                <a:cs typeface="Arial" charset="0"/>
              </a:rPr>
              <a:t>Opt in notices</a:t>
            </a:r>
          </a:p>
          <a:p>
            <a:pPr marL="685800" lvl="1" indent="-228600">
              <a:spcBef>
                <a:spcPts val="300"/>
              </a:spcBef>
              <a:spcAft>
                <a:spcPts val="300"/>
              </a:spcAft>
              <a:buFontTx/>
              <a:buChar char="•"/>
            </a:pPr>
            <a:r>
              <a:rPr lang="en-GB" sz="1400" dirty="0">
                <a:ea typeface="ＭＳ Ｐゴシック"/>
                <a:cs typeface="Arial" charset="0"/>
              </a:rPr>
              <a:t>Opt out notices</a:t>
            </a:r>
          </a:p>
          <a:p>
            <a:pPr marL="685800" lvl="1" indent="-228600">
              <a:spcBef>
                <a:spcPts val="300"/>
              </a:spcBef>
              <a:spcAft>
                <a:spcPts val="300"/>
              </a:spcAft>
              <a:buFontTx/>
              <a:buChar char="•"/>
            </a:pPr>
            <a:r>
              <a:rPr lang="en-GB" sz="1400" dirty="0">
                <a:ea typeface="ＭＳ Ｐゴシック"/>
                <a:cs typeface="Arial" charset="0"/>
              </a:rPr>
              <a:t>Opt out data</a:t>
            </a:r>
          </a:p>
          <a:p>
            <a:pPr marL="685800" lvl="1" indent="-228600">
              <a:spcBef>
                <a:spcPts val="300"/>
              </a:spcBef>
              <a:spcAft>
                <a:spcPts val="300"/>
              </a:spcAft>
              <a:buFontTx/>
              <a:buChar char="•"/>
            </a:pPr>
            <a:r>
              <a:rPr lang="en-GB" sz="1400" dirty="0">
                <a:ea typeface="ＭＳ Ｐゴシック"/>
                <a:cs typeface="Arial" charset="0"/>
              </a:rPr>
              <a:t>Individual records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bwMode="auto">
          <a:xfrm>
            <a:off x="484188" y="260350"/>
            <a:ext cx="8191500" cy="549275"/>
          </a:xfrm>
          <a:prstGeom prst="rect">
            <a:avLst/>
          </a:prstGeom>
          <a:noFill/>
          <a:ln>
            <a:miter lim="800000"/>
            <a:headEnd/>
            <a:tailEnd/>
          </a:ln>
        </p:spPr>
        <p:txBody>
          <a:bodyPr lIns="0" tIns="0" rIns="0" bIns="0"/>
          <a:lstStyle/>
          <a:p>
            <a:pPr algn="l"/>
            <a:r>
              <a:rPr lang="en-GB" sz="3200" dirty="0" smtClean="0">
                <a:solidFill>
                  <a:srgbClr val="00B050"/>
                </a:solidFill>
                <a:latin typeface="Arial" charset="0"/>
                <a:cs typeface="Arial" charset="0"/>
              </a:rPr>
              <a:t>Assess your Workforce</a:t>
            </a:r>
          </a:p>
        </p:txBody>
      </p:sp>
      <p:sp>
        <p:nvSpPr>
          <p:cNvPr id="24" name="Rectangle 8"/>
          <p:cNvSpPr txBox="1">
            <a:spLocks noChangeArrowheads="1"/>
          </p:cNvSpPr>
          <p:nvPr/>
        </p:nvSpPr>
        <p:spPr bwMode="auto">
          <a:xfrm>
            <a:off x="468313" y="1079500"/>
            <a:ext cx="8351837" cy="4652963"/>
          </a:xfrm>
          <a:prstGeom prst="rect">
            <a:avLst/>
          </a:prstGeom>
          <a:noFill/>
          <a:ln w="9525">
            <a:noFill/>
            <a:miter lim="800000"/>
            <a:headEnd/>
            <a:tailEnd/>
          </a:ln>
        </p:spPr>
        <p:txBody>
          <a:bodyPr lIns="0" tIns="0" rIns="0" bIns="0"/>
          <a:lstStyle/>
          <a:p>
            <a:pPr marL="285750" indent="-285750">
              <a:lnSpc>
                <a:spcPct val="90000"/>
              </a:lnSpc>
              <a:spcBef>
                <a:spcPts val="600"/>
              </a:spcBef>
              <a:buFont typeface="Arial" pitchFamily="34" charset="0"/>
              <a:buChar char="•"/>
              <a:defRPr/>
            </a:pPr>
            <a:r>
              <a:rPr lang="en-GB" sz="1400" kern="0" dirty="0">
                <a:latin typeface="Arial" pitchFamily="34" charset="0"/>
                <a:cs typeface="Arial" pitchFamily="34" charset="0"/>
              </a:rPr>
              <a:t>AE effects full time and part time employees, agency workers, offshore workers and some contractors on payroll</a:t>
            </a:r>
          </a:p>
          <a:p>
            <a:pPr marL="285750" indent="-285750" fontAlgn="auto">
              <a:lnSpc>
                <a:spcPct val="90000"/>
              </a:lnSpc>
              <a:spcBef>
                <a:spcPts val="600"/>
              </a:spcBef>
              <a:spcAft>
                <a:spcPts val="0"/>
              </a:spcAft>
              <a:buFont typeface="Arial" pitchFamily="34" charset="0"/>
              <a:buChar char="•"/>
              <a:defRPr/>
            </a:pPr>
            <a:r>
              <a:rPr lang="en-GB" sz="1400" dirty="0">
                <a:latin typeface="Arial" pitchFamily="34" charset="0"/>
                <a:cs typeface="Arial" pitchFamily="34" charset="0"/>
              </a:rPr>
              <a:t>You will have to assess each worker individually</a:t>
            </a:r>
          </a:p>
          <a:p>
            <a:pPr marL="285750" indent="-285750" fontAlgn="auto">
              <a:lnSpc>
                <a:spcPct val="90000"/>
              </a:lnSpc>
              <a:spcBef>
                <a:spcPts val="600"/>
              </a:spcBef>
              <a:spcAft>
                <a:spcPts val="0"/>
              </a:spcAft>
              <a:buFont typeface="Arial" pitchFamily="34" charset="0"/>
              <a:buChar char="•"/>
              <a:defRPr/>
            </a:pPr>
            <a:r>
              <a:rPr lang="en-GB" sz="1400" dirty="0">
                <a:latin typeface="Arial" pitchFamily="34" charset="0"/>
                <a:cs typeface="Arial" pitchFamily="34" charset="0"/>
              </a:rPr>
              <a:t>You will have to re-asses every pay reference period </a:t>
            </a:r>
          </a:p>
          <a:p>
            <a:pPr marL="285750" indent="-285750" fontAlgn="auto">
              <a:spcBef>
                <a:spcPts val="0"/>
              </a:spcBef>
              <a:spcAft>
                <a:spcPts val="0"/>
              </a:spcAft>
              <a:buFont typeface="Arial" pitchFamily="34" charset="0"/>
              <a:buChar char="•"/>
              <a:defRPr/>
            </a:pPr>
            <a:endParaRPr lang="en-GB" sz="1400"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GB" sz="1400" dirty="0">
                <a:latin typeface="Arial" pitchFamily="34" charset="0"/>
                <a:cs typeface="Arial" pitchFamily="34" charset="0"/>
              </a:rPr>
              <a:t>Key challenges:</a:t>
            </a:r>
          </a:p>
          <a:p>
            <a:pPr marL="285750" indent="-285750" fontAlgn="auto">
              <a:lnSpc>
                <a:spcPct val="150000"/>
              </a:lnSpc>
              <a:spcBef>
                <a:spcPts val="0"/>
              </a:spcBef>
              <a:spcAft>
                <a:spcPts val="0"/>
              </a:spcAft>
              <a:buFont typeface="Arial" pitchFamily="34" charset="0"/>
              <a:buChar char="•"/>
              <a:defRPr/>
            </a:pPr>
            <a:r>
              <a:rPr lang="en-GB" sz="1400" dirty="0">
                <a:latin typeface="Arial" pitchFamily="34" charset="0"/>
                <a:cs typeface="Arial" pitchFamily="34" charset="0"/>
              </a:rPr>
              <a:t>Who is a worker?</a:t>
            </a:r>
          </a:p>
          <a:p>
            <a:pPr marL="285750" indent="-285750" fontAlgn="auto">
              <a:lnSpc>
                <a:spcPct val="150000"/>
              </a:lnSpc>
              <a:spcBef>
                <a:spcPts val="0"/>
              </a:spcBef>
              <a:spcAft>
                <a:spcPts val="0"/>
              </a:spcAft>
              <a:buFont typeface="Arial" pitchFamily="34" charset="0"/>
              <a:buChar char="•"/>
              <a:defRPr/>
            </a:pPr>
            <a:r>
              <a:rPr lang="en-GB" sz="1400" dirty="0">
                <a:latin typeface="Arial" pitchFamily="34" charset="0"/>
                <a:cs typeface="Arial" pitchFamily="34" charset="0"/>
              </a:rPr>
              <a:t>Should you review terms &amp; conditions of </a:t>
            </a:r>
          </a:p>
          <a:p>
            <a:pPr marL="285750" indent="-285750" fontAlgn="auto">
              <a:lnSpc>
                <a:spcPct val="150000"/>
              </a:lnSpc>
              <a:spcBef>
                <a:spcPts val="0"/>
              </a:spcBef>
              <a:spcAft>
                <a:spcPts val="0"/>
              </a:spcAft>
              <a:buFont typeface="Arial" pitchFamily="34" charset="0"/>
              <a:buChar char="•"/>
              <a:defRPr/>
            </a:pPr>
            <a:r>
              <a:rPr lang="en-GB" sz="1400" dirty="0">
                <a:latin typeface="Arial" pitchFamily="34" charset="0"/>
                <a:cs typeface="Arial" pitchFamily="34" charset="0"/>
              </a:rPr>
              <a:t>    agency/contract/temporary workers?</a:t>
            </a:r>
          </a:p>
          <a:p>
            <a:pPr marL="285750" indent="-285750" fontAlgn="auto">
              <a:lnSpc>
                <a:spcPct val="150000"/>
              </a:lnSpc>
              <a:spcBef>
                <a:spcPts val="0"/>
              </a:spcBef>
              <a:spcAft>
                <a:spcPts val="0"/>
              </a:spcAft>
              <a:buFont typeface="Arial" pitchFamily="34" charset="0"/>
              <a:buChar char="•"/>
              <a:defRPr/>
            </a:pPr>
            <a:r>
              <a:rPr lang="en-GB" sz="1400" dirty="0">
                <a:latin typeface="Arial" pitchFamily="34" charset="0"/>
                <a:cs typeface="Arial" pitchFamily="34" charset="0"/>
              </a:rPr>
              <a:t>How accurate are HR/payroll records?</a:t>
            </a:r>
          </a:p>
          <a:p>
            <a:pPr marL="285750" indent="-285750" fontAlgn="auto">
              <a:lnSpc>
                <a:spcPct val="150000"/>
              </a:lnSpc>
              <a:spcBef>
                <a:spcPts val="0"/>
              </a:spcBef>
              <a:spcAft>
                <a:spcPts val="0"/>
              </a:spcAft>
              <a:buFont typeface="Arial" pitchFamily="34" charset="0"/>
              <a:buChar char="•"/>
              <a:defRPr/>
            </a:pPr>
            <a:r>
              <a:rPr lang="en-GB" sz="1400" dirty="0">
                <a:latin typeface="Arial" pitchFamily="34" charset="0"/>
                <a:cs typeface="Arial" pitchFamily="34" charset="0"/>
              </a:rPr>
              <a:t>How will you deal with spikes in earnings?</a:t>
            </a:r>
          </a:p>
          <a:p>
            <a:pPr marL="285750" indent="-285750" fontAlgn="auto">
              <a:lnSpc>
                <a:spcPct val="150000"/>
              </a:lnSpc>
              <a:spcBef>
                <a:spcPts val="0"/>
              </a:spcBef>
              <a:spcAft>
                <a:spcPts val="0"/>
              </a:spcAft>
              <a:buFont typeface="Arial" pitchFamily="34" charset="0"/>
              <a:buChar char="•"/>
              <a:defRPr/>
            </a:pPr>
            <a:r>
              <a:rPr lang="en-GB" sz="1400" dirty="0">
                <a:latin typeface="Arial" pitchFamily="34" charset="0"/>
                <a:cs typeface="Arial" pitchFamily="34" charset="0"/>
              </a:rPr>
              <a:t>Re-assess each pay reference period?</a:t>
            </a:r>
          </a:p>
          <a:p>
            <a:pPr marL="285750" indent="-285750" fontAlgn="auto">
              <a:lnSpc>
                <a:spcPct val="150000"/>
              </a:lnSpc>
              <a:spcBef>
                <a:spcPts val="0"/>
              </a:spcBef>
              <a:spcAft>
                <a:spcPts val="0"/>
              </a:spcAft>
              <a:buFont typeface="Arial" pitchFamily="34" charset="0"/>
              <a:buChar char="•"/>
              <a:defRPr/>
            </a:pPr>
            <a:r>
              <a:rPr lang="en-GB" sz="1400" dirty="0">
                <a:latin typeface="Arial" pitchFamily="34" charset="0"/>
                <a:cs typeface="Arial" pitchFamily="34" charset="0"/>
              </a:rPr>
              <a:t>Do you have systems to cope?</a:t>
            </a:r>
          </a:p>
          <a:p>
            <a:pPr marL="285750" indent="-285750" fontAlgn="auto">
              <a:lnSpc>
                <a:spcPct val="150000"/>
              </a:lnSpc>
              <a:spcBef>
                <a:spcPts val="0"/>
              </a:spcBef>
              <a:spcAft>
                <a:spcPts val="0"/>
              </a:spcAft>
              <a:buFont typeface="Arial" pitchFamily="34" charset="0"/>
              <a:buChar char="•"/>
              <a:defRPr/>
            </a:pPr>
            <a:r>
              <a:rPr lang="en-GB" sz="1400" dirty="0">
                <a:latin typeface="Arial" pitchFamily="34" charset="0"/>
                <a:cs typeface="Arial" pitchFamily="34" charset="0"/>
              </a:rPr>
              <a:t>Do you have resource to cope?</a:t>
            </a:r>
          </a:p>
          <a:p>
            <a:pPr marL="285750" indent="-285750" fontAlgn="auto">
              <a:lnSpc>
                <a:spcPct val="150000"/>
              </a:lnSpc>
              <a:spcBef>
                <a:spcPts val="0"/>
              </a:spcBef>
              <a:spcAft>
                <a:spcPts val="0"/>
              </a:spcAft>
              <a:buFont typeface="Arial" pitchFamily="34" charset="0"/>
              <a:buChar char="•"/>
              <a:defRPr/>
            </a:pPr>
            <a:r>
              <a:rPr lang="en-GB" sz="1400" dirty="0">
                <a:latin typeface="Arial" pitchFamily="34" charset="0"/>
                <a:cs typeface="Arial" pitchFamily="34" charset="0"/>
              </a:rPr>
              <a:t>Who will take responsibility?</a:t>
            </a:r>
          </a:p>
          <a:p>
            <a:pPr fontAlgn="auto">
              <a:lnSpc>
                <a:spcPct val="90000"/>
              </a:lnSpc>
              <a:spcBef>
                <a:spcPts val="600"/>
              </a:spcBef>
              <a:spcAft>
                <a:spcPts val="0"/>
              </a:spcAft>
              <a:buFont typeface="Arial" pitchFamily="34" charset="0"/>
              <a:buChar char="•"/>
              <a:defRPr/>
            </a:pPr>
            <a:endParaRPr lang="en-GB" sz="1400" dirty="0">
              <a:latin typeface="Arial" pitchFamily="34" charset="0"/>
              <a:cs typeface="Arial" pitchFamily="34" charset="0"/>
            </a:endParaRPr>
          </a:p>
          <a:p>
            <a:pPr>
              <a:lnSpc>
                <a:spcPct val="90000"/>
              </a:lnSpc>
              <a:spcBef>
                <a:spcPts val="600"/>
              </a:spcBef>
              <a:defRPr/>
            </a:pPr>
            <a:endParaRPr lang="en-GB" sz="1400" kern="0" dirty="0">
              <a:latin typeface="Arial" pitchFamily="34" charset="0"/>
              <a:cs typeface="Arial" pitchFamily="34" charset="0"/>
            </a:endParaRPr>
          </a:p>
          <a:p>
            <a:pPr>
              <a:lnSpc>
                <a:spcPct val="90000"/>
              </a:lnSpc>
              <a:spcBef>
                <a:spcPts val="600"/>
              </a:spcBef>
              <a:defRPr/>
            </a:pPr>
            <a:endParaRPr lang="en-GB" sz="1400" kern="0" dirty="0">
              <a:latin typeface="Arial" pitchFamily="34" charset="0"/>
              <a:cs typeface="Arial" pitchFamily="34" charset="0"/>
            </a:endParaRPr>
          </a:p>
          <a:p>
            <a:pPr>
              <a:spcBef>
                <a:spcPts val="600"/>
              </a:spcBef>
              <a:defRPr/>
            </a:pPr>
            <a:endParaRPr lang="en-GB" sz="1400" kern="0" dirty="0">
              <a:latin typeface="Arial" pitchFamily="34" charset="0"/>
              <a:cs typeface="Arial" pitchFamily="34" charset="0"/>
            </a:endParaRPr>
          </a:p>
          <a:p>
            <a:pPr>
              <a:spcBef>
                <a:spcPts val="600"/>
              </a:spcBef>
              <a:defRPr/>
            </a:pPr>
            <a:endParaRPr lang="en-GB" sz="1400" kern="0" dirty="0">
              <a:latin typeface="Arial" pitchFamily="34" charset="0"/>
              <a:cs typeface="Arial" pitchFamily="34" charset="0"/>
            </a:endParaRPr>
          </a:p>
          <a:p>
            <a:pPr>
              <a:spcBef>
                <a:spcPts val="600"/>
              </a:spcBef>
              <a:defRPr/>
            </a:pPr>
            <a:endParaRPr lang="en-GB" sz="1400" kern="0" dirty="0">
              <a:latin typeface="Arial" pitchFamily="34" charset="0"/>
              <a:cs typeface="Arial" pitchFamily="34" charset="0"/>
            </a:endParaRPr>
          </a:p>
          <a:p>
            <a:pPr>
              <a:spcBef>
                <a:spcPts val="600"/>
              </a:spcBef>
              <a:defRPr/>
            </a:pPr>
            <a:endParaRPr lang="en-GB" sz="1400" kern="0" dirty="0">
              <a:latin typeface="Arial" pitchFamily="34" charset="0"/>
              <a:cs typeface="Arial" pitchFamily="34" charset="0"/>
            </a:endParaRPr>
          </a:p>
        </p:txBody>
      </p:sp>
      <p:sp>
        <p:nvSpPr>
          <p:cNvPr id="26627" name="TextBox 16"/>
          <p:cNvSpPr txBox="1">
            <a:spLocks noChangeArrowheads="1"/>
          </p:cNvSpPr>
          <p:nvPr/>
        </p:nvSpPr>
        <p:spPr bwMode="auto">
          <a:xfrm flipH="1">
            <a:off x="4278313" y="4821238"/>
            <a:ext cx="936625" cy="554037"/>
          </a:xfrm>
          <a:prstGeom prst="rect">
            <a:avLst/>
          </a:prstGeom>
          <a:noFill/>
          <a:ln w="9525">
            <a:noFill/>
            <a:miter lim="800000"/>
            <a:headEnd/>
            <a:tailEnd/>
          </a:ln>
        </p:spPr>
        <p:txBody>
          <a:bodyPr>
            <a:spAutoFit/>
          </a:bodyPr>
          <a:lstStyle/>
          <a:p>
            <a:pPr algn="ctr"/>
            <a:r>
              <a:rPr lang="en-GB" sz="1000">
                <a:solidFill>
                  <a:srgbClr val="404040"/>
                </a:solidFill>
                <a:latin typeface="Calibri" pitchFamily="34" charset="0"/>
              </a:rPr>
              <a:t>Lower earnings level</a:t>
            </a:r>
          </a:p>
          <a:p>
            <a:pPr algn="ctr"/>
            <a:r>
              <a:rPr lang="en-GB" sz="1000">
                <a:solidFill>
                  <a:srgbClr val="404040"/>
                </a:solidFill>
                <a:latin typeface="Calibri" pitchFamily="34" charset="0"/>
              </a:rPr>
              <a:t>(£5,668)</a:t>
            </a:r>
          </a:p>
        </p:txBody>
      </p:sp>
      <p:grpSp>
        <p:nvGrpSpPr>
          <p:cNvPr id="26628" name="Group 6"/>
          <p:cNvGrpSpPr>
            <a:grpSpLocks/>
          </p:cNvGrpSpPr>
          <p:nvPr/>
        </p:nvGrpSpPr>
        <p:grpSpPr bwMode="auto">
          <a:xfrm>
            <a:off x="3970338" y="1519238"/>
            <a:ext cx="4857750" cy="4286250"/>
            <a:chOff x="2567134" y="1628775"/>
            <a:chExt cx="5002067" cy="4324334"/>
          </a:xfrm>
        </p:grpSpPr>
        <p:sp>
          <p:nvSpPr>
            <p:cNvPr id="18" name="Rectangle 17"/>
            <p:cNvSpPr/>
            <p:nvPr/>
          </p:nvSpPr>
          <p:spPr>
            <a:xfrm>
              <a:off x="4059580" y="1801748"/>
              <a:ext cx="3334711" cy="2983790"/>
            </a:xfrm>
            <a:prstGeom prst="rect">
              <a:avLst/>
            </a:prstGeom>
            <a:solidFill>
              <a:srgbClr val="FFFF00">
                <a:alpha val="72000"/>
              </a:srgb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anchor="b"/>
            <a:lstStyle/>
            <a:p>
              <a:pPr marL="542925" fontAlgn="auto">
                <a:spcBef>
                  <a:spcPts val="0"/>
                </a:spcBef>
                <a:spcAft>
                  <a:spcPts val="0"/>
                </a:spcAft>
                <a:defRPr/>
              </a:pPr>
              <a:r>
                <a:rPr lang="en-GB" sz="1600" dirty="0">
                  <a:solidFill>
                    <a:srgbClr val="002B5C"/>
                  </a:solidFill>
                </a:rPr>
                <a:t>Non-eligible jobholders</a:t>
              </a:r>
            </a:p>
            <a:p>
              <a:pPr marL="714375" indent="-171450" fontAlgn="auto">
                <a:spcBef>
                  <a:spcPts val="0"/>
                </a:spcBef>
                <a:spcAft>
                  <a:spcPts val="0"/>
                </a:spcAft>
                <a:buFont typeface="Arial" pitchFamily="34" charset="0"/>
                <a:buChar char="•"/>
                <a:defRPr/>
              </a:pPr>
              <a:r>
                <a:rPr lang="en-GB" sz="1200" dirty="0">
                  <a:solidFill>
                    <a:srgbClr val="002B5C"/>
                  </a:solidFill>
                </a:rPr>
                <a:t>must enable opt-ins</a:t>
              </a:r>
            </a:p>
            <a:p>
              <a:pPr marL="714375" indent="-171450" fontAlgn="auto">
                <a:spcBef>
                  <a:spcPts val="0"/>
                </a:spcBef>
                <a:spcAft>
                  <a:spcPts val="0"/>
                </a:spcAft>
                <a:buFont typeface="Arial" pitchFamily="34" charset="0"/>
                <a:buChar char="•"/>
                <a:defRPr/>
              </a:pPr>
              <a:r>
                <a:rPr lang="en-GB" sz="1200" dirty="0">
                  <a:solidFill>
                    <a:srgbClr val="002B5C"/>
                  </a:solidFill>
                </a:rPr>
                <a:t>must pay contributions</a:t>
              </a:r>
            </a:p>
          </p:txBody>
        </p:sp>
        <p:cxnSp>
          <p:nvCxnSpPr>
            <p:cNvPr id="19" name="Straight Arrow Connector 18"/>
            <p:cNvCxnSpPr/>
            <p:nvPr/>
          </p:nvCxnSpPr>
          <p:spPr bwMode="auto">
            <a:xfrm>
              <a:off x="4025253" y="5523879"/>
              <a:ext cx="3543948" cy="96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bwMode="auto">
            <a:xfrm flipV="1">
              <a:off x="4044869" y="1628775"/>
              <a:ext cx="0" cy="38902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bwMode="auto">
            <a:xfrm rot="5400000">
              <a:off x="5449831" y="5314466"/>
              <a:ext cx="460844" cy="816441"/>
            </a:xfrm>
            <a:prstGeom prst="rect">
              <a:avLst/>
            </a:prstGeom>
            <a:noFill/>
          </p:spPr>
          <p:txBody>
            <a:bodyPr vert="vert270">
              <a:spAutoFit/>
            </a:bodyPr>
            <a:lstStyle/>
            <a:p>
              <a:pPr algn="ctr" fontAlgn="auto">
                <a:spcBef>
                  <a:spcPts val="0"/>
                </a:spcBef>
                <a:spcAft>
                  <a:spcPts val="0"/>
                </a:spcAft>
                <a:defRPr/>
              </a:pPr>
              <a:r>
                <a:rPr lang="en-GB" sz="2000" dirty="0">
                  <a:solidFill>
                    <a:srgbClr val="404040"/>
                  </a:solidFill>
                  <a:latin typeface="+mn-lt"/>
                </a:rPr>
                <a:t>Age</a:t>
              </a:r>
            </a:p>
          </p:txBody>
        </p:sp>
        <p:sp>
          <p:nvSpPr>
            <p:cNvPr id="26633" name="TextBox 10"/>
            <p:cNvSpPr txBox="1">
              <a:spLocks noChangeArrowheads="1"/>
            </p:cNvSpPr>
            <p:nvPr/>
          </p:nvSpPr>
          <p:spPr bwMode="auto">
            <a:xfrm>
              <a:off x="3855792" y="5592167"/>
              <a:ext cx="412328" cy="288028"/>
            </a:xfrm>
            <a:prstGeom prst="rect">
              <a:avLst/>
            </a:prstGeom>
            <a:noFill/>
            <a:ln w="9525">
              <a:noFill/>
              <a:miter lim="800000"/>
              <a:headEnd/>
              <a:tailEnd/>
            </a:ln>
          </p:spPr>
          <p:txBody>
            <a:bodyPr>
              <a:spAutoFit/>
            </a:bodyPr>
            <a:lstStyle/>
            <a:p>
              <a:pPr algn="r"/>
              <a:r>
                <a:rPr lang="en-GB" sz="1400">
                  <a:solidFill>
                    <a:srgbClr val="404040"/>
                  </a:solidFill>
                  <a:latin typeface="Calibri" pitchFamily="34" charset="0"/>
                </a:rPr>
                <a:t>16</a:t>
              </a:r>
            </a:p>
          </p:txBody>
        </p:sp>
        <p:sp>
          <p:nvSpPr>
            <p:cNvPr id="26634" name="TextBox 13"/>
            <p:cNvSpPr txBox="1">
              <a:spLocks noChangeArrowheads="1"/>
            </p:cNvSpPr>
            <p:nvPr/>
          </p:nvSpPr>
          <p:spPr bwMode="auto">
            <a:xfrm>
              <a:off x="4630671" y="5592166"/>
              <a:ext cx="412328" cy="288028"/>
            </a:xfrm>
            <a:prstGeom prst="rect">
              <a:avLst/>
            </a:prstGeom>
            <a:noFill/>
            <a:ln w="9525">
              <a:noFill/>
              <a:miter lim="800000"/>
              <a:headEnd/>
              <a:tailEnd/>
            </a:ln>
          </p:spPr>
          <p:txBody>
            <a:bodyPr>
              <a:spAutoFit/>
            </a:bodyPr>
            <a:lstStyle/>
            <a:p>
              <a:pPr algn="r"/>
              <a:r>
                <a:rPr lang="en-GB" sz="1400">
                  <a:solidFill>
                    <a:srgbClr val="404040"/>
                  </a:solidFill>
                  <a:latin typeface="Calibri" pitchFamily="34" charset="0"/>
                </a:rPr>
                <a:t>22</a:t>
              </a:r>
            </a:p>
          </p:txBody>
        </p:sp>
        <p:sp>
          <p:nvSpPr>
            <p:cNvPr id="26635" name="TextBox 14"/>
            <p:cNvSpPr txBox="1">
              <a:spLocks noChangeArrowheads="1"/>
            </p:cNvSpPr>
            <p:nvPr/>
          </p:nvSpPr>
          <p:spPr bwMode="auto">
            <a:xfrm>
              <a:off x="6436365" y="5592167"/>
              <a:ext cx="536571" cy="288028"/>
            </a:xfrm>
            <a:prstGeom prst="rect">
              <a:avLst/>
            </a:prstGeom>
            <a:noFill/>
            <a:ln w="9525">
              <a:noFill/>
              <a:miter lim="800000"/>
              <a:headEnd/>
              <a:tailEnd/>
            </a:ln>
          </p:spPr>
          <p:txBody>
            <a:bodyPr>
              <a:spAutoFit/>
            </a:bodyPr>
            <a:lstStyle/>
            <a:p>
              <a:pPr algn="r"/>
              <a:r>
                <a:rPr lang="en-GB" sz="1400">
                  <a:solidFill>
                    <a:srgbClr val="404040"/>
                  </a:solidFill>
                  <a:latin typeface="Calibri" pitchFamily="34" charset="0"/>
                </a:rPr>
                <a:t>SPA</a:t>
              </a:r>
            </a:p>
          </p:txBody>
        </p:sp>
        <p:sp>
          <p:nvSpPr>
            <p:cNvPr id="26636" name="TextBox 15"/>
            <p:cNvSpPr txBox="1">
              <a:spLocks noChangeArrowheads="1"/>
            </p:cNvSpPr>
            <p:nvPr/>
          </p:nvSpPr>
          <p:spPr bwMode="auto">
            <a:xfrm>
              <a:off x="7156873" y="5591931"/>
              <a:ext cx="412328" cy="288028"/>
            </a:xfrm>
            <a:prstGeom prst="rect">
              <a:avLst/>
            </a:prstGeom>
            <a:noFill/>
            <a:ln w="9525">
              <a:noFill/>
              <a:miter lim="800000"/>
              <a:headEnd/>
              <a:tailEnd/>
            </a:ln>
          </p:spPr>
          <p:txBody>
            <a:bodyPr>
              <a:spAutoFit/>
            </a:bodyPr>
            <a:lstStyle/>
            <a:p>
              <a:pPr algn="r"/>
              <a:r>
                <a:rPr lang="en-GB" sz="1400">
                  <a:solidFill>
                    <a:srgbClr val="404040"/>
                  </a:solidFill>
                  <a:latin typeface="Calibri" pitchFamily="34" charset="0"/>
                </a:rPr>
                <a:t>75</a:t>
              </a:r>
            </a:p>
          </p:txBody>
        </p:sp>
        <p:sp>
          <p:nvSpPr>
            <p:cNvPr id="26637" name="TextBox 17"/>
            <p:cNvSpPr txBox="1">
              <a:spLocks noChangeArrowheads="1"/>
            </p:cNvSpPr>
            <p:nvPr/>
          </p:nvSpPr>
          <p:spPr bwMode="auto">
            <a:xfrm flipH="1">
              <a:off x="2567134" y="4434688"/>
              <a:ext cx="1528260" cy="403640"/>
            </a:xfrm>
            <a:prstGeom prst="rect">
              <a:avLst/>
            </a:prstGeom>
            <a:noFill/>
            <a:ln w="9525">
              <a:noFill/>
              <a:miter lim="800000"/>
              <a:headEnd/>
              <a:tailEnd/>
            </a:ln>
          </p:spPr>
          <p:txBody>
            <a:bodyPr>
              <a:spAutoFit/>
            </a:bodyPr>
            <a:lstStyle/>
            <a:p>
              <a:pPr algn="ctr"/>
              <a:r>
                <a:rPr lang="en-GB" sz="1000">
                  <a:solidFill>
                    <a:srgbClr val="404040"/>
                  </a:solidFill>
                  <a:latin typeface="Calibri" pitchFamily="34" charset="0"/>
                </a:rPr>
                <a:t>Earnings trigger</a:t>
              </a:r>
            </a:p>
            <a:p>
              <a:pPr algn="ctr"/>
              <a:r>
                <a:rPr lang="en-GB" sz="1000">
                  <a:solidFill>
                    <a:srgbClr val="404040"/>
                  </a:solidFill>
                  <a:latin typeface="Calibri" pitchFamily="34" charset="0"/>
                </a:rPr>
                <a:t>(£9,440)</a:t>
              </a:r>
            </a:p>
          </p:txBody>
        </p:sp>
        <p:sp>
          <p:nvSpPr>
            <p:cNvPr id="26638" name="TextBox 48"/>
            <p:cNvSpPr txBox="1">
              <a:spLocks noChangeArrowheads="1"/>
            </p:cNvSpPr>
            <p:nvPr/>
          </p:nvSpPr>
          <p:spPr bwMode="auto">
            <a:xfrm rot="16200000" flipH="1">
              <a:off x="2755564" y="2687724"/>
              <a:ext cx="1529050" cy="377651"/>
            </a:xfrm>
            <a:prstGeom prst="rect">
              <a:avLst/>
            </a:prstGeom>
            <a:noFill/>
            <a:ln w="9525">
              <a:noFill/>
              <a:miter lim="800000"/>
              <a:headEnd/>
              <a:tailEnd/>
            </a:ln>
          </p:spPr>
          <p:txBody>
            <a:bodyPr>
              <a:spAutoFit/>
            </a:bodyPr>
            <a:lstStyle/>
            <a:p>
              <a:pPr algn="ctr"/>
              <a:r>
                <a:rPr lang="en-GB" sz="2000">
                  <a:solidFill>
                    <a:schemeClr val="bg2"/>
                  </a:solidFill>
                  <a:latin typeface="Calibri" pitchFamily="34" charset="0"/>
                </a:rPr>
                <a:t>Salary</a:t>
              </a:r>
            </a:p>
          </p:txBody>
        </p:sp>
        <p:sp>
          <p:nvSpPr>
            <p:cNvPr id="35" name="Rectangle 34"/>
            <p:cNvSpPr/>
            <p:nvPr/>
          </p:nvSpPr>
          <p:spPr>
            <a:xfrm>
              <a:off x="4837680" y="1801748"/>
              <a:ext cx="1896208" cy="2242247"/>
            </a:xfrm>
            <a:prstGeom prst="rect">
              <a:avLst/>
            </a:prstGeom>
            <a:solidFill>
              <a:srgbClr val="001B96"/>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1600" dirty="0">
                  <a:solidFill>
                    <a:srgbClr val="FFFFFF"/>
                  </a:solidFill>
                </a:rPr>
                <a:t>Eligible jobholders</a:t>
              </a:r>
            </a:p>
            <a:p>
              <a:pPr marL="180975" indent="-171450" fontAlgn="auto">
                <a:spcBef>
                  <a:spcPts val="0"/>
                </a:spcBef>
                <a:spcAft>
                  <a:spcPts val="0"/>
                </a:spcAft>
                <a:buFont typeface="Arial" pitchFamily="34" charset="0"/>
                <a:buChar char="•"/>
                <a:defRPr/>
              </a:pPr>
              <a:r>
                <a:rPr lang="en-GB" sz="1200" dirty="0">
                  <a:solidFill>
                    <a:schemeClr val="bg1"/>
                  </a:solidFill>
                </a:rPr>
                <a:t>must auto enrol</a:t>
              </a:r>
            </a:p>
            <a:p>
              <a:pPr marL="180975" indent="-171450" fontAlgn="auto">
                <a:spcBef>
                  <a:spcPts val="0"/>
                </a:spcBef>
                <a:spcAft>
                  <a:spcPts val="0"/>
                </a:spcAft>
                <a:buFont typeface="Arial" pitchFamily="34" charset="0"/>
                <a:buChar char="•"/>
                <a:defRPr/>
              </a:pPr>
              <a:r>
                <a:rPr lang="en-GB" sz="1200" dirty="0">
                  <a:solidFill>
                    <a:schemeClr val="bg1"/>
                  </a:solidFill>
                </a:rPr>
                <a:t>must pay contributions</a:t>
              </a:r>
            </a:p>
          </p:txBody>
        </p:sp>
        <p:sp>
          <p:nvSpPr>
            <p:cNvPr id="36" name="Rectangle 35"/>
            <p:cNvSpPr/>
            <p:nvPr/>
          </p:nvSpPr>
          <p:spPr>
            <a:xfrm>
              <a:off x="4064485" y="4785538"/>
              <a:ext cx="3326538" cy="741544"/>
            </a:xfrm>
            <a:prstGeom prst="rect">
              <a:avLst/>
            </a:prstGeom>
            <a:solidFill>
              <a:srgbClr val="747678">
                <a:alpha val="25000"/>
              </a:srgbClr>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anchor="ctr"/>
            <a:lstStyle/>
            <a:p>
              <a:pPr marL="542925" lvl="1" fontAlgn="auto">
                <a:spcBef>
                  <a:spcPts val="0"/>
                </a:spcBef>
                <a:spcAft>
                  <a:spcPts val="0"/>
                </a:spcAft>
                <a:defRPr/>
              </a:pPr>
              <a:r>
                <a:rPr lang="en-GB" sz="1600" dirty="0">
                  <a:solidFill>
                    <a:srgbClr val="404040"/>
                  </a:solidFill>
                </a:rPr>
                <a:t>Entitled workers</a:t>
              </a:r>
            </a:p>
            <a:p>
              <a:pPr marL="714375" lvl="1" indent="-171450" fontAlgn="auto">
                <a:spcBef>
                  <a:spcPts val="0"/>
                </a:spcBef>
                <a:spcAft>
                  <a:spcPts val="0"/>
                </a:spcAft>
                <a:buFont typeface="Arial" pitchFamily="34" charset="0"/>
                <a:buChar char="•"/>
                <a:defRPr/>
              </a:pPr>
              <a:r>
                <a:rPr lang="en-GB" sz="1200" dirty="0">
                  <a:solidFill>
                    <a:srgbClr val="404040"/>
                  </a:solidFill>
                </a:rPr>
                <a:t>must arrange pension membership</a:t>
              </a:r>
            </a:p>
            <a:p>
              <a:pPr marL="714375" lvl="1" indent="-171450" fontAlgn="auto">
                <a:spcBef>
                  <a:spcPts val="0"/>
                </a:spcBef>
                <a:spcAft>
                  <a:spcPts val="0"/>
                </a:spcAft>
                <a:buFont typeface="Arial" pitchFamily="34" charset="0"/>
                <a:buChar char="•"/>
                <a:defRPr/>
              </a:pPr>
              <a:r>
                <a:rPr lang="en-GB" sz="1200" dirty="0">
                  <a:solidFill>
                    <a:srgbClr val="404040"/>
                  </a:solidFill>
                </a:rPr>
                <a:t>don’t have to pay contributions</a:t>
              </a:r>
              <a:endParaRPr lang="en-GB" sz="400" dirty="0">
                <a:solidFill>
                  <a:srgbClr val="404040"/>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bwMode="auto">
          <a:xfrm>
            <a:off x="530225" y="142875"/>
            <a:ext cx="8362950" cy="692150"/>
          </a:xfrm>
          <a:prstGeom prst="rect">
            <a:avLst/>
          </a:prstGeom>
          <a:noFill/>
          <a:ln>
            <a:miter lim="800000"/>
            <a:headEnd/>
            <a:tailEnd/>
          </a:ln>
        </p:spPr>
        <p:txBody>
          <a:bodyPr lIns="0" tIns="0" rIns="0" bIns="0"/>
          <a:lstStyle/>
          <a:p>
            <a:pPr algn="l"/>
            <a:r>
              <a:rPr lang="en-GB" sz="3200" dirty="0" smtClean="0">
                <a:solidFill>
                  <a:srgbClr val="00B050"/>
                </a:solidFill>
                <a:latin typeface="Arial" charset="0"/>
                <a:cs typeface="Arial" charset="0"/>
              </a:rPr>
              <a:t>Carry out cost modelling to forecast the financial impact</a:t>
            </a:r>
          </a:p>
        </p:txBody>
      </p:sp>
      <p:sp>
        <p:nvSpPr>
          <p:cNvPr id="27650" name="Content Placeholder 2"/>
          <p:cNvSpPr>
            <a:spLocks noGrp="1"/>
          </p:cNvSpPr>
          <p:nvPr>
            <p:ph idx="4294967295"/>
          </p:nvPr>
        </p:nvSpPr>
        <p:spPr bwMode="auto">
          <a:xfrm>
            <a:off x="876300" y="1268413"/>
            <a:ext cx="7981950" cy="4535487"/>
          </a:xfrm>
          <a:prstGeom prst="rect">
            <a:avLst/>
          </a:prstGeom>
          <a:noFill/>
          <a:ln>
            <a:miter lim="800000"/>
            <a:headEnd/>
            <a:tailEnd/>
          </a:ln>
        </p:spPr>
        <p:txBody>
          <a:bodyPr lIns="0" tIns="0" rIns="0" bIns="0"/>
          <a:lstStyle/>
          <a:p>
            <a:pPr lvl="2"/>
            <a:endParaRPr lang="en-GB" sz="1800" dirty="0" smtClean="0">
              <a:solidFill>
                <a:srgbClr val="404040"/>
              </a:solidFill>
              <a:ea typeface="ＭＳ Ｐゴシック"/>
              <a:cs typeface="ＭＳ Ｐゴシック"/>
            </a:endParaRPr>
          </a:p>
          <a:p>
            <a:pPr lvl="2"/>
            <a:endParaRPr lang="en-GB" sz="1800" dirty="0" smtClean="0">
              <a:solidFill>
                <a:srgbClr val="404040"/>
              </a:solidFill>
              <a:ea typeface="ＭＳ Ｐゴシック"/>
              <a:cs typeface="ＭＳ Ｐゴシック"/>
            </a:endParaRPr>
          </a:p>
        </p:txBody>
      </p:sp>
      <p:sp>
        <p:nvSpPr>
          <p:cNvPr id="27651" name="Text Placeholder 3"/>
          <p:cNvSpPr>
            <a:spLocks noGrp="1"/>
          </p:cNvSpPr>
          <p:nvPr>
            <p:ph type="body" sz="quarter" idx="4294967295"/>
          </p:nvPr>
        </p:nvSpPr>
        <p:spPr bwMode="auto">
          <a:xfrm>
            <a:off x="1125538" y="1211263"/>
            <a:ext cx="7732712" cy="360362"/>
          </a:xfrm>
          <a:prstGeom prst="rect">
            <a:avLst/>
          </a:prstGeom>
          <a:noFill/>
          <a:ln>
            <a:miter lim="800000"/>
            <a:headEnd/>
            <a:tailEnd/>
          </a:ln>
        </p:spPr>
        <p:txBody>
          <a:bodyPr lIns="0" tIns="0" rIns="0" bIns="0" anchor="ctr"/>
          <a:lstStyle/>
          <a:p>
            <a:pPr marL="1588" indent="0">
              <a:lnSpc>
                <a:spcPct val="90000"/>
              </a:lnSpc>
              <a:spcBef>
                <a:spcPct val="0"/>
              </a:spcBef>
            </a:pPr>
            <a:r>
              <a:rPr lang="en-GB" sz="1800" dirty="0" smtClean="0">
                <a:latin typeface="Arial" pitchFamily="34" charset="0"/>
                <a:cs typeface="Arial" pitchFamily="34" charset="0"/>
              </a:rPr>
              <a:t>  Minimum contribution requirements</a:t>
            </a:r>
          </a:p>
        </p:txBody>
      </p:sp>
      <p:graphicFrame>
        <p:nvGraphicFramePr>
          <p:cNvPr id="30801" name="Group 81"/>
          <p:cNvGraphicFramePr>
            <a:graphicFrameLocks noGrp="1"/>
          </p:cNvGraphicFramePr>
          <p:nvPr>
            <p:extLst>
              <p:ext uri="{D42A27DB-BD31-4B8C-83A1-F6EECF244321}">
                <p14:modId xmlns:p14="http://schemas.microsoft.com/office/powerpoint/2010/main" val="2974345399"/>
              </p:ext>
            </p:extLst>
          </p:nvPr>
        </p:nvGraphicFramePr>
        <p:xfrm>
          <a:off x="1093788" y="1622425"/>
          <a:ext cx="6929437" cy="1877864"/>
        </p:xfrm>
        <a:graphic>
          <a:graphicData uri="http://schemas.openxmlformats.org/drawingml/2006/table">
            <a:tbl>
              <a:tblPr/>
              <a:tblGrid>
                <a:gridCol w="546100"/>
                <a:gridCol w="2401887"/>
                <a:gridCol w="946150"/>
                <a:gridCol w="989013"/>
                <a:gridCol w="1011237"/>
                <a:gridCol w="1035050"/>
              </a:tblGrid>
              <a:tr h="247650">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1"/>
                          </a:solidFill>
                          <a:effectLst/>
                          <a:latin typeface="Arial" pitchFamily="34" charset="0"/>
                          <a:cs typeface="Arial" pitchFamily="34" charset="0"/>
                        </a:rPr>
                        <a:t>Phase</a:t>
                      </a:r>
                      <a:endParaRPr kumimoji="0" lang="en-GB" sz="1200" b="1" i="0" u="none" strike="noStrike" cap="none" normalizeH="0" baseline="0" dirty="0" smtClean="0">
                        <a:ln>
                          <a:noFill/>
                        </a:ln>
                        <a:solidFill>
                          <a:srgbClr val="482A87"/>
                        </a:solidFill>
                        <a:effectLst/>
                        <a:latin typeface="Arial" pitchFamily="34" charset="0"/>
                        <a:cs typeface="Arial" pitchFamily="34" charset="0"/>
                      </a:endParaRPr>
                    </a:p>
                  </a:txBody>
                  <a:tcPr marL="16522" marR="16522" marT="41305" marB="41305" anchor="ctr" horzOverflow="overflow">
                    <a:lnL w="9525" cap="flat" cmpd="sng" algn="ctr">
                      <a:solidFill>
                        <a:srgbClr val="001896"/>
                      </a:solidFill>
                      <a:prstDash val="solid"/>
                      <a:round/>
                      <a:headEnd type="none" w="med" len="med"/>
                      <a:tailEnd type="none" w="med" len="med"/>
                    </a:lnL>
                    <a:lnR>
                      <a:noFill/>
                    </a:lnR>
                    <a:lnT w="9525" cap="flat" cmpd="sng" algn="ctr">
                      <a:solidFill>
                        <a:srgbClr val="001896"/>
                      </a:solidFill>
                      <a:prstDash val="solid"/>
                      <a:round/>
                      <a:headEnd type="none" w="med" len="med"/>
                      <a:tailEnd type="none" w="med" len="med"/>
                    </a:lnT>
                    <a:lnB>
                      <a:noFill/>
                    </a:lnB>
                    <a:lnTlToBr>
                      <a:noFill/>
                    </a:lnTlToBr>
                    <a:lnBlToTr>
                      <a:noFill/>
                    </a:lnBlToTr>
                    <a:solidFill>
                      <a:srgbClr val="00B050"/>
                    </a:solidFill>
                  </a:tcPr>
                </a:tc>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1"/>
                          </a:solidFill>
                          <a:effectLst/>
                          <a:latin typeface="Arial" pitchFamily="34" charset="0"/>
                          <a:cs typeface="Arial" pitchFamily="34" charset="0"/>
                        </a:rPr>
                        <a:t>duration</a:t>
                      </a:r>
                      <a:endParaRPr kumimoji="0" lang="en-GB" sz="1200" b="1" i="0" u="none" strike="noStrike" cap="none" normalizeH="0" baseline="0" dirty="0" smtClean="0">
                        <a:ln>
                          <a:noFill/>
                        </a:ln>
                        <a:solidFill>
                          <a:srgbClr val="482A87"/>
                        </a:solidFill>
                        <a:effectLst/>
                        <a:latin typeface="Arial" pitchFamily="34" charset="0"/>
                        <a:cs typeface="Arial" pitchFamily="34" charset="0"/>
                      </a:endParaRPr>
                    </a:p>
                  </a:txBody>
                  <a:tcPr marL="16522" marR="16522" marT="41305" marB="41305" anchor="ctr" horzOverflow="overflow">
                    <a:lnL>
                      <a:noFill/>
                    </a:lnL>
                    <a:lnR>
                      <a:noFill/>
                    </a:lnR>
                    <a:lnT w="9525" cap="flat" cmpd="sng" algn="ctr">
                      <a:solidFill>
                        <a:srgbClr val="001896"/>
                      </a:solidFill>
                      <a:prstDash val="solid"/>
                      <a:round/>
                      <a:headEnd type="none" w="med" len="med"/>
                      <a:tailEnd type="none" w="med" len="med"/>
                    </a:lnT>
                    <a:lnB>
                      <a:noFill/>
                    </a:lnB>
                    <a:lnTlToBr>
                      <a:noFill/>
                    </a:lnTlToBr>
                    <a:lnBlToTr>
                      <a:noFill/>
                    </a:lnBlToTr>
                    <a:solidFill>
                      <a:srgbClr val="00B050"/>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1"/>
                          </a:solidFill>
                          <a:effectLst/>
                          <a:latin typeface="Arial" pitchFamily="34" charset="0"/>
                          <a:cs typeface="Arial" pitchFamily="34" charset="0"/>
                        </a:rPr>
                        <a:t>Total minimum contribution</a:t>
                      </a:r>
                      <a:endParaRPr kumimoji="0" lang="en-GB" sz="1200" b="1" i="0" u="none" strike="noStrike" cap="none" normalizeH="0" baseline="0" dirty="0" smtClean="0">
                        <a:ln>
                          <a:noFill/>
                        </a:ln>
                        <a:solidFill>
                          <a:srgbClr val="482A87"/>
                        </a:solidFill>
                        <a:effectLst/>
                        <a:latin typeface="Arial" pitchFamily="34" charset="0"/>
                        <a:cs typeface="Arial" pitchFamily="34" charset="0"/>
                      </a:endParaRPr>
                    </a:p>
                  </a:txBody>
                  <a:tcPr marL="16522" marR="16522" marT="41305" marB="41305" anchor="ctr" horzOverflow="overflow">
                    <a:lnL>
                      <a:noFill/>
                    </a:lnL>
                    <a:lnR>
                      <a:noFill/>
                    </a:lnR>
                    <a:lnT w="9525" cap="flat" cmpd="sng" algn="ctr">
                      <a:solidFill>
                        <a:srgbClr val="001896"/>
                      </a:solidFill>
                      <a:prstDash val="solid"/>
                      <a:round/>
                      <a:headEnd type="none" w="med" len="med"/>
                      <a:tailEnd type="none" w="med" len="med"/>
                    </a:lnT>
                    <a:lnB>
                      <a:noFill/>
                    </a:lnB>
                    <a:lnTlToBr>
                      <a:noFill/>
                    </a:lnTlToBr>
                    <a:lnBlToTr>
                      <a:noFill/>
                    </a:lnBlToTr>
                    <a:solidFill>
                      <a:srgbClr val="00B050"/>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1"/>
                          </a:solidFill>
                          <a:effectLst/>
                          <a:latin typeface="Arial" pitchFamily="34" charset="0"/>
                          <a:cs typeface="Arial" pitchFamily="34" charset="0"/>
                        </a:rPr>
                        <a:t>Employer minimum contribution</a:t>
                      </a:r>
                      <a:endParaRPr kumimoji="0" lang="en-GB" sz="1200" b="1" i="0" u="none" strike="noStrike" cap="none" normalizeH="0" baseline="0" dirty="0" smtClean="0">
                        <a:ln>
                          <a:noFill/>
                        </a:ln>
                        <a:solidFill>
                          <a:srgbClr val="482A87"/>
                        </a:solidFill>
                        <a:effectLst/>
                        <a:latin typeface="Arial" pitchFamily="34" charset="0"/>
                        <a:cs typeface="Arial" pitchFamily="34" charset="0"/>
                      </a:endParaRPr>
                    </a:p>
                  </a:txBody>
                  <a:tcPr marL="16522" marR="16522" marT="41305" marB="41305" anchor="ctr" horzOverflow="overflow">
                    <a:lnL>
                      <a:noFill/>
                    </a:lnL>
                    <a:lnR>
                      <a:noFill/>
                    </a:lnR>
                    <a:lnT w="9525" cap="flat" cmpd="sng" algn="ctr">
                      <a:solidFill>
                        <a:srgbClr val="001896"/>
                      </a:solidFill>
                      <a:prstDash val="solid"/>
                      <a:round/>
                      <a:headEnd type="none" w="med" len="med"/>
                      <a:tailEnd type="none" w="med" len="med"/>
                    </a:lnT>
                    <a:lnB>
                      <a:noFill/>
                    </a:lnB>
                    <a:lnTlToBr>
                      <a:noFill/>
                    </a:lnTlToBr>
                    <a:lnBlToTr>
                      <a:noFill/>
                    </a:lnBlToTr>
                    <a:solidFill>
                      <a:srgbClr val="00B05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1"/>
                          </a:solidFill>
                          <a:effectLst/>
                          <a:latin typeface="Arial" pitchFamily="34" charset="0"/>
                          <a:cs typeface="Arial" pitchFamily="34" charset="0"/>
                        </a:rPr>
                        <a:t>If employer pays minimum</a:t>
                      </a:r>
                    </a:p>
                  </a:txBody>
                  <a:tcPr marL="16522" marR="16522" marT="41305" marB="41305" anchor="ctr" horzOverflow="overflow">
                    <a:lnL>
                      <a:noFill/>
                    </a:lnL>
                    <a:lnR w="9525" cap="flat" cmpd="sng" algn="ctr">
                      <a:solidFill>
                        <a:srgbClr val="001896"/>
                      </a:solidFill>
                      <a:prstDash val="solid"/>
                      <a:round/>
                      <a:headEnd type="none" w="med" len="med"/>
                      <a:tailEnd type="none" w="med" len="med"/>
                    </a:lnR>
                    <a:lnT w="9525" cap="flat" cmpd="sng" algn="ctr">
                      <a:solidFill>
                        <a:srgbClr val="001896"/>
                      </a:solidFill>
                      <a:prstDash val="solid"/>
                      <a:round/>
                      <a:headEnd type="none" w="med" len="med"/>
                      <a:tailEnd type="none" w="med" len="med"/>
                    </a:lnT>
                    <a:lnB w="9525" cap="flat" cmpd="sng" algn="ctr">
                      <a:solidFill>
                        <a:srgbClr val="001896"/>
                      </a:solidFill>
                      <a:prstDash val="solid"/>
                      <a:round/>
                      <a:headEnd type="none" w="med" len="med"/>
                      <a:tailEnd type="none" w="med" len="med"/>
                    </a:lnB>
                    <a:lnTlToBr>
                      <a:noFill/>
                    </a:lnTlToBr>
                    <a:lnBlToTr>
                      <a:noFill/>
                    </a:lnBlToTr>
                    <a:solidFill>
                      <a:srgbClr val="00B050"/>
                    </a:solidFill>
                  </a:tcPr>
                </a:tc>
                <a:tc hMerge="1">
                  <a:txBody>
                    <a:bodyPr/>
                    <a:lstStyle/>
                    <a:p>
                      <a:endParaRPr lang="en-GB"/>
                    </a:p>
                  </a:txBody>
                  <a:tcPr/>
                </a:tc>
              </a:tr>
              <a:tr h="21272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pitchFamily="34" charset="0"/>
                          <a:cs typeface="Arial" pitchFamily="34" charset="0"/>
                        </a:rPr>
                        <a:t>Employee contribution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bg1"/>
                        </a:solidFill>
                        <a:effectLst/>
                        <a:latin typeface="Arial" pitchFamily="34" charset="0"/>
                        <a:cs typeface="Arial" pitchFamily="34" charset="0"/>
                      </a:endParaRPr>
                    </a:p>
                  </a:txBody>
                  <a:tcPr marL="16522" marR="16522" marT="41305" marB="41305" horzOverflow="overflow">
                    <a:lnL>
                      <a:noFill/>
                    </a:lnL>
                    <a:lnR>
                      <a:noFill/>
                    </a:lnR>
                    <a:lnT w="9525" cap="flat" cmpd="sng" algn="ctr">
                      <a:solidFill>
                        <a:srgbClr val="001896"/>
                      </a:solidFill>
                      <a:prstDash val="solid"/>
                      <a:round/>
                      <a:headEnd type="none" w="med" len="med"/>
                      <a:tailEnd type="none" w="med" len="med"/>
                    </a:lnT>
                    <a:lnB>
                      <a:noFill/>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pitchFamily="34" charset="0"/>
                          <a:cs typeface="Arial" pitchFamily="34" charset="0"/>
                        </a:rPr>
                        <a:t>Tax relief</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bg1"/>
                        </a:solidFill>
                        <a:effectLst/>
                        <a:latin typeface="Arial" pitchFamily="34" charset="0"/>
                        <a:cs typeface="Arial" pitchFamily="34" charset="0"/>
                      </a:endParaRPr>
                    </a:p>
                  </a:txBody>
                  <a:tcPr marL="16522" marR="16522" marT="41305" marB="41305" horzOverflow="overflow">
                    <a:lnL>
                      <a:noFill/>
                    </a:lnL>
                    <a:lnR w="9525" cap="flat" cmpd="sng" algn="ctr">
                      <a:solidFill>
                        <a:srgbClr val="001896"/>
                      </a:solidFill>
                      <a:prstDash val="solid"/>
                      <a:round/>
                      <a:headEnd type="none" w="med" len="med"/>
                      <a:tailEnd type="none" w="med" len="med"/>
                    </a:lnR>
                    <a:lnT w="9525" cap="flat" cmpd="sng" algn="ctr">
                      <a:solidFill>
                        <a:srgbClr val="001896"/>
                      </a:solidFill>
                      <a:prstDash val="solid"/>
                      <a:round/>
                      <a:headEnd type="none" w="med" len="med"/>
                      <a:tailEnd type="none" w="med" len="med"/>
                    </a:lnT>
                    <a:lnB>
                      <a:noFill/>
                    </a:lnB>
                    <a:lnTlToBr>
                      <a:noFill/>
                    </a:lnTlToBr>
                    <a:lnBlToTr>
                      <a:noFill/>
                    </a:lnBlToTr>
                    <a:solidFill>
                      <a:srgbClr val="00B050"/>
                    </a:solidFill>
                  </a:tcPr>
                </a:tc>
              </a:tr>
              <a:tr h="3508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1</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w="9525" cap="flat" cmpd="sng" algn="ctr">
                      <a:solidFill>
                        <a:srgbClr val="001896"/>
                      </a:solidFill>
                      <a:prstDash val="solid"/>
                      <a:round/>
                      <a:headEnd type="none" w="med" len="med"/>
                      <a:tailEnd type="none" w="med" len="med"/>
                    </a:lnL>
                    <a:lnR>
                      <a:noFill/>
                    </a:lnR>
                    <a:lnT>
                      <a:noFill/>
                    </a:lnT>
                    <a:lnB w="9525" cap="flat" cmpd="sng" algn="ctr">
                      <a:solidFill>
                        <a:srgbClr val="001896"/>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1 Oct 2012 to 30 Sept 2017</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a:noFill/>
                    </a:lnL>
                    <a:lnR>
                      <a:noFill/>
                    </a:lnR>
                    <a:lnT>
                      <a:noFill/>
                    </a:lnT>
                    <a:lnB w="9525" cap="flat" cmpd="sng" algn="ctr">
                      <a:solidFill>
                        <a:srgbClr val="001896"/>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2%</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a:noFill/>
                    </a:lnL>
                    <a:lnR>
                      <a:noFill/>
                    </a:lnR>
                    <a:lnT>
                      <a:noFill/>
                    </a:lnT>
                    <a:lnB w="9525" cap="flat" cmpd="sng" algn="ctr">
                      <a:solidFill>
                        <a:srgbClr val="001896"/>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1%</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a:noFill/>
                    </a:lnL>
                    <a:lnR>
                      <a:noFill/>
                    </a:lnR>
                    <a:lnT>
                      <a:noFill/>
                    </a:lnT>
                    <a:lnB w="9525" cap="flat" cmpd="sng" algn="ctr">
                      <a:solidFill>
                        <a:srgbClr val="001896"/>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0.8%</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a:noFill/>
                    </a:lnL>
                    <a:lnR>
                      <a:noFill/>
                    </a:lnR>
                    <a:lnT>
                      <a:noFill/>
                    </a:lnT>
                    <a:lnB w="9525" cap="flat" cmpd="sng" algn="ctr">
                      <a:solidFill>
                        <a:srgbClr val="001896"/>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0.2%</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a:noFill/>
                    </a:lnL>
                    <a:lnR w="9525" cap="flat" cmpd="sng" algn="ctr">
                      <a:solidFill>
                        <a:srgbClr val="001896"/>
                      </a:solidFill>
                      <a:prstDash val="solid"/>
                      <a:round/>
                      <a:headEnd type="none" w="med" len="med"/>
                      <a:tailEnd type="none" w="med" len="med"/>
                    </a:lnR>
                    <a:lnT>
                      <a:noFill/>
                    </a:lnT>
                    <a:lnB w="9525" cap="flat" cmpd="sng" algn="ctr">
                      <a:solidFill>
                        <a:srgbClr val="001896"/>
                      </a:solidFill>
                      <a:prstDash val="solid"/>
                      <a:round/>
                      <a:headEnd type="none" w="med" len="med"/>
                      <a:tailEnd type="none" w="med" len="med"/>
                    </a:lnB>
                    <a:lnTlToBr>
                      <a:noFill/>
                    </a:lnTlToBr>
                    <a:lnBlToTr>
                      <a:noFill/>
                    </a:lnBlToTr>
                    <a:noFill/>
                  </a:tcPr>
                </a:tc>
              </a:tr>
              <a:tr h="3508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2</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w="9525" cap="flat" cmpd="sng" algn="ctr">
                      <a:solidFill>
                        <a:srgbClr val="001896"/>
                      </a:solidFill>
                      <a:prstDash val="solid"/>
                      <a:round/>
                      <a:headEnd type="none" w="med" len="med"/>
                      <a:tailEnd type="none" w="med" len="med"/>
                    </a:lnL>
                    <a:lnR>
                      <a:noFill/>
                    </a:lnR>
                    <a:lnT w="9525" cap="flat" cmpd="sng" algn="ctr">
                      <a:solidFill>
                        <a:srgbClr val="001896"/>
                      </a:solidFill>
                      <a:prstDash val="solid"/>
                      <a:round/>
                      <a:headEnd type="none" w="med" len="med"/>
                      <a:tailEnd type="none" w="med" len="med"/>
                    </a:lnT>
                    <a:lnB w="9525" cap="flat" cmpd="sng" algn="ctr">
                      <a:solidFill>
                        <a:srgbClr val="001896"/>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1 Oct 2017 to 30 Sept 2018</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a:noFill/>
                    </a:lnL>
                    <a:lnR>
                      <a:noFill/>
                    </a:lnR>
                    <a:lnT w="9525" cap="flat" cmpd="sng" algn="ctr">
                      <a:solidFill>
                        <a:srgbClr val="001896"/>
                      </a:solidFill>
                      <a:prstDash val="solid"/>
                      <a:round/>
                      <a:headEnd type="none" w="med" len="med"/>
                      <a:tailEnd type="none" w="med" len="med"/>
                    </a:lnT>
                    <a:lnB w="9525" cap="flat" cmpd="sng" algn="ctr">
                      <a:solidFill>
                        <a:srgbClr val="001896"/>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5%</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a:noFill/>
                    </a:lnL>
                    <a:lnR>
                      <a:noFill/>
                    </a:lnR>
                    <a:lnT w="9525" cap="flat" cmpd="sng" algn="ctr">
                      <a:solidFill>
                        <a:srgbClr val="001896"/>
                      </a:solidFill>
                      <a:prstDash val="solid"/>
                      <a:round/>
                      <a:headEnd type="none" w="med" len="med"/>
                      <a:tailEnd type="none" w="med" len="med"/>
                    </a:lnT>
                    <a:lnB w="9525" cap="flat" cmpd="sng" algn="ctr">
                      <a:solidFill>
                        <a:srgbClr val="001896"/>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2%</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a:noFill/>
                    </a:lnL>
                    <a:lnR>
                      <a:noFill/>
                    </a:lnR>
                    <a:lnT w="9525" cap="flat" cmpd="sng" algn="ctr">
                      <a:solidFill>
                        <a:srgbClr val="001896"/>
                      </a:solidFill>
                      <a:prstDash val="solid"/>
                      <a:round/>
                      <a:headEnd type="none" w="med" len="med"/>
                      <a:tailEnd type="none" w="med" len="med"/>
                    </a:lnT>
                    <a:lnB w="9525" cap="flat" cmpd="sng" algn="ctr">
                      <a:solidFill>
                        <a:srgbClr val="001896"/>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2.4%</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a:noFill/>
                    </a:lnL>
                    <a:lnR>
                      <a:noFill/>
                    </a:lnR>
                    <a:lnT w="9525" cap="flat" cmpd="sng" algn="ctr">
                      <a:solidFill>
                        <a:srgbClr val="001896"/>
                      </a:solidFill>
                      <a:prstDash val="solid"/>
                      <a:round/>
                      <a:headEnd type="none" w="med" len="med"/>
                      <a:tailEnd type="none" w="med" len="med"/>
                    </a:lnT>
                    <a:lnB w="9525" cap="flat" cmpd="sng" algn="ctr">
                      <a:solidFill>
                        <a:srgbClr val="001896"/>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0.6%</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a:noFill/>
                    </a:lnL>
                    <a:lnR w="9525" cap="flat" cmpd="sng" algn="ctr">
                      <a:solidFill>
                        <a:srgbClr val="001896"/>
                      </a:solidFill>
                      <a:prstDash val="solid"/>
                      <a:round/>
                      <a:headEnd type="none" w="med" len="med"/>
                      <a:tailEnd type="none" w="med" len="med"/>
                    </a:lnR>
                    <a:lnT w="9525" cap="flat" cmpd="sng" algn="ctr">
                      <a:solidFill>
                        <a:srgbClr val="001896"/>
                      </a:solidFill>
                      <a:prstDash val="solid"/>
                      <a:round/>
                      <a:headEnd type="none" w="med" len="med"/>
                      <a:tailEnd type="none" w="med" len="med"/>
                    </a:lnT>
                    <a:lnB w="9525" cap="flat" cmpd="sng" algn="ctr">
                      <a:solidFill>
                        <a:srgbClr val="001896"/>
                      </a:solidFill>
                      <a:prstDash val="solid"/>
                      <a:round/>
                      <a:headEnd type="none" w="med" len="med"/>
                      <a:tailEnd type="none" w="med" len="med"/>
                    </a:lnB>
                    <a:lnTlToBr>
                      <a:noFill/>
                    </a:lnTlToBr>
                    <a:lnBlToTr>
                      <a:noFill/>
                    </a:lnBlToTr>
                    <a:noFill/>
                  </a:tcPr>
                </a:tc>
              </a:tr>
              <a:tr h="279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3</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w="9525" cap="flat" cmpd="sng" algn="ctr">
                      <a:solidFill>
                        <a:srgbClr val="001896"/>
                      </a:solidFill>
                      <a:prstDash val="solid"/>
                      <a:round/>
                      <a:headEnd type="none" w="med" len="med"/>
                      <a:tailEnd type="none" w="med" len="med"/>
                    </a:lnL>
                    <a:lnR>
                      <a:noFill/>
                    </a:lnR>
                    <a:lnT w="9525" cap="flat" cmpd="sng" algn="ctr">
                      <a:solidFill>
                        <a:srgbClr val="001896"/>
                      </a:solidFill>
                      <a:prstDash val="solid"/>
                      <a:round/>
                      <a:headEnd type="none" w="med" len="med"/>
                      <a:tailEnd type="none" w="med" len="med"/>
                    </a:lnT>
                    <a:lnB w="9525" cap="flat" cmpd="sng" algn="ctr">
                      <a:solidFill>
                        <a:srgbClr val="001896"/>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1 Oct 2018 onwards</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a:noFill/>
                    </a:lnL>
                    <a:lnR>
                      <a:noFill/>
                    </a:lnR>
                    <a:lnT w="9525" cap="flat" cmpd="sng" algn="ctr">
                      <a:solidFill>
                        <a:srgbClr val="001896"/>
                      </a:solidFill>
                      <a:prstDash val="solid"/>
                      <a:round/>
                      <a:headEnd type="none" w="med" len="med"/>
                      <a:tailEnd type="none" w="med" len="med"/>
                    </a:lnT>
                    <a:lnB w="9525" cap="flat" cmpd="sng" algn="ctr">
                      <a:solidFill>
                        <a:srgbClr val="001896"/>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8%</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a:noFill/>
                    </a:lnL>
                    <a:lnR>
                      <a:noFill/>
                    </a:lnR>
                    <a:lnT w="9525" cap="flat" cmpd="sng" algn="ctr">
                      <a:solidFill>
                        <a:srgbClr val="001896"/>
                      </a:solidFill>
                      <a:prstDash val="solid"/>
                      <a:round/>
                      <a:headEnd type="none" w="med" len="med"/>
                      <a:tailEnd type="none" w="med" len="med"/>
                    </a:lnT>
                    <a:lnB w="9525" cap="flat" cmpd="sng" algn="ctr">
                      <a:solidFill>
                        <a:srgbClr val="001896"/>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3%</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a:noFill/>
                    </a:lnL>
                    <a:lnR>
                      <a:noFill/>
                    </a:lnR>
                    <a:lnT w="9525" cap="flat" cmpd="sng" algn="ctr">
                      <a:solidFill>
                        <a:srgbClr val="001896"/>
                      </a:solidFill>
                      <a:prstDash val="solid"/>
                      <a:round/>
                      <a:headEnd type="none" w="med" len="med"/>
                      <a:tailEnd type="none" w="med" len="med"/>
                    </a:lnT>
                    <a:lnB w="9525" cap="flat" cmpd="sng" algn="ctr">
                      <a:solidFill>
                        <a:srgbClr val="001896"/>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4%</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a:noFill/>
                    </a:lnL>
                    <a:lnR>
                      <a:noFill/>
                    </a:lnR>
                    <a:lnT w="9525" cap="flat" cmpd="sng" algn="ctr">
                      <a:solidFill>
                        <a:srgbClr val="001896"/>
                      </a:solidFill>
                      <a:prstDash val="solid"/>
                      <a:round/>
                      <a:headEnd type="none" w="med" len="med"/>
                      <a:tailEnd type="none" w="med" len="med"/>
                    </a:lnT>
                    <a:lnB w="9525" cap="flat" cmpd="sng" algn="ctr">
                      <a:solidFill>
                        <a:srgbClr val="001896"/>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1%</a:t>
                      </a:r>
                      <a:endParaRPr kumimoji="0" lang="en-GB" sz="1400" b="1" i="0" u="none" strike="noStrike" cap="none" normalizeH="0" baseline="0" dirty="0" smtClean="0">
                        <a:ln>
                          <a:noFill/>
                        </a:ln>
                        <a:solidFill>
                          <a:srgbClr val="333333"/>
                        </a:solidFill>
                        <a:effectLst/>
                        <a:latin typeface="Arial" pitchFamily="34" charset="0"/>
                        <a:cs typeface="Arial" pitchFamily="34" charset="0"/>
                      </a:endParaRPr>
                    </a:p>
                  </a:txBody>
                  <a:tcPr marL="16522" marR="16522" marT="33044" marB="33044" anchor="ctr" horzOverflow="overflow">
                    <a:lnL>
                      <a:noFill/>
                    </a:lnL>
                    <a:lnR w="9525" cap="flat" cmpd="sng" algn="ctr">
                      <a:solidFill>
                        <a:srgbClr val="001896"/>
                      </a:solidFill>
                      <a:prstDash val="solid"/>
                      <a:round/>
                      <a:headEnd type="none" w="med" len="med"/>
                      <a:tailEnd type="none" w="med" len="med"/>
                    </a:lnR>
                    <a:lnT w="9525" cap="flat" cmpd="sng" algn="ctr">
                      <a:solidFill>
                        <a:srgbClr val="001896"/>
                      </a:solidFill>
                      <a:prstDash val="solid"/>
                      <a:round/>
                      <a:headEnd type="none" w="med" len="med"/>
                      <a:tailEnd type="none" w="med" len="med"/>
                    </a:lnT>
                    <a:lnB w="9525" cap="flat" cmpd="sng" algn="ctr">
                      <a:solidFill>
                        <a:srgbClr val="001896"/>
                      </a:solidFill>
                      <a:prstDash val="solid"/>
                      <a:round/>
                      <a:headEnd type="none" w="med" len="med"/>
                      <a:tailEnd type="none" w="med" len="med"/>
                    </a:lnB>
                    <a:lnTlToBr>
                      <a:noFill/>
                    </a:lnTlToBr>
                    <a:lnBlToTr>
                      <a:noFill/>
                    </a:lnBlToTr>
                    <a:noFill/>
                  </a:tcPr>
                </a:tc>
              </a:tr>
            </a:tbl>
          </a:graphicData>
        </a:graphic>
      </p:graphicFrame>
      <p:sp>
        <p:nvSpPr>
          <p:cNvPr id="19" name="Rectangle 8"/>
          <p:cNvSpPr txBox="1">
            <a:spLocks noChangeArrowheads="1"/>
          </p:cNvSpPr>
          <p:nvPr/>
        </p:nvSpPr>
        <p:spPr bwMode="auto">
          <a:xfrm>
            <a:off x="827088" y="3860800"/>
            <a:ext cx="8353425" cy="1052513"/>
          </a:xfrm>
          <a:prstGeom prst="rect">
            <a:avLst/>
          </a:prstGeom>
          <a:noFill/>
          <a:ln w="9525">
            <a:noFill/>
            <a:miter lim="800000"/>
            <a:headEnd/>
            <a:tailEnd/>
          </a:ln>
        </p:spPr>
        <p:txBody>
          <a:bodyPr lIns="0" tIns="0" rIns="0" bIns="0"/>
          <a:lstStyle/>
          <a:p>
            <a:pPr lvl="1">
              <a:lnSpc>
                <a:spcPct val="90000"/>
              </a:lnSpc>
              <a:spcBef>
                <a:spcPts val="600"/>
              </a:spcBef>
              <a:buFont typeface="Arial" pitchFamily="34" charset="0"/>
              <a:buChar char="•"/>
              <a:defRPr/>
            </a:pPr>
            <a:r>
              <a:rPr lang="en-GB" kern="0" dirty="0" smtClean="0">
                <a:latin typeface="Arial" pitchFamily="34" charset="0"/>
                <a:cs typeface="Arial" pitchFamily="34" charset="0"/>
              </a:rPr>
              <a:t>  Use </a:t>
            </a:r>
            <a:r>
              <a:rPr lang="en-GB" kern="0" dirty="0">
                <a:latin typeface="Arial" pitchFamily="34" charset="0"/>
                <a:cs typeface="Arial" pitchFamily="34" charset="0"/>
              </a:rPr>
              <a:t>modelling software to consider various scenarios</a:t>
            </a:r>
          </a:p>
          <a:p>
            <a:pPr marL="1200150" lvl="2" indent="-285750" fontAlgn="auto">
              <a:lnSpc>
                <a:spcPct val="90000"/>
              </a:lnSpc>
              <a:spcBef>
                <a:spcPts val="600"/>
              </a:spcBef>
              <a:spcAft>
                <a:spcPts val="0"/>
              </a:spcAft>
              <a:buFont typeface="Arial" pitchFamily="34" charset="0"/>
              <a:buChar char="-"/>
              <a:defRPr/>
            </a:pPr>
            <a:r>
              <a:rPr lang="en-GB" kern="0" dirty="0">
                <a:latin typeface="Arial" pitchFamily="34" charset="0"/>
                <a:cs typeface="Arial" pitchFamily="34" charset="0"/>
              </a:rPr>
              <a:t>How many opt-outs?</a:t>
            </a:r>
          </a:p>
          <a:p>
            <a:pPr marL="1200150" lvl="2" indent="-285750" fontAlgn="auto">
              <a:lnSpc>
                <a:spcPct val="90000"/>
              </a:lnSpc>
              <a:spcBef>
                <a:spcPts val="600"/>
              </a:spcBef>
              <a:spcAft>
                <a:spcPts val="0"/>
              </a:spcAft>
              <a:buFont typeface="Arial" pitchFamily="34" charset="0"/>
              <a:buChar char="-"/>
              <a:defRPr/>
            </a:pPr>
            <a:r>
              <a:rPr lang="en-GB" kern="0" dirty="0">
                <a:latin typeface="Arial" pitchFamily="34" charset="0"/>
                <a:cs typeface="Arial" pitchFamily="34" charset="0"/>
              </a:rPr>
              <a:t>How many opt-ins?</a:t>
            </a:r>
          </a:p>
          <a:p>
            <a:pPr lvl="1" fontAlgn="auto">
              <a:lnSpc>
                <a:spcPct val="90000"/>
              </a:lnSpc>
              <a:spcBef>
                <a:spcPts val="600"/>
              </a:spcBef>
              <a:spcAft>
                <a:spcPts val="0"/>
              </a:spcAft>
              <a:buFont typeface="Arial" pitchFamily="34" charset="0"/>
              <a:buChar char="•"/>
              <a:defRPr/>
            </a:pPr>
            <a:r>
              <a:rPr lang="en-GB" kern="0" dirty="0" smtClean="0">
                <a:latin typeface="Arial" pitchFamily="34" charset="0"/>
                <a:cs typeface="Arial" pitchFamily="34" charset="0"/>
              </a:rPr>
              <a:t>  What </a:t>
            </a:r>
            <a:r>
              <a:rPr lang="en-GB" kern="0" dirty="0">
                <a:latin typeface="Arial" pitchFamily="34" charset="0"/>
                <a:cs typeface="Arial" pitchFamily="34" charset="0"/>
              </a:rPr>
              <a:t>will be the operational cost of handling all the extra administration?</a:t>
            </a:r>
          </a:p>
          <a:p>
            <a:pPr marL="1200150" lvl="2" indent="-285750" fontAlgn="auto">
              <a:lnSpc>
                <a:spcPct val="90000"/>
              </a:lnSpc>
              <a:spcBef>
                <a:spcPts val="600"/>
              </a:spcBef>
              <a:spcAft>
                <a:spcPts val="0"/>
              </a:spcAft>
              <a:buFont typeface="Arial" pitchFamily="34" charset="0"/>
              <a:buChar char="-"/>
              <a:defRPr/>
            </a:pPr>
            <a:r>
              <a:rPr lang="en-GB" kern="0" dirty="0" smtClean="0">
                <a:latin typeface="Arial" pitchFamily="34" charset="0"/>
                <a:cs typeface="Arial" pitchFamily="34" charset="0"/>
              </a:rPr>
              <a:t>How much of that extra operational cost can technology mitigate?</a:t>
            </a:r>
            <a:endParaRPr lang="en-GB" kern="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539750" y="225425"/>
            <a:ext cx="6200775" cy="584200"/>
          </a:xfrm>
          <a:prstGeom prst="rect">
            <a:avLst/>
          </a:prstGeom>
          <a:noFill/>
          <a:ln w="9525">
            <a:noFill/>
            <a:miter lim="800000"/>
            <a:headEnd/>
            <a:tailEnd/>
          </a:ln>
        </p:spPr>
        <p:txBody>
          <a:bodyPr wrap="square">
            <a:spAutoFit/>
          </a:bodyPr>
          <a:lstStyle/>
          <a:p>
            <a:r>
              <a:rPr lang="en-US" sz="3200" dirty="0">
                <a:solidFill>
                  <a:srgbClr val="00B050"/>
                </a:solidFill>
                <a:ea typeface="ＭＳ Ｐゴシック"/>
                <a:cs typeface="Arial" charset="0"/>
              </a:rPr>
              <a:t> </a:t>
            </a:r>
            <a:r>
              <a:rPr lang="en-US" sz="3200" dirty="0" smtClean="0">
                <a:solidFill>
                  <a:srgbClr val="00B050"/>
                </a:solidFill>
                <a:ea typeface="ＭＳ Ｐゴシック"/>
                <a:cs typeface="Arial" charset="0"/>
              </a:rPr>
              <a:t>Certification </a:t>
            </a:r>
            <a:r>
              <a:rPr lang="en-US" sz="3200" dirty="0">
                <a:solidFill>
                  <a:srgbClr val="00B050"/>
                </a:solidFill>
                <a:ea typeface="ＭＳ Ｐゴシック"/>
                <a:cs typeface="Arial" charset="0"/>
              </a:rPr>
              <a:t>options</a:t>
            </a:r>
            <a:endParaRPr lang="en-GB" sz="3200" dirty="0">
              <a:solidFill>
                <a:srgbClr val="00B050"/>
              </a:solidFill>
              <a:ea typeface="ＭＳ Ｐゴシック"/>
              <a:cs typeface="Arial" charset="0"/>
            </a:endParaRPr>
          </a:p>
        </p:txBody>
      </p:sp>
      <p:sp>
        <p:nvSpPr>
          <p:cNvPr id="34" name="Rectangle 47"/>
          <p:cNvSpPr>
            <a:spLocks noChangeArrowheads="1"/>
          </p:cNvSpPr>
          <p:nvPr/>
        </p:nvSpPr>
        <p:spPr bwMode="auto">
          <a:xfrm>
            <a:off x="7772400" y="4791075"/>
            <a:ext cx="1371600" cy="1062038"/>
          </a:xfrm>
          <a:prstGeom prst="rect">
            <a:avLst/>
          </a:prstGeom>
          <a:noFill/>
          <a:ln w="9525">
            <a:noFill/>
            <a:miter lim="800000"/>
            <a:headEnd/>
            <a:tailEnd/>
          </a:ln>
        </p:spPr>
        <p:txBody>
          <a:bodyPr>
            <a:spAutoFit/>
          </a:bodyPr>
          <a:lstStyle/>
          <a:p>
            <a:r>
              <a:rPr lang="en-GB" sz="1600" b="1">
                <a:latin typeface="Calibri" pitchFamily="34" charset="0"/>
                <a:ea typeface="ＭＳ Ｐゴシック"/>
                <a:cs typeface="ＭＳ Ｐゴシック"/>
              </a:rPr>
              <a:t>7% of pay</a:t>
            </a:r>
          </a:p>
          <a:p>
            <a:r>
              <a:rPr lang="en-GB" sz="1600" b="1">
                <a:latin typeface="Calibri" pitchFamily="34" charset="0"/>
                <a:ea typeface="ＭＳ Ｐゴシック"/>
                <a:cs typeface="ＭＳ Ｐゴシック"/>
              </a:rPr>
              <a:t>(min 3% employer)</a:t>
            </a:r>
          </a:p>
          <a:p>
            <a:endParaRPr lang="en-GB" sz="1500" b="1">
              <a:latin typeface="Calibri" pitchFamily="34" charset="0"/>
              <a:ea typeface="ＭＳ Ｐゴシック"/>
              <a:cs typeface="ＭＳ Ｐゴシック"/>
            </a:endParaRPr>
          </a:p>
        </p:txBody>
      </p:sp>
      <p:cxnSp>
        <p:nvCxnSpPr>
          <p:cNvPr id="35" name="Straight Connector 34"/>
          <p:cNvCxnSpPr/>
          <p:nvPr/>
        </p:nvCxnSpPr>
        <p:spPr>
          <a:xfrm flipV="1">
            <a:off x="579438" y="2936875"/>
            <a:ext cx="7345362" cy="1270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7" name="Rectangle 20"/>
          <p:cNvSpPr>
            <a:spLocks noChangeArrowheads="1"/>
          </p:cNvSpPr>
          <p:nvPr/>
        </p:nvSpPr>
        <p:spPr bwMode="auto">
          <a:xfrm>
            <a:off x="4032250" y="4341813"/>
            <a:ext cx="1408113" cy="1077912"/>
          </a:xfrm>
          <a:prstGeom prst="rect">
            <a:avLst/>
          </a:prstGeom>
          <a:noFill/>
          <a:ln w="9525">
            <a:noFill/>
            <a:miter lim="800000"/>
            <a:headEnd/>
            <a:tailEnd/>
          </a:ln>
        </p:spPr>
        <p:txBody>
          <a:bodyPr>
            <a:spAutoFit/>
          </a:bodyPr>
          <a:lstStyle/>
          <a:p>
            <a:r>
              <a:rPr lang="en-GB" sz="1600">
                <a:ea typeface="ＭＳ Ｐゴシック"/>
                <a:cs typeface="Arial" charset="0"/>
              </a:rPr>
              <a:t>9% of </a:t>
            </a:r>
          </a:p>
          <a:p>
            <a:r>
              <a:rPr lang="en-GB" sz="1600">
                <a:ea typeface="ＭＳ Ｐゴシック"/>
                <a:cs typeface="Arial" charset="0"/>
              </a:rPr>
              <a:t>basic pay</a:t>
            </a:r>
          </a:p>
          <a:p>
            <a:r>
              <a:rPr lang="en-GB" sz="1600">
                <a:ea typeface="ＭＳ Ｐゴシック"/>
                <a:cs typeface="Arial" charset="0"/>
              </a:rPr>
              <a:t>(min 4% employer</a:t>
            </a:r>
            <a:r>
              <a:rPr lang="en-GB" sz="1400">
                <a:ea typeface="ＭＳ Ｐゴシック"/>
                <a:cs typeface="Arial" charset="0"/>
              </a:rPr>
              <a:t>)</a:t>
            </a:r>
          </a:p>
        </p:txBody>
      </p:sp>
      <p:sp>
        <p:nvSpPr>
          <p:cNvPr id="38" name="Up-Down Arrow 37"/>
          <p:cNvSpPr/>
          <p:nvPr/>
        </p:nvSpPr>
        <p:spPr>
          <a:xfrm>
            <a:off x="3851275" y="2936875"/>
            <a:ext cx="288925" cy="3094038"/>
          </a:xfrm>
          <a:prstGeom prst="up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latin typeface="Arial" pitchFamily="34" charset="0"/>
              <a:cs typeface="Arial" pitchFamily="34" charset="0"/>
            </a:endParaRPr>
          </a:p>
        </p:txBody>
      </p:sp>
      <p:sp>
        <p:nvSpPr>
          <p:cNvPr id="39" name="Up-Down Arrow 38"/>
          <p:cNvSpPr/>
          <p:nvPr/>
        </p:nvSpPr>
        <p:spPr>
          <a:xfrm>
            <a:off x="7596188" y="2092325"/>
            <a:ext cx="288925" cy="3938588"/>
          </a:xfrm>
          <a:prstGeom prst="up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latin typeface="Arial" pitchFamily="34" charset="0"/>
              <a:cs typeface="Arial" pitchFamily="34" charset="0"/>
            </a:endParaRPr>
          </a:p>
        </p:txBody>
      </p:sp>
      <p:sp>
        <p:nvSpPr>
          <p:cNvPr id="40" name="Up-Down Arrow 39"/>
          <p:cNvSpPr/>
          <p:nvPr/>
        </p:nvSpPr>
        <p:spPr>
          <a:xfrm>
            <a:off x="5867400" y="2924175"/>
            <a:ext cx="288925" cy="3106738"/>
          </a:xfrm>
          <a:prstGeom prst="up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latin typeface="Arial" pitchFamily="34" charset="0"/>
              <a:cs typeface="Arial" pitchFamily="34" charset="0"/>
            </a:endParaRPr>
          </a:p>
        </p:txBody>
      </p:sp>
      <p:sp>
        <p:nvSpPr>
          <p:cNvPr id="41" name="Rectangle 24"/>
          <p:cNvSpPr>
            <a:spLocks noChangeArrowheads="1"/>
          </p:cNvSpPr>
          <p:nvPr/>
        </p:nvSpPr>
        <p:spPr bwMode="auto">
          <a:xfrm>
            <a:off x="6043613" y="4341813"/>
            <a:ext cx="1427162" cy="1508125"/>
          </a:xfrm>
          <a:prstGeom prst="rect">
            <a:avLst/>
          </a:prstGeom>
          <a:noFill/>
          <a:ln w="9525">
            <a:noFill/>
            <a:miter lim="800000"/>
            <a:headEnd/>
            <a:tailEnd/>
          </a:ln>
        </p:spPr>
        <p:txBody>
          <a:bodyPr>
            <a:spAutoFit/>
          </a:bodyPr>
          <a:lstStyle/>
          <a:p>
            <a:r>
              <a:rPr lang="en-GB" sz="1600">
                <a:ea typeface="ＭＳ Ｐゴシック"/>
                <a:cs typeface="Arial" charset="0"/>
              </a:rPr>
              <a:t>8% of </a:t>
            </a:r>
          </a:p>
          <a:p>
            <a:r>
              <a:rPr lang="en-GB" sz="1600">
                <a:ea typeface="ＭＳ Ｐゴシック"/>
                <a:cs typeface="Arial" charset="0"/>
              </a:rPr>
              <a:t>basic pay</a:t>
            </a:r>
          </a:p>
          <a:p>
            <a:r>
              <a:rPr lang="en-GB" sz="1600">
                <a:ea typeface="ＭＳ Ｐゴシック"/>
                <a:cs typeface="Arial" charset="0"/>
              </a:rPr>
              <a:t>(min 3% employer)</a:t>
            </a:r>
          </a:p>
          <a:p>
            <a:endParaRPr lang="en-GB" sz="1400">
              <a:ea typeface="ＭＳ Ｐゴシック"/>
              <a:cs typeface="Arial" charset="0"/>
            </a:endParaRPr>
          </a:p>
          <a:p>
            <a:endParaRPr lang="en-GB" sz="1400">
              <a:ea typeface="ＭＳ Ｐゴシック"/>
              <a:cs typeface="Arial" charset="0"/>
            </a:endParaRPr>
          </a:p>
        </p:txBody>
      </p:sp>
      <p:sp>
        <p:nvSpPr>
          <p:cNvPr id="43" name="Down Arrow 42"/>
          <p:cNvSpPr/>
          <p:nvPr/>
        </p:nvSpPr>
        <p:spPr>
          <a:xfrm>
            <a:off x="3851275" y="5046663"/>
            <a:ext cx="288925" cy="995362"/>
          </a:xfrm>
          <a:prstGeom prst="downArrow">
            <a:avLst/>
          </a:prstGeom>
          <a:solidFill>
            <a:srgbClr val="001B9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latin typeface="Arial" pitchFamily="34" charset="0"/>
              <a:cs typeface="Arial" pitchFamily="34" charset="0"/>
            </a:endParaRPr>
          </a:p>
        </p:txBody>
      </p:sp>
      <p:sp>
        <p:nvSpPr>
          <p:cNvPr id="45" name="Down Arrow 44"/>
          <p:cNvSpPr/>
          <p:nvPr/>
        </p:nvSpPr>
        <p:spPr>
          <a:xfrm>
            <a:off x="5867400" y="5257800"/>
            <a:ext cx="288925" cy="795338"/>
          </a:xfrm>
          <a:prstGeom prst="downArrow">
            <a:avLst/>
          </a:prstGeom>
          <a:solidFill>
            <a:srgbClr val="001B9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latin typeface="Arial" pitchFamily="34" charset="0"/>
              <a:cs typeface="Arial" pitchFamily="34" charset="0"/>
            </a:endParaRPr>
          </a:p>
        </p:txBody>
      </p:sp>
      <p:sp>
        <p:nvSpPr>
          <p:cNvPr id="46" name="Up-Down Arrow 45"/>
          <p:cNvSpPr/>
          <p:nvPr/>
        </p:nvSpPr>
        <p:spPr>
          <a:xfrm>
            <a:off x="5508625" y="1811338"/>
            <a:ext cx="358775" cy="4219575"/>
          </a:xfrm>
          <a:prstGeom prst="upDownArrow">
            <a:avLst/>
          </a:prstGeom>
          <a:solidFill>
            <a:srgbClr val="78BE2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latin typeface="Arial" pitchFamily="34" charset="0"/>
              <a:cs typeface="Arial" pitchFamily="34" charset="0"/>
            </a:endParaRPr>
          </a:p>
        </p:txBody>
      </p:sp>
      <p:sp>
        <p:nvSpPr>
          <p:cNvPr id="48" name="Rectangle 40"/>
          <p:cNvSpPr>
            <a:spLocks noChangeArrowheads="1"/>
          </p:cNvSpPr>
          <p:nvPr/>
        </p:nvSpPr>
        <p:spPr bwMode="auto">
          <a:xfrm>
            <a:off x="4618038" y="884238"/>
            <a:ext cx="2339975" cy="830262"/>
          </a:xfrm>
          <a:prstGeom prst="rect">
            <a:avLst/>
          </a:prstGeom>
          <a:noFill/>
          <a:ln w="9525">
            <a:noFill/>
            <a:miter lim="800000"/>
            <a:headEnd/>
            <a:tailEnd/>
          </a:ln>
        </p:spPr>
        <p:txBody>
          <a:bodyPr>
            <a:spAutoFit/>
          </a:bodyPr>
          <a:lstStyle/>
          <a:p>
            <a:r>
              <a:rPr lang="en-GB" sz="1600">
                <a:ea typeface="ＭＳ Ｐゴシック"/>
                <a:cs typeface="Arial" charset="0"/>
              </a:rPr>
              <a:t>Moderate variable pay</a:t>
            </a:r>
          </a:p>
          <a:p>
            <a:r>
              <a:rPr lang="en-GB" sz="1600">
                <a:ea typeface="ＭＳ Ｐゴシック"/>
                <a:cs typeface="Arial" charset="0"/>
              </a:rPr>
              <a:t>(basic pay&gt; 85% total pay) </a:t>
            </a:r>
          </a:p>
        </p:txBody>
      </p:sp>
      <p:sp>
        <p:nvSpPr>
          <p:cNvPr id="49" name="Up-Down Arrow 48"/>
          <p:cNvSpPr/>
          <p:nvPr/>
        </p:nvSpPr>
        <p:spPr>
          <a:xfrm>
            <a:off x="3492500" y="1177925"/>
            <a:ext cx="358775" cy="4875213"/>
          </a:xfrm>
          <a:prstGeom prst="upDownArrow">
            <a:avLst/>
          </a:prstGeom>
          <a:solidFill>
            <a:srgbClr val="78BE2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latin typeface="Arial" pitchFamily="34" charset="0"/>
              <a:cs typeface="Arial" pitchFamily="34" charset="0"/>
            </a:endParaRPr>
          </a:p>
        </p:txBody>
      </p:sp>
      <p:sp>
        <p:nvSpPr>
          <p:cNvPr id="50" name="Rectangle 38"/>
          <p:cNvSpPr>
            <a:spLocks noChangeArrowheads="1"/>
          </p:cNvSpPr>
          <p:nvPr/>
        </p:nvSpPr>
        <p:spPr bwMode="auto">
          <a:xfrm>
            <a:off x="2643188" y="906463"/>
            <a:ext cx="1770062" cy="552450"/>
          </a:xfrm>
          <a:prstGeom prst="rect">
            <a:avLst/>
          </a:prstGeom>
          <a:noFill/>
          <a:ln w="9525">
            <a:noFill/>
            <a:miter lim="800000"/>
            <a:headEnd/>
            <a:tailEnd/>
          </a:ln>
        </p:spPr>
        <p:txBody>
          <a:bodyPr>
            <a:spAutoFit/>
          </a:bodyPr>
          <a:lstStyle/>
          <a:p>
            <a:r>
              <a:rPr lang="en-GB" sz="1600">
                <a:ea typeface="ＭＳ Ｐゴシック"/>
                <a:cs typeface="Arial" charset="0"/>
              </a:rPr>
              <a:t>High variable pay</a:t>
            </a:r>
          </a:p>
          <a:p>
            <a:r>
              <a:rPr lang="en-GB" sz="1400">
                <a:ea typeface="ＭＳ Ｐゴシック"/>
                <a:cs typeface="Arial" charset="0"/>
              </a:rPr>
              <a:t> </a:t>
            </a:r>
          </a:p>
        </p:txBody>
      </p:sp>
      <p:sp>
        <p:nvSpPr>
          <p:cNvPr id="51" name="Rectangle 42"/>
          <p:cNvSpPr>
            <a:spLocks noChangeArrowheads="1"/>
          </p:cNvSpPr>
          <p:nvPr/>
        </p:nvSpPr>
        <p:spPr bwMode="auto">
          <a:xfrm>
            <a:off x="7108825" y="914400"/>
            <a:ext cx="1679575" cy="800100"/>
          </a:xfrm>
          <a:prstGeom prst="rect">
            <a:avLst/>
          </a:prstGeom>
          <a:noFill/>
          <a:ln w="9525">
            <a:noFill/>
            <a:miter lim="800000"/>
            <a:headEnd/>
            <a:tailEnd/>
          </a:ln>
        </p:spPr>
        <p:txBody>
          <a:bodyPr>
            <a:spAutoFit/>
          </a:bodyPr>
          <a:lstStyle/>
          <a:p>
            <a:r>
              <a:rPr lang="en-GB" sz="1600">
                <a:ea typeface="ＭＳ Ｐゴシック"/>
                <a:cs typeface="Arial" charset="0"/>
              </a:rPr>
              <a:t>All pay is pensionable</a:t>
            </a:r>
          </a:p>
          <a:p>
            <a:r>
              <a:rPr lang="en-GB" sz="1400">
                <a:ea typeface="ＭＳ Ｐゴシック"/>
                <a:cs typeface="Arial" charset="0"/>
              </a:rPr>
              <a:t> </a:t>
            </a:r>
          </a:p>
        </p:txBody>
      </p:sp>
      <p:sp>
        <p:nvSpPr>
          <p:cNvPr id="52" name="Up-Down Arrow 51"/>
          <p:cNvSpPr/>
          <p:nvPr/>
        </p:nvSpPr>
        <p:spPr>
          <a:xfrm>
            <a:off x="7235825" y="2092325"/>
            <a:ext cx="360363" cy="3938588"/>
          </a:xfrm>
          <a:prstGeom prst="upDownArrow">
            <a:avLst/>
          </a:prstGeom>
          <a:solidFill>
            <a:srgbClr val="78BE2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latin typeface="Arial" pitchFamily="34" charset="0"/>
              <a:cs typeface="Arial" pitchFamily="34" charset="0"/>
            </a:endParaRPr>
          </a:p>
        </p:txBody>
      </p:sp>
      <p:sp>
        <p:nvSpPr>
          <p:cNvPr id="53" name="Down Arrow 52"/>
          <p:cNvSpPr/>
          <p:nvPr/>
        </p:nvSpPr>
        <p:spPr>
          <a:xfrm>
            <a:off x="7596188" y="5399088"/>
            <a:ext cx="288925" cy="654050"/>
          </a:xfrm>
          <a:prstGeom prst="downArrow">
            <a:avLst/>
          </a:prstGeom>
          <a:solidFill>
            <a:srgbClr val="001B9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latin typeface="Arial" pitchFamily="34" charset="0"/>
              <a:cs typeface="Arial" pitchFamily="34" charset="0"/>
            </a:endParaRPr>
          </a:p>
        </p:txBody>
      </p:sp>
      <p:sp>
        <p:nvSpPr>
          <p:cNvPr id="54" name="Up Arrow 53"/>
          <p:cNvSpPr/>
          <p:nvPr/>
        </p:nvSpPr>
        <p:spPr>
          <a:xfrm>
            <a:off x="3492500" y="1177925"/>
            <a:ext cx="358775" cy="1758950"/>
          </a:xfrm>
          <a:prstGeom prst="upArrow">
            <a:avLst/>
          </a:prstGeom>
          <a:solidFill>
            <a:srgbClr val="FFC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latin typeface="Arial" pitchFamily="34" charset="0"/>
              <a:cs typeface="Arial" pitchFamily="34" charset="0"/>
            </a:endParaRPr>
          </a:p>
        </p:txBody>
      </p:sp>
      <p:sp>
        <p:nvSpPr>
          <p:cNvPr id="57" name="Up Arrow 56"/>
          <p:cNvSpPr/>
          <p:nvPr/>
        </p:nvSpPr>
        <p:spPr>
          <a:xfrm>
            <a:off x="5508625" y="1811338"/>
            <a:ext cx="358775" cy="1125537"/>
          </a:xfrm>
          <a:prstGeom prst="upArrow">
            <a:avLst/>
          </a:prstGeom>
          <a:solidFill>
            <a:srgbClr val="FFC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latin typeface="Arial" pitchFamily="34" charset="0"/>
              <a:cs typeface="Arial" pitchFamily="34" charset="0"/>
            </a:endParaRPr>
          </a:p>
        </p:txBody>
      </p:sp>
      <p:grpSp>
        <p:nvGrpSpPr>
          <p:cNvPr id="2" name="Group 33"/>
          <p:cNvGrpSpPr>
            <a:grpSpLocks/>
          </p:cNvGrpSpPr>
          <p:nvPr/>
        </p:nvGrpSpPr>
        <p:grpSpPr bwMode="auto">
          <a:xfrm>
            <a:off x="463550" y="1398588"/>
            <a:ext cx="2824163" cy="4702175"/>
            <a:chOff x="463827" y="1698204"/>
            <a:chExt cx="2823993" cy="4702597"/>
          </a:xfrm>
        </p:grpSpPr>
        <p:grpSp>
          <p:nvGrpSpPr>
            <p:cNvPr id="28693" name="Group 3"/>
            <p:cNvGrpSpPr>
              <a:grpSpLocks/>
            </p:cNvGrpSpPr>
            <p:nvPr/>
          </p:nvGrpSpPr>
          <p:grpSpPr bwMode="auto">
            <a:xfrm>
              <a:off x="539750" y="2164730"/>
              <a:ext cx="1295400" cy="4236071"/>
              <a:chOff x="1187624" y="980728"/>
              <a:chExt cx="576064" cy="4680520"/>
            </a:xfrm>
          </p:grpSpPr>
          <p:sp>
            <p:nvSpPr>
              <p:cNvPr id="68" name="Rectangle 67"/>
              <p:cNvSpPr/>
              <p:nvPr/>
            </p:nvSpPr>
            <p:spPr>
              <a:xfrm>
                <a:off x="1187745" y="2161582"/>
                <a:ext cx="576029" cy="349966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latin typeface="Arial" pitchFamily="34" charset="0"/>
                  <a:cs typeface="Arial" pitchFamily="34" charset="0"/>
                </a:endParaRPr>
              </a:p>
            </p:txBody>
          </p:sp>
          <p:sp>
            <p:nvSpPr>
              <p:cNvPr id="69" name="Rectangle 68"/>
              <p:cNvSpPr/>
              <p:nvPr/>
            </p:nvSpPr>
            <p:spPr>
              <a:xfrm>
                <a:off x="1187745" y="980994"/>
                <a:ext cx="576029" cy="1224444"/>
              </a:xfrm>
              <a:prstGeom prst="rect">
                <a:avLst/>
              </a:prstGeom>
              <a:solidFill>
                <a:srgbClr val="FFC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latin typeface="Arial" pitchFamily="34" charset="0"/>
                  <a:cs typeface="Arial" pitchFamily="34" charset="0"/>
                </a:endParaRPr>
              </a:p>
            </p:txBody>
          </p:sp>
        </p:grpSp>
        <p:sp>
          <p:nvSpPr>
            <p:cNvPr id="28694" name="TextBox 5"/>
            <p:cNvSpPr txBox="1">
              <a:spLocks noChangeArrowheads="1"/>
            </p:cNvSpPr>
            <p:nvPr/>
          </p:nvSpPr>
          <p:spPr bwMode="auto">
            <a:xfrm>
              <a:off x="467002" y="1698204"/>
              <a:ext cx="1477973" cy="338584"/>
            </a:xfrm>
            <a:prstGeom prst="rect">
              <a:avLst/>
            </a:prstGeom>
            <a:noFill/>
            <a:ln w="9525">
              <a:noFill/>
              <a:miter lim="800000"/>
              <a:headEnd/>
              <a:tailEnd/>
            </a:ln>
          </p:spPr>
          <p:txBody>
            <a:bodyPr>
              <a:spAutoFit/>
            </a:bodyPr>
            <a:lstStyle/>
            <a:p>
              <a:r>
                <a:rPr lang="en-GB" sz="1600">
                  <a:ea typeface="ＭＳ Ｐゴシック"/>
                  <a:cs typeface="Arial" charset="0"/>
                </a:rPr>
                <a:t>Total pay</a:t>
              </a:r>
            </a:p>
          </p:txBody>
        </p:sp>
        <p:sp>
          <p:nvSpPr>
            <p:cNvPr id="28695" name="Rectangle 6"/>
            <p:cNvSpPr>
              <a:spLocks noChangeArrowheads="1"/>
            </p:cNvSpPr>
            <p:nvPr/>
          </p:nvSpPr>
          <p:spPr bwMode="auto">
            <a:xfrm>
              <a:off x="540027" y="3870099"/>
              <a:ext cx="1450984" cy="831925"/>
            </a:xfrm>
            <a:prstGeom prst="rect">
              <a:avLst/>
            </a:prstGeom>
            <a:noFill/>
            <a:ln w="9525">
              <a:noFill/>
              <a:miter lim="800000"/>
              <a:headEnd/>
              <a:tailEnd/>
            </a:ln>
          </p:spPr>
          <p:txBody>
            <a:bodyPr>
              <a:spAutoFit/>
            </a:bodyPr>
            <a:lstStyle/>
            <a:p>
              <a:r>
                <a:rPr lang="en-GB" sz="1600">
                  <a:ea typeface="ＭＳ Ｐゴシック"/>
                  <a:cs typeface="Arial" charset="0"/>
                </a:rPr>
                <a:t>Basic or pensionable pay</a:t>
              </a:r>
            </a:p>
          </p:txBody>
        </p:sp>
        <p:sp>
          <p:nvSpPr>
            <p:cNvPr id="62" name="Right Brace 61"/>
            <p:cNvSpPr/>
            <p:nvPr/>
          </p:nvSpPr>
          <p:spPr>
            <a:xfrm>
              <a:off x="1692478" y="2884172"/>
              <a:ext cx="503208" cy="3072089"/>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latin typeface="Arial" pitchFamily="34" charset="0"/>
                <a:cs typeface="Arial" pitchFamily="34" charset="0"/>
              </a:endParaRPr>
            </a:p>
          </p:txBody>
        </p:sp>
        <p:sp>
          <p:nvSpPr>
            <p:cNvPr id="28697" name="Rectangle 14"/>
            <p:cNvSpPr>
              <a:spLocks noChangeArrowheads="1"/>
            </p:cNvSpPr>
            <p:nvPr/>
          </p:nvSpPr>
          <p:spPr bwMode="auto">
            <a:xfrm>
              <a:off x="2191038" y="4041564"/>
              <a:ext cx="1096782" cy="1323558"/>
            </a:xfrm>
            <a:prstGeom prst="rect">
              <a:avLst/>
            </a:prstGeom>
            <a:noFill/>
            <a:ln w="9525">
              <a:noFill/>
              <a:miter lim="800000"/>
              <a:headEnd/>
              <a:tailEnd/>
            </a:ln>
          </p:spPr>
          <p:txBody>
            <a:bodyPr wrap="none">
              <a:spAutoFit/>
            </a:bodyPr>
            <a:lstStyle/>
            <a:p>
              <a:r>
                <a:rPr lang="en-GB" sz="1600">
                  <a:ea typeface="ＭＳ Ｐゴシック"/>
                  <a:cs typeface="Arial" charset="0"/>
                </a:rPr>
                <a:t>8% of </a:t>
              </a:r>
            </a:p>
            <a:p>
              <a:r>
                <a:rPr lang="en-GB" sz="1600">
                  <a:ea typeface="ＭＳ Ｐゴシック"/>
                  <a:cs typeface="Arial" charset="0"/>
                </a:rPr>
                <a:t>Qualifying</a:t>
              </a:r>
            </a:p>
            <a:p>
              <a:r>
                <a:rPr lang="en-GB" sz="1600">
                  <a:ea typeface="ＭＳ Ｐゴシック"/>
                  <a:cs typeface="Arial" charset="0"/>
                </a:rPr>
                <a:t>earnings</a:t>
              </a:r>
            </a:p>
            <a:p>
              <a:r>
                <a:rPr lang="en-GB" sz="1600">
                  <a:ea typeface="ＭＳ Ｐゴシック"/>
                  <a:cs typeface="Arial" charset="0"/>
                </a:rPr>
                <a:t>(min 3%</a:t>
              </a:r>
            </a:p>
            <a:p>
              <a:r>
                <a:rPr lang="en-GB" sz="1600">
                  <a:ea typeface="ＭＳ Ｐゴシック"/>
                  <a:cs typeface="Arial" charset="0"/>
                </a:rPr>
                <a:t>employer)</a:t>
              </a:r>
            </a:p>
          </p:txBody>
        </p:sp>
        <p:sp>
          <p:nvSpPr>
            <p:cNvPr id="28698" name="Rectangle 28"/>
            <p:cNvSpPr>
              <a:spLocks noChangeArrowheads="1"/>
            </p:cNvSpPr>
            <p:nvPr/>
          </p:nvSpPr>
          <p:spPr bwMode="auto">
            <a:xfrm>
              <a:off x="2191038" y="3692283"/>
              <a:ext cx="891597" cy="831072"/>
            </a:xfrm>
            <a:prstGeom prst="rect">
              <a:avLst/>
            </a:prstGeom>
            <a:noFill/>
            <a:ln w="9525">
              <a:noFill/>
              <a:miter lim="800000"/>
              <a:headEnd/>
              <a:tailEnd/>
            </a:ln>
          </p:spPr>
          <p:txBody>
            <a:bodyPr wrap="none">
              <a:spAutoFit/>
            </a:bodyPr>
            <a:lstStyle/>
            <a:p>
              <a:r>
                <a:rPr lang="en-GB" sz="1600" u="sng">
                  <a:ea typeface="ＭＳ Ｐゴシック"/>
                  <a:cs typeface="Arial" charset="0"/>
                </a:rPr>
                <a:t>Default </a:t>
              </a:r>
            </a:p>
            <a:p>
              <a:endParaRPr lang="en-GB" sz="1600" u="sng">
                <a:ea typeface="ＭＳ Ｐゴシック"/>
                <a:cs typeface="Arial" charset="0"/>
              </a:endParaRPr>
            </a:p>
            <a:p>
              <a:endParaRPr lang="en-GB" sz="1600" u="sng">
                <a:ea typeface="ＭＳ Ｐゴシック"/>
                <a:cs typeface="Arial" charset="0"/>
              </a:endParaRPr>
            </a:p>
          </p:txBody>
        </p:sp>
        <p:sp>
          <p:nvSpPr>
            <p:cNvPr id="28699" name="Rectangle 48"/>
            <p:cNvSpPr>
              <a:spLocks noChangeArrowheads="1"/>
            </p:cNvSpPr>
            <p:nvPr/>
          </p:nvSpPr>
          <p:spPr bwMode="auto">
            <a:xfrm>
              <a:off x="540027" y="2252292"/>
              <a:ext cx="1408122" cy="338167"/>
            </a:xfrm>
            <a:prstGeom prst="rect">
              <a:avLst/>
            </a:prstGeom>
            <a:noFill/>
            <a:ln w="9525">
              <a:noFill/>
              <a:miter lim="800000"/>
              <a:headEnd/>
              <a:tailEnd/>
            </a:ln>
          </p:spPr>
          <p:txBody>
            <a:bodyPr>
              <a:spAutoFit/>
            </a:bodyPr>
            <a:lstStyle/>
            <a:p>
              <a:r>
                <a:rPr lang="en-GB" sz="1600">
                  <a:ea typeface="ＭＳ Ｐゴシック"/>
                  <a:cs typeface="Arial" charset="0"/>
                </a:rPr>
                <a:t>Variable pay</a:t>
              </a:r>
            </a:p>
          </p:txBody>
        </p:sp>
        <p:sp>
          <p:nvSpPr>
            <p:cNvPr id="28700" name="Rectangle 30"/>
            <p:cNvSpPr>
              <a:spLocks noChangeArrowheads="1"/>
            </p:cNvSpPr>
            <p:nvPr/>
          </p:nvSpPr>
          <p:spPr bwMode="auto">
            <a:xfrm>
              <a:off x="463827" y="5927684"/>
              <a:ext cx="1490673" cy="338168"/>
            </a:xfrm>
            <a:prstGeom prst="rect">
              <a:avLst/>
            </a:prstGeom>
            <a:noFill/>
            <a:ln w="9525">
              <a:noFill/>
              <a:miter lim="800000"/>
              <a:headEnd/>
              <a:tailEnd/>
            </a:ln>
          </p:spPr>
          <p:txBody>
            <a:bodyPr>
              <a:spAutoFit/>
            </a:bodyPr>
            <a:lstStyle/>
            <a:p>
              <a:r>
                <a:rPr lang="en-GB" sz="1600">
                  <a:ea typeface="ＭＳ Ｐゴシック"/>
                  <a:cs typeface="Arial" charset="0"/>
                </a:rPr>
                <a:t>£5,668 (LEL)</a:t>
              </a:r>
            </a:p>
          </p:txBody>
        </p:sp>
        <p:sp>
          <p:nvSpPr>
            <p:cNvPr id="28701" name="Rectangle 31"/>
            <p:cNvSpPr>
              <a:spLocks noChangeArrowheads="1"/>
            </p:cNvSpPr>
            <p:nvPr/>
          </p:nvSpPr>
          <p:spPr bwMode="auto">
            <a:xfrm>
              <a:off x="476527" y="2752399"/>
              <a:ext cx="1736736" cy="338168"/>
            </a:xfrm>
            <a:prstGeom prst="rect">
              <a:avLst/>
            </a:prstGeom>
            <a:noFill/>
            <a:ln w="9525">
              <a:noFill/>
              <a:miter lim="800000"/>
              <a:headEnd/>
              <a:tailEnd/>
            </a:ln>
          </p:spPr>
          <p:txBody>
            <a:bodyPr>
              <a:spAutoFit/>
            </a:bodyPr>
            <a:lstStyle/>
            <a:p>
              <a:r>
                <a:rPr lang="en-GB" sz="1400">
                  <a:ea typeface="ＭＳ Ｐゴシック"/>
                  <a:cs typeface="Arial" charset="0"/>
                </a:rPr>
                <a:t>£41,450 (UEL</a:t>
              </a:r>
              <a:r>
                <a:rPr lang="en-GB" sz="1600">
                  <a:ea typeface="ＭＳ Ｐゴシック"/>
                  <a:cs typeface="Arial" charset="0"/>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animBg="1"/>
      <p:bldP spid="39" grpId="0" animBg="1"/>
      <p:bldP spid="40" grpId="0" animBg="1"/>
      <p:bldP spid="43" grpId="0" animBg="1"/>
      <p:bldP spid="45" grpId="0" animBg="1"/>
      <p:bldP spid="46" grpId="0" animBg="1"/>
      <p:bldP spid="48" grpId="0"/>
      <p:bldP spid="49" grpId="0" animBg="1"/>
      <p:bldP spid="50" grpId="0"/>
      <p:bldP spid="51" grpId="0"/>
      <p:bldP spid="52" grpId="0" animBg="1"/>
      <p:bldP spid="53" grpId="0" animBg="1"/>
      <p:bldP spid="54" grpId="0" animBg="1"/>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bwMode="auto">
          <a:xfrm>
            <a:off x="409575" y="188913"/>
            <a:ext cx="8410575" cy="684212"/>
          </a:xfrm>
          <a:prstGeom prst="rect">
            <a:avLst/>
          </a:prstGeom>
          <a:noFill/>
          <a:ln>
            <a:miter lim="800000"/>
            <a:headEnd/>
            <a:tailEnd/>
          </a:ln>
        </p:spPr>
        <p:txBody>
          <a:bodyPr lIns="0" tIns="0" rIns="0" bIns="0"/>
          <a:lstStyle/>
          <a:p>
            <a:pPr algn="l"/>
            <a:r>
              <a:rPr lang="en-GB" sz="3200" dirty="0" smtClean="0">
                <a:solidFill>
                  <a:srgbClr val="00B050"/>
                </a:solidFill>
                <a:latin typeface="Arial" charset="0"/>
                <a:cs typeface="Arial" charset="0"/>
              </a:rPr>
              <a:t>Establish at least one </a:t>
            </a:r>
            <a:r>
              <a:rPr lang="en-GB" sz="3200" dirty="0" err="1" smtClean="0">
                <a:solidFill>
                  <a:srgbClr val="00B050"/>
                </a:solidFill>
                <a:latin typeface="Arial" charset="0"/>
                <a:cs typeface="Arial" charset="0"/>
              </a:rPr>
              <a:t>QWPS</a:t>
            </a:r>
            <a:endParaRPr lang="en-GB" sz="3200" dirty="0" smtClean="0">
              <a:solidFill>
                <a:srgbClr val="00B050"/>
              </a:solidFill>
              <a:latin typeface="Arial" charset="0"/>
              <a:cs typeface="Arial" charset="0"/>
            </a:endParaRPr>
          </a:p>
        </p:txBody>
      </p:sp>
      <p:sp>
        <p:nvSpPr>
          <p:cNvPr id="12" name="Content Placeholder 2"/>
          <p:cNvSpPr txBox="1">
            <a:spLocks/>
          </p:cNvSpPr>
          <p:nvPr/>
        </p:nvSpPr>
        <p:spPr bwMode="auto">
          <a:xfrm>
            <a:off x="395536" y="764704"/>
            <a:ext cx="8075613" cy="4519612"/>
          </a:xfrm>
          <a:prstGeom prst="rect">
            <a:avLst/>
          </a:prstGeom>
          <a:noFill/>
          <a:ln w="9525">
            <a:noFill/>
            <a:miter lim="800000"/>
            <a:headEnd/>
            <a:tailEnd/>
          </a:ln>
        </p:spPr>
        <p:txBody>
          <a:bodyPr lIns="0" tIns="0" rIns="0" bIns="0"/>
          <a:lstStyle/>
          <a:p>
            <a:pPr>
              <a:spcBef>
                <a:spcPts val="600"/>
              </a:spcBef>
              <a:spcAft>
                <a:spcPts val="600"/>
              </a:spcAft>
              <a:defRPr/>
            </a:pPr>
            <a:r>
              <a:rPr lang="en-GB" kern="0" dirty="0" smtClean="0">
                <a:solidFill>
                  <a:schemeClr val="tx2"/>
                </a:solidFill>
                <a:latin typeface="+mn-lt"/>
                <a:ea typeface="ＭＳ Ｐゴシック"/>
                <a:cs typeface="ＭＳ Ｐゴシック"/>
              </a:rPr>
              <a:t> </a:t>
            </a:r>
            <a:r>
              <a:rPr lang="en-GB" kern="0" dirty="0">
                <a:latin typeface="Arial" pitchFamily="34" charset="0"/>
                <a:ea typeface="ＭＳ Ｐゴシック"/>
                <a:cs typeface="Arial" pitchFamily="34" charset="0"/>
              </a:rPr>
              <a:t>Does your existing scheme meet the QWPS requirements?</a:t>
            </a:r>
          </a:p>
          <a:p>
            <a:pPr marL="820738" lvl="2" indent="-363538" fontAlgn="auto">
              <a:spcBef>
                <a:spcPts val="600"/>
              </a:spcBef>
              <a:spcAft>
                <a:spcPts val="0"/>
              </a:spcAft>
              <a:buFont typeface="Arial" pitchFamily="34" charset="0"/>
              <a:buChar char="•"/>
              <a:defRPr/>
            </a:pPr>
            <a:r>
              <a:rPr lang="en-GB" sz="1600" kern="0" dirty="0">
                <a:latin typeface="Arial" pitchFamily="34" charset="0"/>
                <a:cs typeface="Arial" pitchFamily="34" charset="0"/>
              </a:rPr>
              <a:t>Does it permit automatic enrolment?</a:t>
            </a:r>
          </a:p>
          <a:p>
            <a:pPr marL="820738" lvl="2" indent="-363538" fontAlgn="auto">
              <a:spcBef>
                <a:spcPts val="600"/>
              </a:spcBef>
              <a:spcAft>
                <a:spcPts val="0"/>
              </a:spcAft>
              <a:buFont typeface="Arial" pitchFamily="34" charset="0"/>
              <a:buChar char="•"/>
              <a:defRPr/>
            </a:pPr>
            <a:r>
              <a:rPr lang="en-GB" sz="1600" kern="0" dirty="0">
                <a:latin typeface="Arial" pitchFamily="34" charset="0"/>
                <a:cs typeface="Arial" pitchFamily="34" charset="0"/>
              </a:rPr>
              <a:t>Are all employees enrolled automatically within 3 months of joining?</a:t>
            </a:r>
          </a:p>
          <a:p>
            <a:pPr marL="820738" lvl="2" indent="-363538" fontAlgn="auto">
              <a:spcBef>
                <a:spcPts val="600"/>
              </a:spcBef>
              <a:spcAft>
                <a:spcPts val="0"/>
              </a:spcAft>
              <a:buFont typeface="Arial" pitchFamily="34" charset="0"/>
              <a:buChar char="•"/>
              <a:defRPr/>
            </a:pPr>
            <a:r>
              <a:rPr lang="en-GB" sz="1600" kern="0" dirty="0">
                <a:latin typeface="Arial" pitchFamily="34" charset="0"/>
                <a:cs typeface="Arial" pitchFamily="34" charset="0"/>
              </a:rPr>
              <a:t>Does the scheme have a ‘default’ investment option?</a:t>
            </a:r>
          </a:p>
          <a:p>
            <a:pPr marL="820738" lvl="2" indent="-363538" fontAlgn="auto">
              <a:spcBef>
                <a:spcPts val="600"/>
              </a:spcBef>
              <a:spcAft>
                <a:spcPts val="0"/>
              </a:spcAft>
              <a:buFont typeface="Arial" pitchFamily="34" charset="0"/>
              <a:buChar char="•"/>
              <a:defRPr/>
            </a:pPr>
            <a:r>
              <a:rPr lang="en-GB" sz="1600" kern="0" dirty="0">
                <a:latin typeface="Arial" pitchFamily="34" charset="0"/>
                <a:cs typeface="Arial" pitchFamily="34" charset="0"/>
              </a:rPr>
              <a:t>Is there a glide path to safer assets as retirement approaches?</a:t>
            </a:r>
          </a:p>
          <a:p>
            <a:pPr marL="820738" lvl="2" indent="-363538" fontAlgn="auto">
              <a:spcBef>
                <a:spcPts val="600"/>
              </a:spcBef>
              <a:spcAft>
                <a:spcPts val="0"/>
              </a:spcAft>
              <a:buFont typeface="Arial" pitchFamily="34" charset="0"/>
              <a:buChar char="•"/>
              <a:defRPr/>
            </a:pPr>
            <a:r>
              <a:rPr lang="en-GB" sz="1600" kern="0" dirty="0">
                <a:latin typeface="Arial" pitchFamily="34" charset="0"/>
                <a:cs typeface="Arial" pitchFamily="34" charset="0"/>
              </a:rPr>
              <a:t>Does it recognise the likely characteristics and needs of employees</a:t>
            </a:r>
          </a:p>
          <a:p>
            <a:pPr marL="820738" lvl="2" indent="-363538" fontAlgn="auto">
              <a:spcBef>
                <a:spcPts val="600"/>
              </a:spcBef>
              <a:spcAft>
                <a:spcPts val="0"/>
              </a:spcAft>
              <a:buFont typeface="Arial" pitchFamily="34" charset="0"/>
              <a:buChar char="•"/>
              <a:defRPr/>
            </a:pPr>
            <a:r>
              <a:rPr lang="en-GB" sz="1600" kern="0" dirty="0">
                <a:latin typeface="Arial" pitchFamily="34" charset="0"/>
                <a:cs typeface="Arial" pitchFamily="34" charset="0"/>
              </a:rPr>
              <a:t>Is there an appropriate balance between risk &amp; return</a:t>
            </a:r>
          </a:p>
          <a:p>
            <a:pPr marL="820738" lvl="2" indent="-363538" fontAlgn="auto">
              <a:spcBef>
                <a:spcPts val="600"/>
              </a:spcBef>
              <a:spcAft>
                <a:spcPts val="0"/>
              </a:spcAft>
              <a:buFont typeface="Arial" pitchFamily="34" charset="0"/>
              <a:buChar char="•"/>
              <a:defRPr/>
            </a:pPr>
            <a:r>
              <a:rPr lang="en-GB" sz="1600" kern="0" dirty="0">
                <a:latin typeface="Arial" pitchFamily="34" charset="0"/>
                <a:cs typeface="Arial" pitchFamily="34" charset="0"/>
              </a:rPr>
              <a:t>Does it meet one of the minimum contribution tests?</a:t>
            </a:r>
          </a:p>
          <a:p>
            <a:pPr marL="820738" lvl="2" indent="-363538" fontAlgn="auto">
              <a:spcBef>
                <a:spcPts val="600"/>
              </a:spcBef>
              <a:spcAft>
                <a:spcPts val="0"/>
              </a:spcAft>
              <a:buFont typeface="Arial" pitchFamily="34" charset="0"/>
              <a:buChar char="•"/>
              <a:defRPr/>
            </a:pPr>
            <a:r>
              <a:rPr lang="en-GB" sz="1600" kern="0" dirty="0">
                <a:latin typeface="Arial" pitchFamily="34" charset="0"/>
                <a:cs typeface="Arial" pitchFamily="34" charset="0"/>
              </a:rPr>
              <a:t>Does it have an opt out / opt in facility?</a:t>
            </a:r>
            <a:br>
              <a:rPr lang="en-GB" sz="1600" kern="0" dirty="0">
                <a:latin typeface="Arial" pitchFamily="34" charset="0"/>
                <a:cs typeface="Arial" pitchFamily="34" charset="0"/>
              </a:rPr>
            </a:br>
            <a:endParaRPr lang="en-GB" sz="1000" kern="0" dirty="0">
              <a:latin typeface="Arial" pitchFamily="34" charset="0"/>
              <a:ea typeface="ＭＳ Ｐゴシック"/>
              <a:cs typeface="Arial" pitchFamily="34" charset="0"/>
            </a:endParaRPr>
          </a:p>
          <a:p>
            <a:pPr>
              <a:spcBef>
                <a:spcPts val="600"/>
              </a:spcBef>
              <a:spcAft>
                <a:spcPts val="600"/>
              </a:spcAft>
              <a:defRPr/>
            </a:pPr>
            <a:r>
              <a:rPr lang="en-GB" kern="0" dirty="0" smtClean="0">
                <a:latin typeface="Arial" pitchFamily="34" charset="0"/>
                <a:ea typeface="ＭＳ Ｐゴシック"/>
                <a:cs typeface="Arial" pitchFamily="34" charset="0"/>
              </a:rPr>
              <a:t>Other </a:t>
            </a:r>
            <a:r>
              <a:rPr lang="en-GB" kern="0" dirty="0">
                <a:latin typeface="Arial" pitchFamily="34" charset="0"/>
                <a:ea typeface="ＭＳ Ｐゴシック"/>
                <a:cs typeface="Arial" pitchFamily="34" charset="0"/>
              </a:rPr>
              <a:t>important considerations:</a:t>
            </a:r>
          </a:p>
          <a:p>
            <a:pPr marL="742950" lvl="1" indent="-285750" fontAlgn="auto">
              <a:spcBef>
                <a:spcPts val="600"/>
              </a:spcBef>
              <a:spcAft>
                <a:spcPts val="600"/>
              </a:spcAft>
              <a:buFont typeface="Arial" pitchFamily="34" charset="0"/>
              <a:buChar char="•"/>
              <a:defRPr/>
            </a:pPr>
            <a:r>
              <a:rPr lang="en-GB" sz="1600" kern="0" dirty="0">
                <a:latin typeface="Arial" pitchFamily="34" charset="0"/>
                <a:ea typeface="ＭＳ Ｐゴシック"/>
                <a:cs typeface="Arial" pitchFamily="34" charset="0"/>
              </a:rPr>
              <a:t>Will you operate more than one scheme?</a:t>
            </a:r>
          </a:p>
          <a:p>
            <a:pPr marL="742950" lvl="1" indent="-285750" fontAlgn="auto">
              <a:spcBef>
                <a:spcPts val="600"/>
              </a:spcBef>
              <a:spcAft>
                <a:spcPts val="600"/>
              </a:spcAft>
              <a:buFont typeface="Arial" pitchFamily="34" charset="0"/>
              <a:buChar char="•"/>
              <a:defRPr/>
            </a:pPr>
            <a:r>
              <a:rPr lang="en-GB" sz="1600" kern="0" dirty="0">
                <a:latin typeface="Arial" pitchFamily="34" charset="0"/>
                <a:ea typeface="ＭＳ Ｐゴシック"/>
                <a:cs typeface="Arial" pitchFamily="34" charset="0"/>
              </a:rPr>
              <a:t>What will be the eligibility criteria and scheme rules?</a:t>
            </a:r>
          </a:p>
          <a:p>
            <a:pPr marL="742950" lvl="1" indent="-285750" fontAlgn="auto">
              <a:spcBef>
                <a:spcPts val="600"/>
              </a:spcBef>
              <a:spcAft>
                <a:spcPts val="600"/>
              </a:spcAft>
              <a:buFont typeface="Arial" pitchFamily="34" charset="0"/>
              <a:buChar char="•"/>
              <a:defRPr/>
            </a:pPr>
            <a:r>
              <a:rPr lang="en-GB" sz="1600" kern="0" dirty="0">
                <a:latin typeface="Arial" pitchFamily="34" charset="0"/>
                <a:ea typeface="ＭＳ Ｐゴシック"/>
                <a:cs typeface="Arial" pitchFamily="34" charset="0"/>
              </a:rPr>
              <a:t>What will be your future contribution structure(s)?</a:t>
            </a:r>
          </a:p>
          <a:p>
            <a:pPr marL="742950" lvl="1" indent="-285750" fontAlgn="auto">
              <a:spcBef>
                <a:spcPts val="600"/>
              </a:spcBef>
              <a:spcAft>
                <a:spcPts val="600"/>
              </a:spcAft>
              <a:buFont typeface="Arial" pitchFamily="34" charset="0"/>
              <a:buChar char="•"/>
              <a:defRPr/>
            </a:pPr>
            <a:r>
              <a:rPr lang="en-GB" sz="1600" kern="0" dirty="0">
                <a:latin typeface="Arial" pitchFamily="34" charset="0"/>
                <a:ea typeface="ＭＳ Ｐゴシック"/>
                <a:cs typeface="Arial" pitchFamily="34" charset="0"/>
              </a:rPr>
              <a:t>How high is your staff turnover?</a:t>
            </a:r>
          </a:p>
          <a:p>
            <a:pPr marL="742950" lvl="1" indent="-285750" fontAlgn="auto">
              <a:spcBef>
                <a:spcPts val="600"/>
              </a:spcBef>
              <a:spcAft>
                <a:spcPts val="600"/>
              </a:spcAft>
              <a:buFont typeface="Arial" pitchFamily="34" charset="0"/>
              <a:buChar char="•"/>
              <a:defRPr/>
            </a:pPr>
            <a:r>
              <a:rPr lang="en-GB" sz="1600" kern="0" dirty="0">
                <a:latin typeface="Arial" pitchFamily="34" charset="0"/>
                <a:ea typeface="ＭＳ Ｐゴシック"/>
                <a:cs typeface="Arial" pitchFamily="34" charset="0"/>
              </a:rPr>
              <a:t>Could you somehow link into similar employers using a Master Trust?</a:t>
            </a:r>
          </a:p>
          <a:p>
            <a:pPr indent="265113">
              <a:spcBef>
                <a:spcPts val="600"/>
              </a:spcBef>
              <a:spcAft>
                <a:spcPts val="600"/>
              </a:spcAft>
              <a:defRPr/>
            </a:pPr>
            <a:endParaRPr lang="en-GB" kern="0" dirty="0">
              <a:latin typeface="Arial" pitchFamily="34" charset="0"/>
              <a:ea typeface="ＭＳ Ｐゴシック"/>
              <a:cs typeface="Arial" pitchFamily="34" charset="0"/>
            </a:endParaRPr>
          </a:p>
          <a:p>
            <a:pPr indent="265113">
              <a:spcBef>
                <a:spcPts val="600"/>
              </a:spcBef>
              <a:defRPr/>
            </a:pPr>
            <a:endParaRPr lang="en-GB" sz="2000" kern="0" dirty="0">
              <a:latin typeface="+mn-lt"/>
              <a:ea typeface="ＭＳ Ｐゴシック"/>
              <a:cs typeface="ＭＳ Ｐゴシック"/>
            </a:endParaRPr>
          </a:p>
          <a:p>
            <a:pPr indent="265113">
              <a:spcBef>
                <a:spcPts val="600"/>
              </a:spcBef>
              <a:defRPr/>
            </a:pPr>
            <a:endParaRPr lang="en-GB" sz="2000" kern="0" dirty="0">
              <a:latin typeface="+mn-lt"/>
              <a:ea typeface="ＭＳ Ｐゴシック"/>
              <a:cs typeface="ＭＳ Ｐゴシック"/>
            </a:endParaRPr>
          </a:p>
          <a:p>
            <a:pPr indent="265113">
              <a:spcBef>
                <a:spcPts val="600"/>
              </a:spcBef>
              <a:defRPr/>
            </a:pPr>
            <a:endParaRPr lang="en-GB" sz="2000" kern="0" dirty="0">
              <a:latin typeface="+mn-lt"/>
              <a:ea typeface="ＭＳ Ｐゴシック"/>
              <a:cs typeface="ＭＳ Ｐゴシック"/>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bwMode="auto">
          <a:xfrm>
            <a:off x="519113" y="142875"/>
            <a:ext cx="8410575" cy="684213"/>
          </a:xfrm>
          <a:prstGeom prst="rect">
            <a:avLst/>
          </a:prstGeom>
          <a:noFill/>
          <a:ln>
            <a:miter lim="800000"/>
            <a:headEnd/>
            <a:tailEnd/>
          </a:ln>
        </p:spPr>
        <p:txBody>
          <a:bodyPr lIns="0" tIns="0" rIns="0" bIns="0"/>
          <a:lstStyle/>
          <a:p>
            <a:pPr algn="l"/>
            <a:r>
              <a:rPr lang="en-GB" sz="3200" dirty="0" smtClean="0">
                <a:solidFill>
                  <a:srgbClr val="00B050"/>
                </a:solidFill>
                <a:latin typeface="Arial" charset="0"/>
                <a:cs typeface="Arial" charset="0"/>
              </a:rPr>
              <a:t>Why are Master Trusts proving to be </a:t>
            </a:r>
            <a:br>
              <a:rPr lang="en-GB" sz="3200" dirty="0" smtClean="0">
                <a:solidFill>
                  <a:srgbClr val="00B050"/>
                </a:solidFill>
                <a:latin typeface="Arial" charset="0"/>
                <a:cs typeface="Arial" charset="0"/>
              </a:rPr>
            </a:br>
            <a:r>
              <a:rPr lang="en-GB" sz="3200" dirty="0" smtClean="0">
                <a:solidFill>
                  <a:srgbClr val="00B050"/>
                </a:solidFill>
                <a:latin typeface="Arial" charset="0"/>
                <a:cs typeface="Arial" charset="0"/>
              </a:rPr>
              <a:t>increasingly popular?</a:t>
            </a:r>
          </a:p>
        </p:txBody>
      </p:sp>
      <p:sp>
        <p:nvSpPr>
          <p:cNvPr id="11" name="Text Placeholder 3"/>
          <p:cNvSpPr txBox="1">
            <a:spLocks/>
          </p:cNvSpPr>
          <p:nvPr/>
        </p:nvSpPr>
        <p:spPr>
          <a:xfrm>
            <a:off x="468313" y="1214438"/>
            <a:ext cx="9036050" cy="1946275"/>
          </a:xfrm>
          <a:prstGeom prst="rect">
            <a:avLst/>
          </a:prstGeom>
        </p:spPr>
        <p:txBody>
          <a:bodyPr/>
          <a:lstStyle/>
          <a:p>
            <a:pPr indent="-342900" eaLnBrk="0" hangingPunct="0">
              <a:spcBef>
                <a:spcPts val="0"/>
              </a:spcBef>
              <a:defRPr/>
            </a:pPr>
            <a:r>
              <a:rPr lang="en-GB" sz="1600" kern="0" dirty="0">
                <a:latin typeface="Arial" pitchFamily="34" charset="0"/>
                <a:cs typeface="Arial" pitchFamily="34" charset="0"/>
              </a:rPr>
              <a:t>The market generally and employers in particular are becoming increasingly intolerant of ‘yesterdays’ pension offerings:-</a:t>
            </a:r>
          </a:p>
          <a:p>
            <a:pPr indent="-342900" eaLnBrk="0" hangingPunct="0">
              <a:spcBef>
                <a:spcPts val="0"/>
              </a:spcBef>
              <a:buFont typeface="Arial" pitchFamily="34" charset="0"/>
              <a:buChar char="•"/>
              <a:defRPr/>
            </a:pPr>
            <a:r>
              <a:rPr lang="en-GB" sz="1600" kern="0" dirty="0">
                <a:latin typeface="Arial" pitchFamily="34" charset="0"/>
                <a:cs typeface="Arial" pitchFamily="34" charset="0"/>
              </a:rPr>
              <a:t>Defined Benefits Schemes: too expensive and too risky </a:t>
            </a:r>
          </a:p>
          <a:p>
            <a:pPr indent="-342900" eaLnBrk="0" hangingPunct="0">
              <a:spcBef>
                <a:spcPts val="0"/>
              </a:spcBef>
              <a:buFont typeface="Arial" pitchFamily="34" charset="0"/>
              <a:buChar char="•"/>
              <a:defRPr/>
            </a:pPr>
            <a:r>
              <a:rPr lang="en-GB" sz="1600" kern="0" dirty="0">
                <a:latin typeface="Arial" pitchFamily="34" charset="0"/>
                <a:cs typeface="Arial" pitchFamily="34" charset="0"/>
              </a:rPr>
              <a:t>Occupational Defined Contribution Schemes: too much needless red tape</a:t>
            </a:r>
          </a:p>
          <a:p>
            <a:pPr indent="-342900" eaLnBrk="0" hangingPunct="0">
              <a:spcBef>
                <a:spcPts val="0"/>
              </a:spcBef>
              <a:buFont typeface="Arial" pitchFamily="34" charset="0"/>
              <a:buChar char="•"/>
              <a:defRPr/>
            </a:pPr>
            <a:r>
              <a:rPr lang="en-GB" sz="1600" kern="0" dirty="0">
                <a:latin typeface="Arial" pitchFamily="34" charset="0"/>
                <a:cs typeface="Arial" pitchFamily="34" charset="0"/>
              </a:rPr>
              <a:t>Group Personal Pensions: inadequate governance</a:t>
            </a:r>
          </a:p>
        </p:txBody>
      </p:sp>
      <p:grpSp>
        <p:nvGrpSpPr>
          <p:cNvPr id="2" name="Group 13"/>
          <p:cNvGrpSpPr/>
          <p:nvPr/>
        </p:nvGrpSpPr>
        <p:grpSpPr>
          <a:xfrm>
            <a:off x="251520" y="2786058"/>
            <a:ext cx="2848692" cy="1740024"/>
            <a:chOff x="5671457" y="2699657"/>
            <a:chExt cx="2852057" cy="1524000"/>
          </a:xfrm>
          <a:solidFill>
            <a:srgbClr val="00B050"/>
          </a:solidFill>
        </p:grpSpPr>
        <p:sp>
          <p:nvSpPr>
            <p:cNvPr id="13" name="Cloud 12"/>
            <p:cNvSpPr/>
            <p:nvPr/>
          </p:nvSpPr>
          <p:spPr>
            <a:xfrm>
              <a:off x="5671457" y="2699657"/>
              <a:ext cx="2852057" cy="15240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endParaRPr lang="en-GB" sz="1100" b="1" dirty="0"/>
            </a:p>
          </p:txBody>
        </p:sp>
        <p:sp>
          <p:nvSpPr>
            <p:cNvPr id="14" name="TextBox 13"/>
            <p:cNvSpPr txBox="1"/>
            <p:nvPr/>
          </p:nvSpPr>
          <p:spPr>
            <a:xfrm>
              <a:off x="6139509" y="3035622"/>
              <a:ext cx="1846729" cy="764549"/>
            </a:xfrm>
            <a:prstGeom prst="rect">
              <a:avLst/>
            </a:prstGeom>
            <a:grpFill/>
          </p:spPr>
          <p:txBody>
            <a:bodyPr lIns="72000" tIns="36000" rIns="72000" bIns="36000">
              <a:spAutoFit/>
            </a:bodyPr>
            <a:lstStyle/>
            <a:p>
              <a:pPr algn="ctr" fontAlgn="auto">
                <a:spcBef>
                  <a:spcPts val="0"/>
                </a:spcBef>
                <a:spcAft>
                  <a:spcPts val="0"/>
                </a:spcAft>
                <a:defRPr/>
              </a:pPr>
              <a:r>
                <a:rPr lang="en-US" sz="1400" b="1" dirty="0">
                  <a:solidFill>
                    <a:schemeClr val="bg1"/>
                  </a:solidFill>
                  <a:latin typeface="+mn-lt"/>
                </a:rPr>
                <a:t>Ladbrokes takes punt on Master Trust for AE </a:t>
              </a:r>
              <a:r>
                <a:rPr lang="en-US" sz="1200" dirty="0">
                  <a:solidFill>
                    <a:schemeClr val="bg1"/>
                  </a:solidFill>
                  <a:latin typeface="+mn-lt"/>
                </a:rPr>
                <a:t>Pensions Week, December 2012</a:t>
              </a:r>
              <a:endParaRPr lang="en-GB" sz="1400" dirty="0">
                <a:latin typeface="+mn-lt"/>
              </a:endParaRPr>
            </a:p>
          </p:txBody>
        </p:sp>
      </p:grpSp>
      <p:sp>
        <p:nvSpPr>
          <p:cNvPr id="18" name="Cloud 17"/>
          <p:cNvSpPr/>
          <p:nvPr/>
        </p:nvSpPr>
        <p:spPr>
          <a:xfrm>
            <a:off x="6234113" y="4357688"/>
            <a:ext cx="2705100" cy="1668462"/>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1400" b="1" dirty="0"/>
              <a:t>Master trusts are rapidly gaining appeal </a:t>
            </a:r>
          </a:p>
          <a:p>
            <a:pPr algn="ctr" fontAlgn="auto">
              <a:spcBef>
                <a:spcPts val="0"/>
              </a:spcBef>
              <a:spcAft>
                <a:spcPts val="0"/>
              </a:spcAft>
              <a:defRPr/>
            </a:pPr>
            <a:r>
              <a:rPr lang="en-GB" sz="1200" dirty="0">
                <a:solidFill>
                  <a:schemeClr val="bg1"/>
                </a:solidFill>
              </a:rPr>
              <a:t>Employee Benefits, January  2012</a:t>
            </a:r>
            <a:endParaRPr lang="en-US" sz="1200" dirty="0">
              <a:solidFill>
                <a:schemeClr val="bg1"/>
              </a:solidFill>
            </a:endParaRPr>
          </a:p>
        </p:txBody>
      </p:sp>
      <p:sp>
        <p:nvSpPr>
          <p:cNvPr id="19" name="Cloud 18"/>
          <p:cNvSpPr/>
          <p:nvPr/>
        </p:nvSpPr>
        <p:spPr>
          <a:xfrm>
            <a:off x="3857625" y="4857750"/>
            <a:ext cx="2284413" cy="1595438"/>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GB" sz="1400" b="1" dirty="0"/>
              <a:t>Master trusts could be making a comeback</a:t>
            </a:r>
          </a:p>
          <a:p>
            <a:pPr algn="ctr" fontAlgn="auto">
              <a:spcBef>
                <a:spcPts val="0"/>
              </a:spcBef>
              <a:spcAft>
                <a:spcPts val="0"/>
              </a:spcAft>
              <a:defRPr/>
            </a:pPr>
            <a:r>
              <a:rPr lang="en-GB" sz="1200" b="1" dirty="0">
                <a:solidFill>
                  <a:schemeClr val="bg1"/>
                </a:solidFill>
              </a:rPr>
              <a:t>Employee Benefits, May 2008</a:t>
            </a:r>
            <a:endParaRPr lang="en-US" sz="1200" b="1" dirty="0">
              <a:solidFill>
                <a:schemeClr val="bg1"/>
              </a:solidFill>
            </a:endParaRPr>
          </a:p>
        </p:txBody>
      </p:sp>
      <p:sp>
        <p:nvSpPr>
          <p:cNvPr id="20" name="Cloud 19"/>
          <p:cNvSpPr/>
          <p:nvPr/>
        </p:nvSpPr>
        <p:spPr>
          <a:xfrm>
            <a:off x="6265863" y="2643188"/>
            <a:ext cx="2632075" cy="1524000"/>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en-US" sz="1400" b="1" dirty="0"/>
              <a:t>NEST is effectively a master trust!</a:t>
            </a:r>
            <a:endParaRPr lang="en-GB" sz="1400" b="1" dirty="0">
              <a:solidFill>
                <a:schemeClr val="bg1"/>
              </a:solidFill>
            </a:endParaRPr>
          </a:p>
          <a:p>
            <a:pPr algn="ctr" fontAlgn="auto">
              <a:spcBef>
                <a:spcPts val="0"/>
              </a:spcBef>
              <a:spcAft>
                <a:spcPts val="0"/>
              </a:spcAft>
              <a:defRPr/>
            </a:pPr>
            <a:r>
              <a:rPr lang="en-GB" sz="1200" dirty="0">
                <a:solidFill>
                  <a:schemeClr val="bg1"/>
                </a:solidFill>
              </a:rPr>
              <a:t>Professional Pensions,  Sept  2011</a:t>
            </a:r>
            <a:endParaRPr lang="en-US" sz="1200" dirty="0">
              <a:solidFill>
                <a:schemeClr val="bg1"/>
              </a:solidFill>
            </a:endParaRPr>
          </a:p>
        </p:txBody>
      </p:sp>
      <p:grpSp>
        <p:nvGrpSpPr>
          <p:cNvPr id="3" name="Group 17"/>
          <p:cNvGrpSpPr/>
          <p:nvPr/>
        </p:nvGrpSpPr>
        <p:grpSpPr>
          <a:xfrm>
            <a:off x="3347864" y="2857496"/>
            <a:ext cx="2826740" cy="1814744"/>
            <a:chOff x="5671457" y="2408913"/>
            <a:chExt cx="2852057" cy="1814744"/>
          </a:xfrm>
          <a:solidFill>
            <a:srgbClr val="00B050"/>
          </a:solidFill>
        </p:grpSpPr>
        <p:sp>
          <p:nvSpPr>
            <p:cNvPr id="35" name="Cloud 34"/>
            <p:cNvSpPr/>
            <p:nvPr/>
          </p:nvSpPr>
          <p:spPr>
            <a:xfrm>
              <a:off x="5671457" y="2408913"/>
              <a:ext cx="2852057" cy="1814744"/>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endParaRPr lang="en-GB" sz="1100" b="1" dirty="0"/>
            </a:p>
          </p:txBody>
        </p:sp>
        <p:sp>
          <p:nvSpPr>
            <p:cNvPr id="36" name="TextBox 35"/>
            <p:cNvSpPr txBox="1"/>
            <p:nvPr/>
          </p:nvSpPr>
          <p:spPr>
            <a:xfrm>
              <a:off x="6139509" y="2676740"/>
              <a:ext cx="1807383" cy="1303809"/>
            </a:xfrm>
            <a:prstGeom prst="rect">
              <a:avLst/>
            </a:prstGeom>
            <a:grpFill/>
          </p:spPr>
          <p:txBody>
            <a:bodyPr lIns="72000" tIns="36000" rIns="72000" bIns="36000">
              <a:spAutoFit/>
            </a:bodyPr>
            <a:lstStyle/>
            <a:p>
              <a:pPr algn="ctr" fontAlgn="auto">
                <a:spcBef>
                  <a:spcPts val="0"/>
                </a:spcBef>
                <a:spcAft>
                  <a:spcPts val="0"/>
                </a:spcAft>
                <a:defRPr/>
              </a:pPr>
              <a:r>
                <a:rPr lang="en-US" sz="1400" b="1" dirty="0">
                  <a:solidFill>
                    <a:schemeClr val="bg1"/>
                  </a:solidFill>
                  <a:latin typeface="+mn-lt"/>
                </a:rPr>
                <a:t>The appeal of master trust pension schemes </a:t>
              </a:r>
              <a:r>
                <a:rPr lang="en-US" sz="1200" dirty="0">
                  <a:solidFill>
                    <a:schemeClr val="bg1"/>
                  </a:solidFill>
                  <a:latin typeface="+mn-lt"/>
                </a:rPr>
                <a:t>Employee Benefits, </a:t>
              </a:r>
            </a:p>
            <a:p>
              <a:pPr algn="ctr" fontAlgn="auto">
                <a:spcBef>
                  <a:spcPts val="0"/>
                </a:spcBef>
                <a:spcAft>
                  <a:spcPts val="0"/>
                </a:spcAft>
                <a:defRPr/>
              </a:pPr>
              <a:r>
                <a:rPr lang="en-US" sz="1200" dirty="0">
                  <a:solidFill>
                    <a:schemeClr val="bg1"/>
                  </a:solidFill>
                  <a:latin typeface="+mn-lt"/>
                </a:rPr>
                <a:t>July 2012</a:t>
              </a:r>
            </a:p>
            <a:p>
              <a:pPr algn="ctr" fontAlgn="auto">
                <a:spcBef>
                  <a:spcPts val="0"/>
                </a:spcBef>
                <a:spcAft>
                  <a:spcPts val="0"/>
                </a:spcAft>
                <a:defRPr/>
              </a:pPr>
              <a:endParaRPr lang="en-GB" sz="1400" dirty="0">
                <a:solidFill>
                  <a:schemeClr val="bg1"/>
                </a:solidFill>
                <a:latin typeface="+mn-lt"/>
              </a:endParaRPr>
            </a:p>
          </p:txBody>
        </p:sp>
      </p:grpSp>
      <p:sp>
        <p:nvSpPr>
          <p:cNvPr id="24" name="Cloud 23"/>
          <p:cNvSpPr/>
          <p:nvPr/>
        </p:nvSpPr>
        <p:spPr>
          <a:xfrm>
            <a:off x="1009650" y="4572000"/>
            <a:ext cx="2847975" cy="1668463"/>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endParaRPr lang="en-GB" sz="1100" b="1" dirty="0"/>
          </a:p>
        </p:txBody>
      </p:sp>
      <p:sp>
        <p:nvSpPr>
          <p:cNvPr id="31753" name="TextBox 24"/>
          <p:cNvSpPr txBox="1">
            <a:spLocks noChangeArrowheads="1"/>
          </p:cNvSpPr>
          <p:nvPr/>
        </p:nvSpPr>
        <p:spPr bwMode="auto">
          <a:xfrm>
            <a:off x="1652588" y="4786313"/>
            <a:ext cx="1704975" cy="1289050"/>
          </a:xfrm>
          <a:prstGeom prst="rect">
            <a:avLst/>
          </a:prstGeom>
          <a:solidFill>
            <a:srgbClr val="00B050"/>
          </a:solidFill>
          <a:ln w="9525">
            <a:noFill/>
            <a:miter lim="800000"/>
            <a:headEnd/>
            <a:tailEnd/>
          </a:ln>
        </p:spPr>
        <p:txBody>
          <a:bodyPr lIns="72000" tIns="36000" rIns="72000" bIns="36000">
            <a:spAutoFit/>
          </a:bodyPr>
          <a:lstStyle/>
          <a:p>
            <a:r>
              <a:rPr lang="en-US" sz="1400" b="1">
                <a:solidFill>
                  <a:schemeClr val="bg1"/>
                </a:solidFill>
                <a:latin typeface="Calibri" pitchFamily="34" charset="0"/>
              </a:rPr>
              <a:t>Standard Life unveils DC master trust pension for employers</a:t>
            </a:r>
          </a:p>
          <a:p>
            <a:r>
              <a:rPr lang="en-US" sz="1200">
                <a:solidFill>
                  <a:schemeClr val="bg1"/>
                </a:solidFill>
                <a:latin typeface="Calibri" pitchFamily="34" charset="0"/>
              </a:rPr>
              <a:t>IFA Online, Sept 2011</a:t>
            </a:r>
          </a:p>
          <a:p>
            <a:endParaRPr lang="en-GB" sz="11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bwMode="auto">
          <a:xfrm>
            <a:off x="323850" y="188913"/>
            <a:ext cx="8686800" cy="720725"/>
          </a:xfrm>
          <a:prstGeom prst="rect">
            <a:avLst/>
          </a:prstGeom>
          <a:noFill/>
          <a:ln>
            <a:miter lim="800000"/>
            <a:headEnd/>
            <a:tailEnd/>
          </a:ln>
        </p:spPr>
        <p:txBody>
          <a:bodyPr lIns="0" tIns="0" rIns="0" bIns="0"/>
          <a:lstStyle/>
          <a:p>
            <a:pPr algn="l"/>
            <a:r>
              <a:rPr lang="en-GB" dirty="0" smtClean="0">
                <a:solidFill>
                  <a:srgbClr val="00B050"/>
                </a:solidFill>
                <a:latin typeface="Arial" pitchFamily="34" charset="0"/>
                <a:cs typeface="Arial" pitchFamily="34" charset="0"/>
              </a:rPr>
              <a:t>Implement Auto Enrolment</a:t>
            </a:r>
          </a:p>
        </p:txBody>
      </p:sp>
      <p:pic>
        <p:nvPicPr>
          <p:cNvPr id="33794" name="Picture 4"/>
          <p:cNvPicPr>
            <a:picLocks noGrp="1" noChangeAspect="1" noChangeArrowheads="1"/>
          </p:cNvPicPr>
          <p:nvPr>
            <p:ph idx="4294967295"/>
          </p:nvPr>
        </p:nvPicPr>
        <p:blipFill>
          <a:blip r:embed="rId2"/>
          <a:srcRect/>
          <a:stretch>
            <a:fillRect/>
          </a:stretch>
        </p:blipFill>
        <p:spPr bwMode="auto">
          <a:xfrm>
            <a:off x="1258888" y="1125538"/>
            <a:ext cx="6391275" cy="3433762"/>
          </a:xfrm>
          <a:prstGeom prst="rect">
            <a:avLst/>
          </a:prstGeom>
          <a:solidFill>
            <a:srgbClr val="00B050"/>
          </a:solidFill>
          <a:ln>
            <a:miter lim="800000"/>
            <a:headEnd/>
            <a:tailEnd/>
          </a:ln>
        </p:spPr>
      </p:pic>
      <p:sp>
        <p:nvSpPr>
          <p:cNvPr id="6" name="TextBox 11"/>
          <p:cNvSpPr txBox="1">
            <a:spLocks noChangeArrowheads="1"/>
          </p:cNvSpPr>
          <p:nvPr/>
        </p:nvSpPr>
        <p:spPr bwMode="auto">
          <a:xfrm>
            <a:off x="827088" y="4652963"/>
            <a:ext cx="8313737" cy="1724025"/>
          </a:xfrm>
          <a:prstGeom prst="rect">
            <a:avLst/>
          </a:prstGeom>
          <a:noFill/>
          <a:ln w="9525">
            <a:noFill/>
            <a:miter lim="800000"/>
            <a:headEnd/>
            <a:tailEnd/>
          </a:ln>
        </p:spPr>
        <p:txBody>
          <a:bodyPr lIns="0" tIns="0" rIns="0" bIns="0">
            <a:spAutoFit/>
          </a:bodyPr>
          <a:lstStyle/>
          <a:p>
            <a:pPr marL="177800" indent="-177800" fontAlgn="auto">
              <a:spcBef>
                <a:spcPts val="0"/>
              </a:spcBef>
              <a:spcAft>
                <a:spcPts val="0"/>
              </a:spcAft>
              <a:defRPr/>
            </a:pPr>
            <a:r>
              <a:rPr lang="en-GB" sz="1600" dirty="0">
                <a:latin typeface="Arial" pitchFamily="34" charset="0"/>
                <a:cs typeface="Arial" pitchFamily="34" charset="0"/>
              </a:rPr>
              <a:t>Challenges:</a:t>
            </a:r>
          </a:p>
          <a:p>
            <a:pPr marL="285750" indent="-285750" fontAlgn="auto">
              <a:spcBef>
                <a:spcPts val="0"/>
              </a:spcBef>
              <a:spcAft>
                <a:spcPts val="0"/>
              </a:spcAft>
              <a:buFont typeface="Arial" pitchFamily="34" charset="0"/>
              <a:buChar char="•"/>
              <a:defRPr/>
            </a:pPr>
            <a:r>
              <a:rPr lang="en-GB" sz="1600" dirty="0">
                <a:latin typeface="Arial" pitchFamily="34" charset="0"/>
                <a:cs typeface="Arial" pitchFamily="34" charset="0"/>
              </a:rPr>
              <a:t>How will you create processes and systems to handle the operational impact?</a:t>
            </a:r>
          </a:p>
          <a:p>
            <a:pPr marL="285750" indent="-285750" fontAlgn="auto">
              <a:spcBef>
                <a:spcPts val="0"/>
              </a:spcBef>
              <a:spcAft>
                <a:spcPts val="0"/>
              </a:spcAft>
              <a:buFont typeface="Arial" pitchFamily="34" charset="0"/>
              <a:buChar char="•"/>
              <a:defRPr/>
            </a:pPr>
            <a:r>
              <a:rPr lang="en-GB" sz="1600" dirty="0">
                <a:latin typeface="Arial" pitchFamily="34" charset="0"/>
                <a:cs typeface="Arial" pitchFamily="34" charset="0"/>
              </a:rPr>
              <a:t>How will you manage, control and maintain the administration?</a:t>
            </a:r>
          </a:p>
          <a:p>
            <a:pPr marL="285750" indent="-285750" fontAlgn="auto">
              <a:spcBef>
                <a:spcPts val="0"/>
              </a:spcBef>
              <a:spcAft>
                <a:spcPts val="0"/>
              </a:spcAft>
              <a:buFont typeface="Arial" pitchFamily="34" charset="0"/>
              <a:buChar char="•"/>
              <a:defRPr/>
            </a:pPr>
            <a:r>
              <a:rPr lang="en-GB" sz="1600" dirty="0">
                <a:latin typeface="Arial" pitchFamily="34" charset="0"/>
                <a:cs typeface="Arial" pitchFamily="34" charset="0"/>
              </a:rPr>
              <a:t>How will you create a robust audit trail of what happens at each stage?</a:t>
            </a:r>
          </a:p>
          <a:p>
            <a:pPr marL="285750" indent="-285750" fontAlgn="auto">
              <a:spcBef>
                <a:spcPts val="0"/>
              </a:spcBef>
              <a:spcAft>
                <a:spcPts val="0"/>
              </a:spcAft>
              <a:buFont typeface="Arial" pitchFamily="34" charset="0"/>
              <a:buChar char="•"/>
              <a:defRPr/>
            </a:pPr>
            <a:r>
              <a:rPr lang="en-GB" sz="1600" dirty="0">
                <a:latin typeface="Arial" pitchFamily="34" charset="0"/>
                <a:cs typeface="Arial" pitchFamily="34" charset="0"/>
              </a:rPr>
              <a:t>How will compliantly inform employees of their right to opt-out?</a:t>
            </a:r>
          </a:p>
          <a:p>
            <a:pPr marL="285750" indent="-285750" fontAlgn="auto">
              <a:spcBef>
                <a:spcPts val="0"/>
              </a:spcBef>
              <a:spcAft>
                <a:spcPts val="0"/>
              </a:spcAft>
              <a:buFont typeface="Arial" pitchFamily="34" charset="0"/>
              <a:buChar char="•"/>
              <a:defRPr/>
            </a:pPr>
            <a:r>
              <a:rPr lang="en-GB" sz="1600" dirty="0">
                <a:latin typeface="Arial" pitchFamily="34" charset="0"/>
                <a:cs typeface="Arial" pitchFamily="34" charset="0"/>
              </a:rPr>
              <a:t>How will you deal with paying refunds before the scheme refunds you?</a:t>
            </a:r>
          </a:p>
          <a:p>
            <a:pPr marL="177800" indent="-177800" algn="ctr" fontAlgn="auto">
              <a:spcBef>
                <a:spcPts val="0"/>
              </a:spcBef>
              <a:spcAft>
                <a:spcPts val="0"/>
              </a:spcAft>
              <a:defRPr/>
            </a:pPr>
            <a:endParaRPr lang="en-GB"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a:stretch>
            <a:fillRect/>
          </a:stretch>
        </p:blipFill>
        <p:spPr bwMode="auto">
          <a:xfrm>
            <a:off x="0" y="-26988"/>
            <a:ext cx="9144000" cy="7065963"/>
          </a:xfrm>
          <a:prstGeom prst="rect">
            <a:avLst/>
          </a:prstGeom>
          <a:noFill/>
          <a:ln w="9525">
            <a:noFill/>
            <a:miter lim="800000"/>
            <a:headEnd/>
            <a:tailEnd/>
          </a:ln>
        </p:spPr>
      </p:pic>
      <p:sp>
        <p:nvSpPr>
          <p:cNvPr id="11" name="Rectangle 10"/>
          <p:cNvSpPr/>
          <p:nvPr/>
        </p:nvSpPr>
        <p:spPr>
          <a:xfrm>
            <a:off x="0" y="0"/>
            <a:ext cx="9144000" cy="1093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3200" dirty="0">
                <a:solidFill>
                  <a:srgbClr val="00B050"/>
                </a:solidFill>
                <a:latin typeface="Arial" pitchFamily="34" charset="0"/>
                <a:cs typeface="Arial" pitchFamily="34" charset="0"/>
              </a:rPr>
              <a:t> The full solution processing requirements...</a:t>
            </a:r>
          </a:p>
        </p:txBody>
      </p:sp>
      <p:sp>
        <p:nvSpPr>
          <p:cNvPr id="14" name="TextBox 13"/>
          <p:cNvSpPr txBox="1"/>
          <p:nvPr/>
        </p:nvSpPr>
        <p:spPr>
          <a:xfrm>
            <a:off x="3563938" y="2924175"/>
            <a:ext cx="1836737" cy="1441450"/>
          </a:xfrm>
          <a:prstGeom prst="rect">
            <a:avLst/>
          </a:prstGeom>
          <a:solidFill>
            <a:schemeClr val="tx1">
              <a:lumMod val="60000"/>
              <a:lumOff val="40000"/>
            </a:schemeClr>
          </a:solidFill>
        </p:spPr>
        <p:txBody>
          <a:bodyPr>
            <a:spAutoFit/>
          </a:bodyPr>
          <a:lstStyle/>
          <a:p>
            <a:pPr algn="ctr" fontAlgn="auto">
              <a:lnSpc>
                <a:spcPct val="150000"/>
              </a:lnSpc>
              <a:spcBef>
                <a:spcPts val="0"/>
              </a:spcBef>
              <a:spcAft>
                <a:spcPts val="0"/>
              </a:spcAft>
              <a:defRPr/>
            </a:pPr>
            <a:r>
              <a:rPr lang="en-GB" sz="2000" dirty="0">
                <a:solidFill>
                  <a:schemeClr val="bg1"/>
                </a:solidFill>
                <a:latin typeface="+mn-lt"/>
              </a:rPr>
              <a:t>Bespoke Middleware Solution</a:t>
            </a:r>
          </a:p>
        </p:txBody>
      </p:sp>
      <p:sp>
        <p:nvSpPr>
          <p:cNvPr id="15" name="Rectangle 14"/>
          <p:cNvSpPr/>
          <p:nvPr/>
        </p:nvSpPr>
        <p:spPr>
          <a:xfrm>
            <a:off x="7667625" y="5876925"/>
            <a:ext cx="1441450" cy="115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Rectangle 15"/>
          <p:cNvSpPr/>
          <p:nvPr/>
        </p:nvSpPr>
        <p:spPr>
          <a:xfrm>
            <a:off x="0" y="6597650"/>
            <a:ext cx="9144000"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Rounded Rectangle 16"/>
          <p:cNvSpPr/>
          <p:nvPr/>
        </p:nvSpPr>
        <p:spPr>
          <a:xfrm>
            <a:off x="250825" y="1268413"/>
            <a:ext cx="8642350" cy="720725"/>
          </a:xfrm>
          <a:prstGeom prst="roundRect">
            <a:avLst/>
          </a:prstGeom>
          <a:solidFill>
            <a:schemeClr val="tx1">
              <a:lumMod val="40000"/>
              <a:lumOff val="60000"/>
            </a:schemeClr>
          </a:solidFill>
          <a:ln>
            <a:solidFill>
              <a:schemeClr val="tx1">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823" name="TextBox 17"/>
          <p:cNvSpPr txBox="1">
            <a:spLocks noChangeArrowheads="1"/>
          </p:cNvSpPr>
          <p:nvPr/>
        </p:nvSpPr>
        <p:spPr bwMode="auto">
          <a:xfrm>
            <a:off x="2908300" y="1444625"/>
            <a:ext cx="3463925" cy="400050"/>
          </a:xfrm>
          <a:prstGeom prst="rect">
            <a:avLst/>
          </a:prstGeom>
          <a:noFill/>
          <a:ln w="9525">
            <a:noFill/>
            <a:miter lim="800000"/>
            <a:headEnd/>
            <a:tailEnd/>
          </a:ln>
        </p:spPr>
        <p:txBody>
          <a:bodyPr>
            <a:spAutoFit/>
          </a:bodyPr>
          <a:lstStyle/>
          <a:p>
            <a:pPr algn="ctr"/>
            <a:r>
              <a:rPr lang="en-GB" sz="2000">
                <a:solidFill>
                  <a:schemeClr val="bg1"/>
                </a:solidFill>
                <a:latin typeface="Calibri" pitchFamily="34" charset="0"/>
              </a:rPr>
              <a:t>Web layer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idx="4294967295"/>
          </p:nvPr>
        </p:nvSpPr>
        <p:spPr bwMode="auto">
          <a:xfrm>
            <a:off x="395288" y="333375"/>
            <a:ext cx="8339137" cy="669925"/>
          </a:xfrm>
          <a:prstGeom prst="rect">
            <a:avLst/>
          </a:prstGeom>
          <a:noFill/>
          <a:ln>
            <a:miter lim="800000"/>
            <a:headEnd/>
            <a:tailEnd/>
          </a:ln>
        </p:spPr>
        <p:txBody>
          <a:bodyPr lIns="0" tIns="0" rIns="0" bIns="0"/>
          <a:lstStyle/>
          <a:p>
            <a:pPr algn="l"/>
            <a:r>
              <a:rPr lang="en-GB" sz="3200" dirty="0" smtClean="0">
                <a:solidFill>
                  <a:srgbClr val="00B050"/>
                </a:solidFill>
                <a:latin typeface="Arial" charset="0"/>
                <a:cs typeface="Arial" charset="0"/>
              </a:rPr>
              <a:t>Good technology will be able to handle:</a:t>
            </a:r>
            <a:endParaRPr lang="en-US" sz="3200" dirty="0" smtClean="0">
              <a:solidFill>
                <a:srgbClr val="00B050"/>
              </a:solidFill>
              <a:latin typeface="Arial" charset="0"/>
              <a:cs typeface="Arial" charset="0"/>
            </a:endParaRPr>
          </a:p>
        </p:txBody>
      </p:sp>
      <p:sp>
        <p:nvSpPr>
          <p:cNvPr id="35842" name="Rectangle 3"/>
          <p:cNvSpPr>
            <a:spLocks noGrp="1"/>
          </p:cNvSpPr>
          <p:nvPr>
            <p:ph type="body" idx="4294967295"/>
          </p:nvPr>
        </p:nvSpPr>
        <p:spPr bwMode="auto">
          <a:xfrm>
            <a:off x="1403350" y="1341438"/>
            <a:ext cx="5976938" cy="3987800"/>
          </a:xfrm>
          <a:prstGeom prst="rect">
            <a:avLst/>
          </a:prstGeom>
          <a:noFill/>
          <a:ln>
            <a:miter lim="800000"/>
            <a:headEnd/>
            <a:tailEnd/>
          </a:ln>
        </p:spPr>
        <p:txBody>
          <a:bodyPr lIns="0" tIns="0" rIns="0" bIns="0"/>
          <a:lstStyle/>
          <a:p>
            <a:pPr marL="0" indent="0">
              <a:lnSpc>
                <a:spcPct val="80000"/>
              </a:lnSpc>
            </a:pPr>
            <a:r>
              <a:rPr lang="en-GB" sz="1800" smtClean="0">
                <a:latin typeface="Arial" charset="0"/>
                <a:cs typeface="Arial" charset="0"/>
              </a:rPr>
              <a:t>  Scheme suitability testing</a:t>
            </a:r>
          </a:p>
          <a:p>
            <a:pPr marL="0" indent="0">
              <a:lnSpc>
                <a:spcPct val="80000"/>
              </a:lnSpc>
            </a:pPr>
            <a:r>
              <a:rPr lang="en-GB" sz="1800" smtClean="0">
                <a:latin typeface="Arial" charset="0"/>
                <a:cs typeface="Arial" charset="0"/>
              </a:rPr>
              <a:t>  Financial impact modelling</a:t>
            </a:r>
          </a:p>
          <a:p>
            <a:pPr marL="0" indent="0">
              <a:lnSpc>
                <a:spcPct val="80000"/>
              </a:lnSpc>
            </a:pPr>
            <a:r>
              <a:rPr lang="en-GB" sz="1800" smtClean="0">
                <a:latin typeface="Arial" charset="0"/>
                <a:cs typeface="Arial" charset="0"/>
              </a:rPr>
              <a:t>  Registering the scheme with The Pensions Regulator</a:t>
            </a:r>
          </a:p>
          <a:p>
            <a:pPr marL="0" indent="0">
              <a:lnSpc>
                <a:spcPct val="80000"/>
              </a:lnSpc>
            </a:pPr>
            <a:r>
              <a:rPr lang="en-GB" sz="1800" smtClean="0">
                <a:latin typeface="Arial" charset="0"/>
                <a:cs typeface="Arial" charset="0"/>
              </a:rPr>
              <a:t>  Worker assessment</a:t>
            </a:r>
          </a:p>
          <a:p>
            <a:pPr marL="0" indent="0">
              <a:lnSpc>
                <a:spcPct val="80000"/>
              </a:lnSpc>
            </a:pPr>
            <a:r>
              <a:rPr lang="en-GB" sz="1800" smtClean="0">
                <a:latin typeface="Arial" charset="0"/>
                <a:cs typeface="Arial" charset="0"/>
              </a:rPr>
              <a:t>  Postponement arrangements</a:t>
            </a:r>
          </a:p>
          <a:p>
            <a:pPr marL="0" indent="0">
              <a:lnSpc>
                <a:spcPct val="80000"/>
              </a:lnSpc>
            </a:pPr>
            <a:r>
              <a:rPr lang="en-GB" sz="1800" smtClean="0">
                <a:latin typeface="Arial" charset="0"/>
                <a:cs typeface="Arial" charset="0"/>
              </a:rPr>
              <a:t>  Pensions protection</a:t>
            </a:r>
          </a:p>
          <a:p>
            <a:pPr marL="0" indent="0">
              <a:lnSpc>
                <a:spcPct val="80000"/>
              </a:lnSpc>
            </a:pPr>
            <a:r>
              <a:rPr lang="en-GB" sz="1800" smtClean="0">
                <a:latin typeface="Arial" charset="0"/>
                <a:cs typeface="Arial" charset="0"/>
              </a:rPr>
              <a:t>  Multiple payrolls</a:t>
            </a:r>
          </a:p>
          <a:p>
            <a:pPr marL="0" indent="0">
              <a:lnSpc>
                <a:spcPct val="80000"/>
              </a:lnSpc>
            </a:pPr>
            <a:r>
              <a:rPr lang="en-GB" sz="1800" smtClean="0">
                <a:latin typeface="Arial" charset="0"/>
                <a:cs typeface="Arial" charset="0"/>
              </a:rPr>
              <a:t>  Multiple pay reference periods</a:t>
            </a:r>
          </a:p>
          <a:p>
            <a:pPr marL="0" indent="0">
              <a:lnSpc>
                <a:spcPct val="80000"/>
              </a:lnSpc>
            </a:pPr>
            <a:r>
              <a:rPr lang="en-GB" sz="1800" smtClean="0">
                <a:latin typeface="Arial" charset="0"/>
                <a:cs typeface="Arial" charset="0"/>
              </a:rPr>
              <a:t>  Complex scheme design</a:t>
            </a:r>
          </a:p>
          <a:p>
            <a:pPr marL="0" indent="0">
              <a:lnSpc>
                <a:spcPct val="80000"/>
              </a:lnSpc>
            </a:pPr>
            <a:r>
              <a:rPr lang="en-GB" sz="1800" smtClean="0">
                <a:latin typeface="Arial" charset="0"/>
                <a:cs typeface="Arial" charset="0"/>
              </a:rPr>
              <a:t>  Bulk data imports with data assessment and validation</a:t>
            </a:r>
          </a:p>
          <a:p>
            <a:pPr marL="0" indent="0">
              <a:lnSpc>
                <a:spcPct val="80000"/>
              </a:lnSpc>
            </a:pPr>
            <a:r>
              <a:rPr lang="en-GB" sz="1800" smtClean="0">
                <a:latin typeface="Arial" charset="0"/>
                <a:cs typeface="Arial" charset="0"/>
              </a:rPr>
              <a:t>  Managing opt-outs</a:t>
            </a:r>
          </a:p>
          <a:p>
            <a:pPr marL="0" indent="0">
              <a:lnSpc>
                <a:spcPct val="80000"/>
              </a:lnSpc>
            </a:pPr>
            <a:r>
              <a:rPr lang="en-GB" sz="1800" smtClean="0">
                <a:latin typeface="Arial" charset="0"/>
                <a:cs typeface="Arial" charset="0"/>
              </a:rPr>
              <a:t>  Managing opt-ins</a:t>
            </a:r>
          </a:p>
          <a:p>
            <a:pPr marL="0" indent="0">
              <a:lnSpc>
                <a:spcPct val="80000"/>
              </a:lnSpc>
            </a:pPr>
            <a:r>
              <a:rPr lang="en-GB" sz="1800" smtClean="0">
                <a:latin typeface="Arial" charset="0"/>
                <a:cs typeface="Arial" charset="0"/>
              </a:rPr>
              <a:t>  Managing re-enrolment</a:t>
            </a:r>
          </a:p>
          <a:p>
            <a:pPr marL="0" indent="0">
              <a:lnSpc>
                <a:spcPct val="80000"/>
              </a:lnSpc>
            </a:pPr>
            <a:r>
              <a:rPr lang="en-GB" sz="1800" smtClean="0">
                <a:latin typeface="Arial" charset="0"/>
                <a:cs typeface="Arial" charset="0"/>
              </a:rPr>
              <a:t>  Contributions payment management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251520" y="188640"/>
            <a:ext cx="8229600" cy="1477963"/>
          </a:xfrm>
          <a:noFill/>
          <a:ln>
            <a:miter lim="800000"/>
            <a:headEnd/>
            <a:tailEnd/>
          </a:ln>
        </p:spPr>
        <p:txBody>
          <a:bodyPr wrap="square" numCol="1" anchorCtr="0" compatLnSpc="1">
            <a:prstTxWarp prst="textNoShape">
              <a:avLst/>
            </a:prstTxWarp>
          </a:bodyPr>
          <a:lstStyle/>
          <a:p>
            <a:r>
              <a:rPr lang="en-GB" smtClean="0">
                <a:latin typeface="Arial" charset="0"/>
                <a:cs typeface="Arial" charset="0"/>
              </a:rPr>
              <a:t>Implementing Auto Enrolment Successfully</a:t>
            </a:r>
          </a:p>
        </p:txBody>
      </p:sp>
      <p:sp>
        <p:nvSpPr>
          <p:cNvPr id="9219" name="Content Placeholder 2"/>
          <p:cNvSpPr>
            <a:spLocks noGrp="1"/>
          </p:cNvSpPr>
          <p:nvPr>
            <p:ph sz="quarter" idx="10"/>
          </p:nvPr>
        </p:nvSpPr>
        <p:spPr bwMode="auto">
          <a:xfrm>
            <a:off x="395536" y="1484784"/>
            <a:ext cx="8208962" cy="647700"/>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latin typeface="Arial" charset="0"/>
                <a:cs typeface="Arial" charset="0"/>
              </a:rPr>
              <a:t>Andy </a:t>
            </a:r>
            <a:r>
              <a:rPr lang="en-GB" dirty="0" err="1" smtClean="0">
                <a:latin typeface="Arial" charset="0"/>
                <a:cs typeface="Arial" charset="0"/>
              </a:rPr>
              <a:t>Agathangelou</a:t>
            </a:r>
            <a:r>
              <a:rPr lang="en-GB" dirty="0" smtClean="0">
                <a:latin typeface="Arial" charset="0"/>
                <a:cs typeface="Arial" charset="0"/>
              </a:rPr>
              <a:t>, Head of Strategic Relationships, Close Brothers Asset Management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bwMode="auto">
          <a:xfrm>
            <a:off x="395288" y="333375"/>
            <a:ext cx="8339137" cy="311150"/>
          </a:xfrm>
          <a:prstGeom prst="rect">
            <a:avLst/>
          </a:prstGeom>
          <a:noFill/>
          <a:ln>
            <a:miter lim="800000"/>
            <a:headEnd/>
            <a:tailEnd/>
          </a:ln>
        </p:spPr>
        <p:txBody>
          <a:bodyPr lIns="0" tIns="0" rIns="0" bIns="0"/>
          <a:lstStyle/>
          <a:p>
            <a:pPr algn="l"/>
            <a:r>
              <a:rPr lang="en-GB" sz="3200" dirty="0" smtClean="0">
                <a:solidFill>
                  <a:srgbClr val="00B050"/>
                </a:solidFill>
                <a:latin typeface="Arial" charset="0"/>
                <a:cs typeface="Arial" charset="0"/>
              </a:rPr>
              <a:t>And…</a:t>
            </a:r>
            <a:endParaRPr lang="en-US" sz="3200" dirty="0" smtClean="0">
              <a:solidFill>
                <a:srgbClr val="00B050"/>
              </a:solidFill>
              <a:latin typeface="Arial" charset="0"/>
              <a:cs typeface="Arial" charset="0"/>
            </a:endParaRPr>
          </a:p>
        </p:txBody>
      </p:sp>
      <p:sp>
        <p:nvSpPr>
          <p:cNvPr id="36866" name="Rectangle 3"/>
          <p:cNvSpPr>
            <a:spLocks noGrp="1"/>
          </p:cNvSpPr>
          <p:nvPr>
            <p:ph type="body" idx="4294967295"/>
          </p:nvPr>
        </p:nvSpPr>
        <p:spPr bwMode="auto">
          <a:xfrm>
            <a:off x="827088" y="981075"/>
            <a:ext cx="8110537" cy="5400675"/>
          </a:xfrm>
          <a:prstGeom prst="rect">
            <a:avLst/>
          </a:prstGeom>
          <a:noFill/>
          <a:ln>
            <a:miter lim="800000"/>
            <a:headEnd/>
            <a:tailEnd/>
          </a:ln>
        </p:spPr>
        <p:txBody>
          <a:bodyPr lIns="0" tIns="0" rIns="0" bIns="0"/>
          <a:lstStyle/>
          <a:p>
            <a:pPr marL="0" indent="0">
              <a:lnSpc>
                <a:spcPct val="80000"/>
              </a:lnSpc>
            </a:pPr>
            <a:r>
              <a:rPr lang="en-GB" sz="1800" smtClean="0">
                <a:latin typeface="Arial" charset="0"/>
                <a:cs typeface="Arial" charset="0"/>
              </a:rPr>
              <a:t>  Enabling access to view pension fund details</a:t>
            </a:r>
          </a:p>
          <a:p>
            <a:pPr marL="0" indent="0">
              <a:lnSpc>
                <a:spcPct val="80000"/>
              </a:lnSpc>
            </a:pPr>
            <a:r>
              <a:rPr lang="en-GB" sz="1800" smtClean="0">
                <a:latin typeface="Arial" charset="0"/>
                <a:cs typeface="Arial" charset="0"/>
              </a:rPr>
              <a:t>  Scheme and member data maintenance</a:t>
            </a:r>
          </a:p>
          <a:p>
            <a:pPr marL="0" indent="0">
              <a:lnSpc>
                <a:spcPct val="80000"/>
              </a:lnSpc>
            </a:pPr>
            <a:r>
              <a:rPr lang="en-GB" sz="1800" smtClean="0">
                <a:latin typeface="Arial" charset="0"/>
                <a:cs typeface="Arial" charset="0"/>
              </a:rPr>
              <a:t>  Processing of new joiners and leavers</a:t>
            </a:r>
          </a:p>
          <a:p>
            <a:pPr marL="0" indent="0">
              <a:lnSpc>
                <a:spcPct val="80000"/>
              </a:lnSpc>
            </a:pPr>
            <a:r>
              <a:rPr lang="en-GB" sz="1800" smtClean="0">
                <a:latin typeface="Arial" charset="0"/>
                <a:cs typeface="Arial" charset="0"/>
              </a:rPr>
              <a:t>  Reporting of MI  </a:t>
            </a:r>
          </a:p>
          <a:p>
            <a:pPr marL="0" indent="0">
              <a:lnSpc>
                <a:spcPct val="80000"/>
              </a:lnSpc>
            </a:pPr>
            <a:r>
              <a:rPr lang="en-GB" sz="1800" smtClean="0">
                <a:latin typeface="Arial" charset="0"/>
                <a:cs typeface="Arial" charset="0"/>
              </a:rPr>
              <a:t>  Audit trail of all data changes (and by whom)</a:t>
            </a:r>
          </a:p>
          <a:p>
            <a:pPr marL="0" indent="0">
              <a:lnSpc>
                <a:spcPct val="80000"/>
              </a:lnSpc>
            </a:pPr>
            <a:r>
              <a:rPr lang="en-GB" sz="1800" smtClean="0">
                <a:latin typeface="Arial" charset="0"/>
                <a:cs typeface="Arial" charset="0"/>
              </a:rPr>
              <a:t>  Compliant records maintenance and archiving</a:t>
            </a:r>
          </a:p>
          <a:p>
            <a:pPr marL="0" indent="0">
              <a:lnSpc>
                <a:spcPct val="80000"/>
              </a:lnSpc>
            </a:pPr>
            <a:r>
              <a:rPr lang="en-GB" sz="1800" smtClean="0">
                <a:latin typeface="Arial" charset="0"/>
                <a:cs typeface="Arial" charset="0"/>
              </a:rPr>
              <a:t>  Providing for higher levels of data integrity and security </a:t>
            </a:r>
          </a:p>
          <a:p>
            <a:pPr marL="0" indent="0">
              <a:lnSpc>
                <a:spcPct val="80000"/>
              </a:lnSpc>
            </a:pPr>
            <a:r>
              <a:rPr lang="en-GB" sz="1800" smtClean="0">
                <a:latin typeface="Arial" charset="0"/>
                <a:cs typeface="Arial" charset="0"/>
              </a:rPr>
              <a:t>  Communications through TPR-approved templates (email, SMS, print)</a:t>
            </a:r>
          </a:p>
          <a:p>
            <a:pPr marL="0" indent="0">
              <a:lnSpc>
                <a:spcPct val="80000"/>
              </a:lnSpc>
            </a:pPr>
            <a:r>
              <a:rPr lang="en-GB" sz="1800" smtClean="0">
                <a:latin typeface="Arial" charset="0"/>
                <a:cs typeface="Arial" charset="0"/>
              </a:rPr>
              <a:t>  Notification of actions (email, SMS, print)</a:t>
            </a:r>
          </a:p>
          <a:p>
            <a:pPr marL="0" indent="0">
              <a:lnSpc>
                <a:spcPct val="80000"/>
              </a:lnSpc>
            </a:pPr>
            <a:r>
              <a:rPr lang="en-GB" sz="1800" smtClean="0">
                <a:latin typeface="Arial" charset="0"/>
                <a:cs typeface="Arial" charset="0"/>
              </a:rPr>
              <a:t>  Integration with pension provider(s) </a:t>
            </a:r>
          </a:p>
          <a:p>
            <a:pPr marL="0" indent="0">
              <a:lnSpc>
                <a:spcPct val="80000"/>
              </a:lnSpc>
            </a:pPr>
            <a:r>
              <a:rPr lang="en-GB" sz="1800" smtClean="0">
                <a:latin typeface="Arial" charset="0"/>
                <a:cs typeface="Arial" charset="0"/>
              </a:rPr>
              <a:t>  Integration with payroll provider(s)</a:t>
            </a:r>
          </a:p>
          <a:p>
            <a:pPr marL="0" indent="0">
              <a:lnSpc>
                <a:spcPct val="80000"/>
              </a:lnSpc>
            </a:pPr>
            <a:r>
              <a:rPr lang="en-GB" sz="1800" smtClean="0">
                <a:latin typeface="Arial" charset="0"/>
                <a:cs typeface="Arial" charset="0"/>
              </a:rPr>
              <a:t>  Integration with The Pensions Regulator</a:t>
            </a:r>
          </a:p>
          <a:p>
            <a:pPr marL="0" indent="0">
              <a:lnSpc>
                <a:spcPct val="80000"/>
              </a:lnSpc>
            </a:pPr>
            <a:r>
              <a:rPr lang="en-GB" sz="1800" smtClean="0">
                <a:latin typeface="Arial" charset="0"/>
                <a:cs typeface="Arial" charset="0"/>
              </a:rPr>
              <a:t>  Integration with benefit platforms including flexible benefits platforms</a:t>
            </a:r>
          </a:p>
          <a:p>
            <a:pPr marL="0" indent="0">
              <a:lnSpc>
                <a:spcPct val="80000"/>
              </a:lnSpc>
            </a:pPr>
            <a:r>
              <a:rPr lang="en-GB" sz="1800" smtClean="0">
                <a:latin typeface="Arial" charset="0"/>
                <a:cs typeface="Arial" charset="0"/>
              </a:rPr>
              <a:t>  Handling Salary Exchange arrangements</a:t>
            </a:r>
          </a:p>
          <a:p>
            <a:pPr marL="0" indent="0">
              <a:lnSpc>
                <a:spcPct val="80000"/>
              </a:lnSpc>
            </a:pPr>
            <a:r>
              <a:rPr lang="en-GB" sz="1800" smtClean="0">
                <a:latin typeface="Arial" charset="0"/>
                <a:cs typeface="Arial" charset="0"/>
              </a:rPr>
              <a:t>  Coping with multiple languages and currencies</a:t>
            </a:r>
          </a:p>
          <a:p>
            <a:pPr marL="0" indent="0">
              <a:lnSpc>
                <a:spcPct val="80000"/>
              </a:lnSpc>
            </a:pPr>
            <a:r>
              <a:rPr lang="en-GB" sz="1800" smtClean="0">
                <a:latin typeface="Arial" charset="0"/>
                <a:cs typeface="Arial" charset="0"/>
              </a:rPr>
              <a:t>  Re-running reports with historic data for audit and investigation purposes</a:t>
            </a:r>
          </a:p>
          <a:p>
            <a:pPr marL="0" indent="0">
              <a:lnSpc>
                <a:spcPct val="80000"/>
              </a:lnSpc>
            </a:pPr>
            <a:r>
              <a:rPr lang="en-GB" sz="1800" smtClean="0">
                <a:latin typeface="Arial" charset="0"/>
                <a:cs typeface="Arial" charset="0"/>
              </a:rPr>
              <a:t>  Auto-enrolment administration</a:t>
            </a:r>
          </a:p>
          <a:p>
            <a:pPr marL="0" indent="0">
              <a:lnSpc>
                <a:spcPct val="80000"/>
              </a:lnSpc>
            </a:pPr>
            <a:r>
              <a:rPr lang="en-GB" sz="1800" smtClean="0">
                <a:latin typeface="Arial" charset="0"/>
                <a:cs typeface="Arial" charset="0"/>
              </a:rPr>
              <a:t>  Providing compliance support in accordance with TPR’s requirements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srcRect/>
          <a:stretch>
            <a:fillRect/>
          </a:stretch>
        </p:blipFill>
        <p:spPr bwMode="auto">
          <a:xfrm>
            <a:off x="0" y="0"/>
            <a:ext cx="9791700" cy="9382125"/>
          </a:xfrm>
          <a:prstGeom prst="rect">
            <a:avLst/>
          </a:prstGeom>
          <a:noFill/>
          <a:ln w="9525">
            <a:noFill/>
            <a:miter lim="800000"/>
            <a:headEnd/>
            <a:tailEnd/>
          </a:ln>
        </p:spPr>
      </p:pic>
      <p:sp>
        <p:nvSpPr>
          <p:cNvPr id="3" name="Rectangle 2"/>
          <p:cNvSpPr/>
          <p:nvPr/>
        </p:nvSpPr>
        <p:spPr>
          <a:xfrm>
            <a:off x="6804025" y="549275"/>
            <a:ext cx="15843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a:stretch>
            <a:fillRect/>
          </a:stretch>
        </p:blipFill>
        <p:spPr bwMode="auto">
          <a:xfrm>
            <a:off x="0" y="0"/>
            <a:ext cx="9801225" cy="7412038"/>
          </a:xfrm>
          <a:prstGeom prst="rect">
            <a:avLst/>
          </a:prstGeom>
          <a:noFill/>
          <a:ln w="9525">
            <a:noFill/>
            <a:miter lim="800000"/>
            <a:headEnd/>
            <a:tailEnd/>
          </a:ln>
        </p:spPr>
      </p:pic>
      <p:sp>
        <p:nvSpPr>
          <p:cNvPr id="3" name="Rectangle 2"/>
          <p:cNvSpPr/>
          <p:nvPr/>
        </p:nvSpPr>
        <p:spPr>
          <a:xfrm>
            <a:off x="6804025" y="404813"/>
            <a:ext cx="1584325" cy="287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a:stretch>
            <a:fillRect/>
          </a:stretch>
        </p:blipFill>
        <p:spPr bwMode="auto">
          <a:xfrm>
            <a:off x="0" y="0"/>
            <a:ext cx="9310688" cy="6710363"/>
          </a:xfrm>
          <a:prstGeom prst="rect">
            <a:avLst/>
          </a:prstGeom>
          <a:noFill/>
          <a:ln w="9525">
            <a:noFill/>
            <a:miter lim="800000"/>
            <a:headEnd/>
            <a:tailEnd/>
          </a:ln>
        </p:spPr>
      </p:pic>
      <p:sp>
        <p:nvSpPr>
          <p:cNvPr id="3" name="Rectangle 2"/>
          <p:cNvSpPr/>
          <p:nvPr/>
        </p:nvSpPr>
        <p:spPr>
          <a:xfrm>
            <a:off x="6372225" y="333375"/>
            <a:ext cx="1584325" cy="28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95536" y="3356992"/>
            <a:ext cx="4730750" cy="2784475"/>
          </a:xfrm>
          <a:prstGeom prst="rect">
            <a:avLst/>
          </a:prstGeom>
          <a:ln>
            <a:noFill/>
          </a:ln>
          <a:effectLst>
            <a:outerShdw blurRad="292100" dist="139700" dir="2700000" algn="tl" rotWithShape="0">
              <a:srgbClr val="333333">
                <a:alpha val="65000"/>
              </a:srgbClr>
            </a:outerShdw>
          </a:effectLst>
        </p:spPr>
      </p:pic>
      <p:pic>
        <p:nvPicPr>
          <p:cNvPr id="3" name="Picture 2"/>
          <p:cNvPicPr/>
          <p:nvPr/>
        </p:nvPicPr>
        <p:blipFill>
          <a:blip r:embed="rId3"/>
          <a:stretch>
            <a:fillRect/>
          </a:stretch>
        </p:blipFill>
        <p:spPr>
          <a:xfrm>
            <a:off x="4788024" y="620688"/>
            <a:ext cx="4087813" cy="2576513"/>
          </a:xfrm>
          <a:prstGeom prst="rect">
            <a:avLst/>
          </a:prstGeom>
          <a:ln>
            <a:noFill/>
          </a:ln>
          <a:effectLst>
            <a:outerShdw blurRad="292100" dist="139700" dir="2700000" algn="tl" rotWithShape="0">
              <a:srgbClr val="333333">
                <a:alpha val="65000"/>
              </a:srgbClr>
            </a:outerShdw>
          </a:effectLst>
        </p:spPr>
      </p:pic>
      <p:pic>
        <p:nvPicPr>
          <p:cNvPr id="4" name="Picture 3"/>
          <p:cNvPicPr/>
          <p:nvPr/>
        </p:nvPicPr>
        <p:blipFill>
          <a:blip r:embed="rId4"/>
          <a:stretch>
            <a:fillRect/>
          </a:stretch>
        </p:blipFill>
        <p:spPr>
          <a:xfrm>
            <a:off x="152425" y="404664"/>
            <a:ext cx="4265613" cy="25384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0"/>
            <a:ext cx="9144000" cy="10098088"/>
          </a:xfrm>
          <a:prstGeom prst="rect">
            <a:avLst/>
          </a:prstGeom>
          <a:noFill/>
          <a:ln>
            <a:noFill/>
          </a:ln>
          <a:effectLst>
            <a:outerShdw blurRad="317500" dist="114300" dir="2700000" algn="tl" rotWithShape="0">
              <a:prstClr val="black">
                <a:alpha val="40000"/>
              </a:prstClr>
            </a:outerShdw>
          </a:effectLs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41275"/>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401638"/>
            <a:ext cx="9144000" cy="64563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ounded Rectangle 4"/>
          <p:cNvSpPr>
            <a:spLocks noChangeArrowheads="1"/>
          </p:cNvSpPr>
          <p:nvPr/>
        </p:nvSpPr>
        <p:spPr bwMode="auto">
          <a:xfrm>
            <a:off x="855663" y="1556792"/>
            <a:ext cx="7331075" cy="2419350"/>
          </a:xfrm>
          <a:prstGeom prst="roundRect">
            <a:avLst>
              <a:gd name="adj" fmla="val 16667"/>
            </a:avLst>
          </a:prstGeom>
          <a:solidFill>
            <a:srgbClr val="00B050"/>
          </a:solidFill>
          <a:ln w="25400" algn="ctr">
            <a:noFill/>
            <a:round/>
            <a:headEnd/>
            <a:tailEnd/>
          </a:ln>
        </p:spPr>
        <p:txBody>
          <a:bodyPr lIns="18000" tIns="18000" rIns="18000" bIns="18000" anchor="ctr"/>
          <a:lstStyle/>
          <a:p>
            <a:pPr algn="ctr"/>
            <a:r>
              <a:rPr lang="en-GB" sz="3600">
                <a:solidFill>
                  <a:schemeClr val="bg1"/>
                </a:solidFill>
                <a:latin typeface="Calibri" pitchFamily="34" charset="0"/>
              </a:rPr>
              <a:t>Auto-enrolment represents a seismic shift in the UK’s pensions landscape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0" y="0"/>
            <a:ext cx="9144000" cy="9793288"/>
          </a:xfrm>
          <a:prstGeom prst="rect">
            <a:avLst/>
          </a:prstGeom>
          <a:noFill/>
          <a:ln>
            <a:noFill/>
          </a:ln>
          <a:effectLst>
            <a:outerShdw blurRad="317500" dist="114300" dir="2700000" algn="tl" rotWithShape="0">
              <a:prstClr val="black">
                <a:alpha val="40000"/>
              </a:prstClr>
            </a:outerShdw>
          </a:effectLs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0" y="0"/>
            <a:ext cx="9144000" cy="7434263"/>
          </a:xfrm>
          <a:prstGeom prst="rect">
            <a:avLst/>
          </a:prstGeom>
          <a:noFill/>
          <a:ln>
            <a:noFill/>
          </a:ln>
          <a:effectLst>
            <a:outerShdw blurRad="317500" dist="114300" dir="2700000" algn="tl" rotWithShape="0">
              <a:prstClr val="black">
                <a:alpha val="40000"/>
              </a:prstClr>
            </a:outerShdw>
          </a:effectLs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bwMode="auto">
          <a:xfrm>
            <a:off x="449263" y="260350"/>
            <a:ext cx="8104187" cy="836613"/>
          </a:xfrm>
          <a:prstGeom prst="rect">
            <a:avLst/>
          </a:prstGeom>
          <a:noFill/>
          <a:ln>
            <a:miter lim="800000"/>
            <a:headEnd/>
            <a:tailEnd/>
          </a:ln>
        </p:spPr>
        <p:txBody>
          <a:bodyPr lIns="0" tIns="0" rIns="0" bIns="0"/>
          <a:lstStyle/>
          <a:p>
            <a:pPr algn="l"/>
            <a:r>
              <a:rPr lang="en-GB" sz="3200" dirty="0" smtClean="0">
                <a:solidFill>
                  <a:srgbClr val="00B050"/>
                </a:solidFill>
                <a:latin typeface="Arial" charset="0"/>
                <a:cs typeface="Arial" charset="0"/>
              </a:rPr>
              <a:t>Communicate compliantly</a:t>
            </a:r>
          </a:p>
        </p:txBody>
      </p:sp>
      <p:sp>
        <p:nvSpPr>
          <p:cNvPr id="49154" name="Content Placeholder 2"/>
          <p:cNvSpPr txBox="1">
            <a:spLocks/>
          </p:cNvSpPr>
          <p:nvPr/>
        </p:nvSpPr>
        <p:spPr bwMode="auto">
          <a:xfrm>
            <a:off x="539750" y="1341438"/>
            <a:ext cx="8391525" cy="4594225"/>
          </a:xfrm>
          <a:prstGeom prst="rect">
            <a:avLst/>
          </a:prstGeom>
          <a:noFill/>
          <a:ln w="9525">
            <a:noFill/>
            <a:miter lim="800000"/>
            <a:headEnd/>
            <a:tailEnd/>
          </a:ln>
        </p:spPr>
        <p:txBody>
          <a:bodyPr lIns="0" tIns="0" rIns="0" bIns="0"/>
          <a:lstStyle/>
          <a:p>
            <a:pPr indent="265113">
              <a:spcBef>
                <a:spcPts val="600"/>
              </a:spcBef>
              <a:spcAft>
                <a:spcPts val="600"/>
              </a:spcAft>
              <a:buFont typeface="Arial" charset="0"/>
              <a:buChar char="•"/>
            </a:pPr>
            <a:r>
              <a:rPr lang="en-GB" dirty="0">
                <a:cs typeface="Arial" charset="0"/>
              </a:rPr>
              <a:t>The Pensions Regulator requires you to follow a prescribed format for communications</a:t>
            </a:r>
          </a:p>
          <a:p>
            <a:pPr indent="265113">
              <a:spcBef>
                <a:spcPts val="600"/>
              </a:spcBef>
              <a:spcAft>
                <a:spcPts val="600"/>
              </a:spcAft>
              <a:buFont typeface="Arial" charset="0"/>
              <a:buChar char="•"/>
            </a:pPr>
            <a:r>
              <a:rPr lang="en-GB" dirty="0">
                <a:ea typeface="ＭＳ Ｐゴシック"/>
                <a:cs typeface="Arial" charset="0"/>
              </a:rPr>
              <a:t>How will you communicate to </a:t>
            </a:r>
            <a:r>
              <a:rPr lang="en-GB" u="sng" dirty="0">
                <a:solidFill>
                  <a:srgbClr val="00B050"/>
                </a:solidFill>
                <a:ea typeface="ＭＳ Ｐゴシック"/>
                <a:cs typeface="Arial" charset="0"/>
              </a:rPr>
              <a:t>all</a:t>
            </a:r>
            <a:r>
              <a:rPr lang="en-GB" dirty="0">
                <a:ea typeface="ＭＳ Ｐゴシック"/>
                <a:cs typeface="Arial" charset="0"/>
              </a:rPr>
              <a:t> workers? (post, e-mail, </a:t>
            </a:r>
            <a:r>
              <a:rPr lang="en-GB" dirty="0" err="1">
                <a:ea typeface="ＭＳ Ｐゴシック"/>
                <a:cs typeface="Arial" charset="0"/>
              </a:rPr>
              <a:t>SMS</a:t>
            </a:r>
            <a:r>
              <a:rPr lang="en-GB" dirty="0">
                <a:ea typeface="ＭＳ Ｐゴシック"/>
                <a:cs typeface="Arial" charset="0"/>
              </a:rPr>
              <a:t> text)</a:t>
            </a:r>
          </a:p>
          <a:p>
            <a:pPr indent="265113">
              <a:buFont typeface="Arial" charset="0"/>
              <a:buChar char="•"/>
            </a:pPr>
            <a:r>
              <a:rPr lang="en-GB" dirty="0">
                <a:ea typeface="ＭＳ Ｐゴシック"/>
                <a:cs typeface="Arial" charset="0"/>
              </a:rPr>
              <a:t>How will you communicate effectively?</a:t>
            </a:r>
            <a:br>
              <a:rPr lang="en-GB" dirty="0">
                <a:ea typeface="ＭＳ Ｐゴシック"/>
                <a:cs typeface="Arial" charset="0"/>
              </a:rPr>
            </a:br>
            <a:endParaRPr lang="en-GB" dirty="0">
              <a:ea typeface="ＭＳ Ｐゴシック"/>
              <a:cs typeface="Arial" charset="0"/>
            </a:endParaRPr>
          </a:p>
          <a:p>
            <a:pPr indent="265113">
              <a:buFont typeface="Arial" charset="0"/>
              <a:buChar char="•"/>
            </a:pPr>
            <a:r>
              <a:rPr lang="en-GB" dirty="0">
                <a:ea typeface="ＭＳ Ｐゴシック"/>
                <a:cs typeface="Arial" charset="0"/>
              </a:rPr>
              <a:t>Effectively, each worker must have an AE audited record</a:t>
            </a:r>
          </a:p>
          <a:p>
            <a:pPr indent="265113">
              <a:buFont typeface="Arial" charset="0"/>
              <a:buChar char="•"/>
            </a:pPr>
            <a:endParaRPr lang="en-GB" dirty="0">
              <a:ea typeface="ＭＳ Ｐゴシック"/>
              <a:cs typeface="Arial" charset="0"/>
            </a:endParaRPr>
          </a:p>
          <a:p>
            <a:pPr indent="265113">
              <a:buFont typeface="Arial" charset="0"/>
              <a:buChar char="•"/>
            </a:pPr>
            <a:r>
              <a:rPr lang="en-GB" dirty="0">
                <a:ea typeface="ＭＳ Ｐゴシック"/>
                <a:cs typeface="Arial" charset="0"/>
              </a:rPr>
              <a:t>Various communications required include: </a:t>
            </a:r>
          </a:p>
          <a:p>
            <a:pPr lvl="1" indent="265113">
              <a:buFontTx/>
              <a:buChar char="•"/>
            </a:pPr>
            <a:r>
              <a:rPr lang="en-GB" dirty="0">
                <a:ea typeface="ＭＳ Ｐゴシック"/>
                <a:cs typeface="Arial" charset="0"/>
              </a:rPr>
              <a:t>postponement notice 	</a:t>
            </a:r>
          </a:p>
          <a:p>
            <a:pPr lvl="1" indent="265113">
              <a:buFontTx/>
              <a:buChar char="•"/>
            </a:pPr>
            <a:r>
              <a:rPr lang="en-GB" dirty="0">
                <a:ea typeface="ＭＳ Ｐゴシック"/>
                <a:cs typeface="Arial" charset="0"/>
              </a:rPr>
              <a:t>assessment </a:t>
            </a:r>
          </a:p>
          <a:p>
            <a:pPr lvl="1" indent="265113">
              <a:buFontTx/>
              <a:buChar char="•"/>
            </a:pPr>
            <a:r>
              <a:rPr lang="en-GB" dirty="0">
                <a:ea typeface="ＭＳ Ｐゴシック"/>
                <a:cs typeface="Arial" charset="0"/>
              </a:rPr>
              <a:t>auto enrolment</a:t>
            </a:r>
          </a:p>
          <a:p>
            <a:pPr lvl="1" indent="265113">
              <a:buFontTx/>
              <a:buChar char="•"/>
            </a:pPr>
            <a:r>
              <a:rPr lang="en-GB" dirty="0">
                <a:ea typeface="ＭＳ Ｐゴシック"/>
                <a:cs typeface="Arial" charset="0"/>
              </a:rPr>
              <a:t>opt-out </a:t>
            </a:r>
          </a:p>
          <a:p>
            <a:pPr lvl="1" indent="265113">
              <a:buFontTx/>
              <a:buChar char="•"/>
            </a:pPr>
            <a:r>
              <a:rPr lang="en-GB" dirty="0">
                <a:ea typeface="ＭＳ Ｐゴシック"/>
                <a:cs typeface="Arial" charset="0"/>
              </a:rPr>
              <a:t>opt-in</a:t>
            </a:r>
          </a:p>
          <a:p>
            <a:pPr lvl="1" indent="265113">
              <a:buFontTx/>
              <a:buChar char="•"/>
            </a:pPr>
            <a:r>
              <a:rPr lang="en-GB" dirty="0">
                <a:ea typeface="ＭＳ Ｐゴシック"/>
                <a:cs typeface="Arial" charset="0"/>
              </a:rPr>
              <a:t>re-enrolment</a:t>
            </a:r>
          </a:p>
          <a:p>
            <a:pPr indent="265113">
              <a:spcBef>
                <a:spcPts val="600"/>
              </a:spcBef>
              <a:spcAft>
                <a:spcPts val="600"/>
              </a:spcAft>
            </a:pPr>
            <a:endParaRPr lang="en-GB" dirty="0">
              <a:ea typeface="ＭＳ Ｐゴシック"/>
              <a:cs typeface="Arial" charset="0"/>
            </a:endParaRPr>
          </a:p>
          <a:p>
            <a:pPr indent="265113">
              <a:spcBef>
                <a:spcPts val="600"/>
              </a:spcBef>
            </a:pPr>
            <a:endParaRPr lang="en-GB" b="1" dirty="0">
              <a:ea typeface="ＭＳ Ｐゴシック"/>
              <a:cs typeface="Arial" charset="0"/>
            </a:endParaRPr>
          </a:p>
          <a:p>
            <a:pPr indent="265113">
              <a:spcBef>
                <a:spcPts val="600"/>
              </a:spcBef>
            </a:pPr>
            <a:endParaRPr lang="en-GB" b="1" dirty="0">
              <a:ea typeface="ＭＳ Ｐゴシック"/>
              <a:cs typeface="Arial" charset="0"/>
            </a:endParaRPr>
          </a:p>
          <a:p>
            <a:pPr indent="265113">
              <a:spcBef>
                <a:spcPts val="600"/>
              </a:spcBef>
            </a:pPr>
            <a:endParaRPr lang="en-GB" b="1" dirty="0">
              <a:ea typeface="ＭＳ Ｐゴシック"/>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3"/>
          <p:cNvSpPr txBox="1">
            <a:spLocks noChangeArrowheads="1"/>
          </p:cNvSpPr>
          <p:nvPr/>
        </p:nvSpPr>
        <p:spPr bwMode="auto">
          <a:xfrm>
            <a:off x="449263" y="395288"/>
            <a:ext cx="8370887" cy="585787"/>
          </a:xfrm>
          <a:prstGeom prst="rect">
            <a:avLst/>
          </a:prstGeom>
          <a:noFill/>
          <a:ln w="9525">
            <a:noFill/>
            <a:miter lim="800000"/>
            <a:headEnd/>
            <a:tailEnd/>
          </a:ln>
        </p:spPr>
        <p:txBody>
          <a:bodyPr>
            <a:spAutoFit/>
          </a:bodyPr>
          <a:lstStyle/>
          <a:p>
            <a:pPr algn="ctr"/>
            <a:r>
              <a:rPr lang="en-GB" sz="3200">
                <a:solidFill>
                  <a:srgbClr val="00B050"/>
                </a:solidFill>
                <a:cs typeface="Arial" charset="0"/>
              </a:rPr>
              <a:t>Report as required</a:t>
            </a:r>
          </a:p>
        </p:txBody>
      </p:sp>
      <p:sp>
        <p:nvSpPr>
          <p:cNvPr id="50178" name="Rectangle 7"/>
          <p:cNvSpPr>
            <a:spLocks noChangeArrowheads="1"/>
          </p:cNvSpPr>
          <p:nvPr/>
        </p:nvSpPr>
        <p:spPr bwMode="auto">
          <a:xfrm>
            <a:off x="935038" y="1128713"/>
            <a:ext cx="8137525" cy="4862512"/>
          </a:xfrm>
          <a:prstGeom prst="rect">
            <a:avLst/>
          </a:prstGeom>
          <a:noFill/>
          <a:ln w="9525">
            <a:noFill/>
            <a:miter lim="800000"/>
            <a:headEnd/>
            <a:tailEnd/>
          </a:ln>
        </p:spPr>
        <p:txBody>
          <a:bodyPr>
            <a:spAutoFit/>
          </a:bodyPr>
          <a:lstStyle/>
          <a:p>
            <a:pPr marL="228600" indent="-228600">
              <a:spcBef>
                <a:spcPts val="300"/>
              </a:spcBef>
              <a:spcAft>
                <a:spcPts val="300"/>
              </a:spcAft>
              <a:buFontTx/>
              <a:buChar char="•"/>
            </a:pPr>
            <a:r>
              <a:rPr lang="en-GB" sz="1600" dirty="0">
                <a:ea typeface="ＭＳ Ｐゴシック"/>
                <a:cs typeface="Arial" charset="0"/>
              </a:rPr>
              <a:t>You will need to be able to report on:-</a:t>
            </a:r>
          </a:p>
          <a:p>
            <a:pPr marL="685800" lvl="1" indent="-228600">
              <a:spcBef>
                <a:spcPts val="300"/>
              </a:spcBef>
              <a:spcAft>
                <a:spcPts val="300"/>
              </a:spcAft>
              <a:buFontTx/>
              <a:buChar char="•"/>
            </a:pPr>
            <a:r>
              <a:rPr lang="en-GB" sz="1600" dirty="0">
                <a:ea typeface="ＭＳ Ｐゴシック"/>
                <a:cs typeface="Arial" charset="0"/>
              </a:rPr>
              <a:t>Full employee data</a:t>
            </a:r>
          </a:p>
          <a:p>
            <a:pPr marL="685800" lvl="1" indent="-228600">
              <a:spcBef>
                <a:spcPts val="300"/>
              </a:spcBef>
              <a:spcAft>
                <a:spcPts val="300"/>
              </a:spcAft>
              <a:buFontTx/>
              <a:buChar char="•"/>
            </a:pPr>
            <a:r>
              <a:rPr lang="en-GB" sz="1600" dirty="0">
                <a:ea typeface="ＭＳ Ｐゴシック"/>
                <a:cs typeface="Arial" charset="0"/>
              </a:rPr>
              <a:t>Contracts</a:t>
            </a:r>
          </a:p>
          <a:p>
            <a:pPr marL="685800" lvl="1" indent="-228600">
              <a:spcBef>
                <a:spcPts val="300"/>
              </a:spcBef>
              <a:spcAft>
                <a:spcPts val="300"/>
              </a:spcAft>
              <a:buFontTx/>
              <a:buChar char="•"/>
            </a:pPr>
            <a:r>
              <a:rPr lang="en-GB" sz="1600" dirty="0">
                <a:ea typeface="ＭＳ Ｐゴシック"/>
                <a:cs typeface="Arial" charset="0"/>
              </a:rPr>
              <a:t>Eligibility data</a:t>
            </a:r>
          </a:p>
          <a:p>
            <a:pPr marL="685800" lvl="1" indent="-228600">
              <a:spcBef>
                <a:spcPts val="300"/>
              </a:spcBef>
              <a:spcAft>
                <a:spcPts val="300"/>
              </a:spcAft>
              <a:buFontTx/>
              <a:buChar char="•"/>
            </a:pPr>
            <a:r>
              <a:rPr lang="en-GB" sz="1600" dirty="0">
                <a:ea typeface="ＭＳ Ｐゴシック"/>
                <a:cs typeface="Arial" charset="0"/>
              </a:rPr>
              <a:t>Membership data</a:t>
            </a:r>
          </a:p>
          <a:p>
            <a:pPr marL="685800" lvl="1" indent="-228600">
              <a:spcBef>
                <a:spcPts val="300"/>
              </a:spcBef>
              <a:spcAft>
                <a:spcPts val="300"/>
              </a:spcAft>
              <a:buFontTx/>
              <a:buChar char="•"/>
            </a:pPr>
            <a:r>
              <a:rPr lang="en-GB" sz="1600" dirty="0">
                <a:ea typeface="ＭＳ Ｐゴシック"/>
                <a:cs typeface="Arial" charset="0"/>
              </a:rPr>
              <a:t>Contribution payments and dates</a:t>
            </a:r>
          </a:p>
          <a:p>
            <a:pPr marL="685800" lvl="1" indent="-228600">
              <a:spcBef>
                <a:spcPts val="300"/>
              </a:spcBef>
              <a:spcAft>
                <a:spcPts val="300"/>
              </a:spcAft>
              <a:buFontTx/>
              <a:buChar char="•"/>
            </a:pPr>
            <a:r>
              <a:rPr lang="en-GB" sz="1600" dirty="0">
                <a:ea typeface="ＭＳ Ｐゴシック"/>
                <a:cs typeface="Arial" charset="0"/>
              </a:rPr>
              <a:t>Automatic enrolment dates</a:t>
            </a:r>
          </a:p>
          <a:p>
            <a:pPr marL="685800" lvl="1" indent="-228600">
              <a:spcBef>
                <a:spcPts val="300"/>
              </a:spcBef>
              <a:spcAft>
                <a:spcPts val="300"/>
              </a:spcAft>
              <a:buFontTx/>
              <a:buChar char="•"/>
            </a:pPr>
            <a:r>
              <a:rPr lang="en-GB" sz="1600" dirty="0">
                <a:ea typeface="ＭＳ Ｐゴシック"/>
                <a:cs typeface="Arial" charset="0"/>
              </a:rPr>
              <a:t>Details of your Qualifying Workplace Pension Scheme(s)</a:t>
            </a:r>
          </a:p>
          <a:p>
            <a:pPr marL="685800" lvl="1" indent="-228600">
              <a:spcBef>
                <a:spcPts val="300"/>
              </a:spcBef>
              <a:spcAft>
                <a:spcPts val="300"/>
              </a:spcAft>
              <a:buFontTx/>
              <a:buChar char="•"/>
            </a:pPr>
            <a:r>
              <a:rPr lang="en-GB" sz="1600" dirty="0">
                <a:ea typeface="ＭＳ Ｐゴシック"/>
                <a:cs typeface="Arial" charset="0"/>
              </a:rPr>
              <a:t>Opt in notices</a:t>
            </a:r>
          </a:p>
          <a:p>
            <a:pPr marL="685800" lvl="1" indent="-228600">
              <a:spcBef>
                <a:spcPts val="300"/>
              </a:spcBef>
              <a:spcAft>
                <a:spcPts val="300"/>
              </a:spcAft>
              <a:buFontTx/>
              <a:buChar char="•"/>
            </a:pPr>
            <a:r>
              <a:rPr lang="en-GB" sz="1600" dirty="0">
                <a:ea typeface="ＭＳ Ｐゴシック"/>
                <a:cs typeface="Arial" charset="0"/>
              </a:rPr>
              <a:t>Opt out notices</a:t>
            </a:r>
          </a:p>
          <a:p>
            <a:pPr marL="685800" lvl="1" indent="-228600">
              <a:spcBef>
                <a:spcPts val="300"/>
              </a:spcBef>
              <a:spcAft>
                <a:spcPts val="300"/>
              </a:spcAft>
              <a:buFontTx/>
              <a:buChar char="•"/>
            </a:pPr>
            <a:r>
              <a:rPr lang="en-GB" sz="1600" dirty="0">
                <a:ea typeface="ＭＳ Ｐゴシック"/>
                <a:cs typeface="Arial" charset="0"/>
              </a:rPr>
              <a:t>Opt out data</a:t>
            </a:r>
          </a:p>
          <a:p>
            <a:pPr marL="685800" lvl="1" indent="-228600">
              <a:spcBef>
                <a:spcPts val="300"/>
              </a:spcBef>
              <a:spcAft>
                <a:spcPts val="300"/>
              </a:spcAft>
              <a:buFontTx/>
              <a:buChar char="•"/>
            </a:pPr>
            <a:r>
              <a:rPr lang="en-GB" sz="1600" dirty="0">
                <a:ea typeface="ＭＳ Ｐゴシック"/>
                <a:cs typeface="Arial" charset="0"/>
              </a:rPr>
              <a:t>Individual records</a:t>
            </a:r>
          </a:p>
          <a:p>
            <a:pPr marL="228600" indent="-228600">
              <a:spcBef>
                <a:spcPts val="300"/>
              </a:spcBef>
              <a:spcAft>
                <a:spcPts val="300"/>
              </a:spcAft>
              <a:buFont typeface="Arial" charset="0"/>
              <a:buChar char="•"/>
            </a:pPr>
            <a:r>
              <a:rPr lang="en-GB" sz="1600" dirty="0">
                <a:ea typeface="ＭＳ Ｐゴシック"/>
                <a:cs typeface="Arial" charset="0"/>
              </a:rPr>
              <a:t>Retain records for up to 6 years (4 years for opt-outs)</a:t>
            </a:r>
          </a:p>
          <a:p>
            <a:pPr marL="228600" indent="-228600">
              <a:spcBef>
                <a:spcPts val="300"/>
              </a:spcBef>
              <a:spcAft>
                <a:spcPts val="300"/>
              </a:spcAft>
              <a:buFont typeface="Arial" charset="0"/>
              <a:buChar char="•"/>
            </a:pPr>
            <a:r>
              <a:rPr lang="en-GB" sz="1600" dirty="0">
                <a:ea typeface="ＭＳ Ｐゴシック"/>
                <a:cs typeface="Arial" charset="0"/>
              </a:rPr>
              <a:t>The ability to report retrospectively is vital</a:t>
            </a:r>
          </a:p>
          <a:p>
            <a:pPr marL="228600" indent="-228600">
              <a:spcBef>
                <a:spcPts val="300"/>
              </a:spcBef>
              <a:spcAft>
                <a:spcPts val="300"/>
              </a:spcAft>
              <a:buFont typeface="Arial" charset="0"/>
              <a:buChar char="•"/>
            </a:pPr>
            <a:r>
              <a:rPr lang="en-GB" sz="1600" dirty="0">
                <a:ea typeface="ＭＳ Ｐゴシック"/>
                <a:cs typeface="Arial" charset="0"/>
              </a:rPr>
              <a:t>Your reporting needs to be able to show a robust audit trail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827088" y="1196975"/>
            <a:ext cx="7200900" cy="5170488"/>
          </a:xfrm>
          <a:prstGeom prst="rect">
            <a:avLst/>
          </a:prstGeom>
          <a:noFill/>
          <a:ln w="9525">
            <a:noFill/>
            <a:miter lim="800000"/>
            <a:headEnd/>
            <a:tailEnd/>
          </a:ln>
        </p:spPr>
        <p:txBody>
          <a:bodyPr>
            <a:spAutoFit/>
          </a:bodyPr>
          <a:lstStyle/>
          <a:p>
            <a:pPr marL="228600" indent="-228600">
              <a:spcBef>
                <a:spcPts val="300"/>
              </a:spcBef>
              <a:spcAft>
                <a:spcPts val="300"/>
              </a:spcAft>
              <a:buFontTx/>
              <a:buChar char="•"/>
            </a:pPr>
            <a:r>
              <a:rPr lang="en-GB" dirty="0">
                <a:ea typeface="ＭＳ Ｐゴシック"/>
                <a:cs typeface="Arial" charset="0"/>
              </a:rPr>
              <a:t>Prepare for the on-going operational drag of AE</a:t>
            </a:r>
          </a:p>
          <a:p>
            <a:pPr marL="228600" indent="-228600">
              <a:spcBef>
                <a:spcPts val="300"/>
              </a:spcBef>
              <a:spcAft>
                <a:spcPts val="300"/>
              </a:spcAft>
              <a:buFontTx/>
              <a:buChar char="•"/>
            </a:pPr>
            <a:r>
              <a:rPr lang="en-GB" dirty="0">
                <a:ea typeface="ＭＳ Ｐゴシック"/>
                <a:cs typeface="Arial" charset="0"/>
              </a:rPr>
              <a:t>Systemise all that you can</a:t>
            </a:r>
          </a:p>
          <a:p>
            <a:pPr marL="228600" indent="-228600">
              <a:spcBef>
                <a:spcPts val="300"/>
              </a:spcBef>
              <a:spcAft>
                <a:spcPts val="300"/>
              </a:spcAft>
              <a:buFontTx/>
              <a:buChar char="•"/>
            </a:pPr>
            <a:r>
              <a:rPr lang="en-GB" dirty="0">
                <a:ea typeface="ＭＳ Ｐゴシック"/>
                <a:cs typeface="Arial" charset="0"/>
              </a:rPr>
              <a:t>Leverage technology to the full</a:t>
            </a:r>
          </a:p>
          <a:p>
            <a:pPr marL="228600" indent="-228600">
              <a:spcBef>
                <a:spcPts val="300"/>
              </a:spcBef>
              <a:spcAft>
                <a:spcPts val="300"/>
              </a:spcAft>
              <a:buFontTx/>
              <a:buChar char="•"/>
            </a:pPr>
            <a:r>
              <a:rPr lang="en-GB" dirty="0">
                <a:ea typeface="ＭＳ Ｐゴシック"/>
                <a:cs typeface="Arial" charset="0"/>
              </a:rPr>
              <a:t>Over time, if your systems, processes and technology work well, the situation will normalise, as with many of your existing business functions</a:t>
            </a:r>
          </a:p>
          <a:p>
            <a:pPr marL="685800" lvl="1" indent="-228600">
              <a:spcBef>
                <a:spcPts val="300"/>
              </a:spcBef>
              <a:spcAft>
                <a:spcPts val="300"/>
              </a:spcAft>
              <a:buFontTx/>
              <a:buChar char="•"/>
            </a:pPr>
            <a:r>
              <a:rPr lang="en-GB" dirty="0">
                <a:ea typeface="ＭＳ Ｐゴシック"/>
                <a:cs typeface="Arial" charset="0"/>
              </a:rPr>
              <a:t>Accounts</a:t>
            </a:r>
          </a:p>
          <a:p>
            <a:pPr marL="685800" lvl="1" indent="-228600">
              <a:spcBef>
                <a:spcPts val="300"/>
              </a:spcBef>
              <a:spcAft>
                <a:spcPts val="300"/>
              </a:spcAft>
              <a:buFontTx/>
              <a:buChar char="•"/>
            </a:pPr>
            <a:r>
              <a:rPr lang="en-GB" dirty="0">
                <a:ea typeface="ＭＳ Ｐゴシック"/>
                <a:cs typeface="Arial" charset="0"/>
              </a:rPr>
              <a:t>Payroll</a:t>
            </a:r>
          </a:p>
          <a:p>
            <a:pPr marL="685800" lvl="1" indent="-228600">
              <a:spcBef>
                <a:spcPts val="300"/>
              </a:spcBef>
              <a:spcAft>
                <a:spcPts val="300"/>
              </a:spcAft>
              <a:buFontTx/>
              <a:buChar char="•"/>
            </a:pPr>
            <a:r>
              <a:rPr lang="en-GB" dirty="0">
                <a:ea typeface="ＭＳ Ｐゴシック"/>
                <a:cs typeface="Arial" charset="0"/>
              </a:rPr>
              <a:t>Employee Benefits</a:t>
            </a:r>
          </a:p>
          <a:p>
            <a:pPr marL="685800" lvl="1" indent="-228600">
              <a:spcBef>
                <a:spcPts val="300"/>
              </a:spcBef>
              <a:spcAft>
                <a:spcPts val="300"/>
              </a:spcAft>
              <a:buFontTx/>
              <a:buChar char="•"/>
            </a:pPr>
            <a:r>
              <a:rPr lang="en-GB" dirty="0">
                <a:ea typeface="ＭＳ Ｐゴシック"/>
                <a:cs typeface="Arial" charset="0"/>
              </a:rPr>
              <a:t>Health &amp; Safety</a:t>
            </a:r>
          </a:p>
          <a:p>
            <a:pPr marL="685800" lvl="1" indent="-228600">
              <a:spcBef>
                <a:spcPts val="300"/>
              </a:spcBef>
              <a:spcAft>
                <a:spcPts val="300"/>
              </a:spcAft>
              <a:buFontTx/>
              <a:buChar char="•"/>
            </a:pPr>
            <a:r>
              <a:rPr lang="en-GB" dirty="0">
                <a:ea typeface="ＭＳ Ｐゴシック"/>
                <a:cs typeface="Arial" charset="0"/>
              </a:rPr>
              <a:t>Absence Management, and so on</a:t>
            </a:r>
          </a:p>
          <a:p>
            <a:pPr marL="685800" lvl="1" indent="-228600">
              <a:spcBef>
                <a:spcPts val="300"/>
              </a:spcBef>
              <a:spcAft>
                <a:spcPts val="300"/>
              </a:spcAft>
              <a:buClr>
                <a:schemeClr val="tx2"/>
              </a:buClr>
              <a:buFontTx/>
              <a:buChar char="•"/>
            </a:pPr>
            <a:endParaRPr lang="en-GB" dirty="0">
              <a:ea typeface="ＭＳ Ｐゴシック"/>
              <a:cs typeface="Arial" charset="0"/>
            </a:endParaRPr>
          </a:p>
          <a:p>
            <a:pPr marL="685800" lvl="1" indent="-228600">
              <a:spcBef>
                <a:spcPts val="300"/>
              </a:spcBef>
              <a:spcAft>
                <a:spcPts val="300"/>
              </a:spcAft>
              <a:buClr>
                <a:schemeClr val="tx2"/>
              </a:buClr>
              <a:buFontTx/>
              <a:buChar char="•"/>
            </a:pPr>
            <a:endParaRPr lang="en-GB" dirty="0">
              <a:ea typeface="ＭＳ Ｐゴシック"/>
              <a:cs typeface="Arial" charset="0"/>
            </a:endParaRPr>
          </a:p>
          <a:p>
            <a:pPr marL="685800" lvl="1" indent="-228600">
              <a:spcBef>
                <a:spcPts val="300"/>
              </a:spcBef>
              <a:spcAft>
                <a:spcPts val="300"/>
              </a:spcAft>
              <a:buClr>
                <a:schemeClr val="tx2"/>
              </a:buClr>
              <a:buFontTx/>
              <a:buChar char="•"/>
            </a:pPr>
            <a:endParaRPr lang="en-GB" dirty="0">
              <a:ea typeface="ＭＳ Ｐゴシック"/>
              <a:cs typeface="Arial" charset="0"/>
            </a:endParaRPr>
          </a:p>
          <a:p>
            <a:pPr marL="228600" indent="-228600">
              <a:spcBef>
                <a:spcPts val="300"/>
              </a:spcBef>
              <a:spcAft>
                <a:spcPts val="300"/>
              </a:spcAft>
              <a:buClr>
                <a:schemeClr val="tx2"/>
              </a:buClr>
              <a:buFontTx/>
              <a:buChar char="•"/>
            </a:pPr>
            <a:endParaRPr lang="en-GB" dirty="0">
              <a:ea typeface="ＭＳ Ｐゴシック"/>
              <a:cs typeface="Arial" charset="0"/>
            </a:endParaRPr>
          </a:p>
        </p:txBody>
      </p:sp>
      <p:sp>
        <p:nvSpPr>
          <p:cNvPr id="51202" name="TextBox 3"/>
          <p:cNvSpPr txBox="1">
            <a:spLocks noChangeArrowheads="1"/>
          </p:cNvSpPr>
          <p:nvPr/>
        </p:nvSpPr>
        <p:spPr bwMode="auto">
          <a:xfrm>
            <a:off x="449263" y="395288"/>
            <a:ext cx="8299450" cy="585787"/>
          </a:xfrm>
          <a:prstGeom prst="rect">
            <a:avLst/>
          </a:prstGeom>
          <a:noFill/>
          <a:ln w="9525">
            <a:noFill/>
            <a:miter lim="800000"/>
            <a:headEnd/>
            <a:tailEnd/>
          </a:ln>
        </p:spPr>
        <p:txBody>
          <a:bodyPr>
            <a:spAutoFit/>
          </a:bodyPr>
          <a:lstStyle/>
          <a:p>
            <a:pPr algn="ctr"/>
            <a:r>
              <a:rPr lang="en-GB" sz="3200">
                <a:solidFill>
                  <a:srgbClr val="00B050"/>
                </a:solidFill>
                <a:cs typeface="Arial" charset="0"/>
              </a:rPr>
              <a:t>Re-assess each pay reference period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bwMode="auto">
          <a:xfrm>
            <a:off x="490538" y="188913"/>
            <a:ext cx="8420100" cy="549275"/>
          </a:xfrm>
          <a:prstGeom prst="rect">
            <a:avLst/>
          </a:prstGeom>
          <a:noFill/>
          <a:ln>
            <a:miter lim="800000"/>
            <a:headEnd/>
            <a:tailEnd/>
          </a:ln>
        </p:spPr>
        <p:txBody>
          <a:bodyPr lIns="0" tIns="0" rIns="0" bIns="0"/>
          <a:lstStyle/>
          <a:p>
            <a:pPr algn="l"/>
            <a:r>
              <a:rPr lang="en-GB" sz="3200" dirty="0" smtClean="0">
                <a:solidFill>
                  <a:srgbClr val="00B050"/>
                </a:solidFill>
                <a:latin typeface="Arial" charset="0"/>
                <a:cs typeface="Arial" charset="0"/>
              </a:rPr>
              <a:t>Project manage inclusively</a:t>
            </a:r>
          </a:p>
        </p:txBody>
      </p:sp>
      <p:graphicFrame>
        <p:nvGraphicFramePr>
          <p:cNvPr id="13" name="Diagram 12"/>
          <p:cNvGraphicFramePr/>
          <p:nvPr>
            <p:extLst>
              <p:ext uri="{D42A27DB-BD31-4B8C-83A1-F6EECF244321}">
                <p14:modId xmlns:p14="http://schemas.microsoft.com/office/powerpoint/2010/main" val="4243603512"/>
              </p:ext>
            </p:extLst>
          </p:nvPr>
        </p:nvGraphicFramePr>
        <p:xfrm>
          <a:off x="323528" y="1178843"/>
          <a:ext cx="2409373" cy="4963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20"/>
          <p:cNvGrpSpPr>
            <a:grpSpLocks/>
          </p:cNvGrpSpPr>
          <p:nvPr/>
        </p:nvGrpSpPr>
        <p:grpSpPr bwMode="auto">
          <a:xfrm>
            <a:off x="2805496" y="1104206"/>
            <a:ext cx="6149592" cy="1523975"/>
            <a:chOff x="-80742" y="-362324"/>
            <a:chExt cx="4583134" cy="1265509"/>
          </a:xfrm>
          <a:noFill/>
        </p:grpSpPr>
        <p:sp>
          <p:nvSpPr>
            <p:cNvPr id="22" name="Rounded Rectangle 21"/>
            <p:cNvSpPr/>
            <p:nvPr/>
          </p:nvSpPr>
          <p:spPr>
            <a:xfrm>
              <a:off x="2974" y="1495"/>
              <a:ext cx="4499418" cy="90169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80742" y="-362324"/>
              <a:ext cx="4411866" cy="814685"/>
            </a:xfrm>
            <a:prstGeom prst="rect">
              <a:avLst/>
            </a:prstGeom>
            <a:grpFill/>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defTabSz="977900" fontAlgn="auto">
                <a:lnSpc>
                  <a:spcPct val="90000"/>
                </a:lnSpc>
                <a:spcBef>
                  <a:spcPts val="0"/>
                </a:spcBef>
                <a:spcAft>
                  <a:spcPct val="35000"/>
                </a:spcAft>
                <a:defRPr/>
              </a:pPr>
              <a:r>
                <a:rPr lang="en-GB" sz="1400" dirty="0">
                  <a:solidFill>
                    <a:schemeClr val="tx1"/>
                  </a:solidFill>
                  <a:latin typeface="+mj-lt"/>
                </a:rPr>
                <a:t>Capture key data from employer, HR / payroll processes, pay reference periods and contracts of employment (legal input)</a:t>
              </a:r>
            </a:p>
          </p:txBody>
        </p:sp>
      </p:grpSp>
      <p:grpSp>
        <p:nvGrpSpPr>
          <p:cNvPr id="3" name="Group 23"/>
          <p:cNvGrpSpPr>
            <a:grpSpLocks/>
          </p:cNvGrpSpPr>
          <p:nvPr/>
        </p:nvGrpSpPr>
        <p:grpSpPr bwMode="auto">
          <a:xfrm>
            <a:off x="2866231" y="2332112"/>
            <a:ext cx="6099969" cy="1253332"/>
            <a:chOff x="-7346" y="-379300"/>
            <a:chExt cx="6100371" cy="1509527"/>
          </a:xfrm>
          <a:noFill/>
        </p:grpSpPr>
        <p:sp>
          <p:nvSpPr>
            <p:cNvPr id="25" name="Rounded Rectangle 24"/>
            <p:cNvSpPr/>
            <p:nvPr/>
          </p:nvSpPr>
          <p:spPr>
            <a:xfrm>
              <a:off x="2974" y="233"/>
              <a:ext cx="6090051" cy="112999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7346" y="-379300"/>
              <a:ext cx="5978919" cy="713176"/>
            </a:xfrm>
            <a:prstGeom prst="rect">
              <a:avLst/>
            </a:prstGeom>
            <a:grpFill/>
          </p:spPr>
          <p:style>
            <a:lnRef idx="0">
              <a:scrgbClr r="0" g="0" b="0"/>
            </a:lnRef>
            <a:fillRef idx="0">
              <a:scrgbClr r="0" g="0" b="0"/>
            </a:fillRef>
            <a:effectRef idx="0">
              <a:scrgbClr r="0" g="0" b="0"/>
            </a:effectRef>
            <a:fontRef idx="minor">
              <a:schemeClr val="lt1"/>
            </a:fontRef>
          </p:style>
          <p:txBody>
            <a:bodyPr lIns="87630" tIns="43815" rIns="87630" bIns="43815" spcCol="1270" anchor="ctr"/>
            <a:lstStyle/>
            <a:p>
              <a:pPr defTabSz="1022350" fontAlgn="auto">
                <a:lnSpc>
                  <a:spcPct val="90000"/>
                </a:lnSpc>
                <a:spcBef>
                  <a:spcPts val="0"/>
                </a:spcBef>
                <a:spcAft>
                  <a:spcPct val="35000"/>
                </a:spcAft>
                <a:defRPr/>
              </a:pPr>
              <a:r>
                <a:rPr lang="en-GB" sz="1400" dirty="0">
                  <a:solidFill>
                    <a:schemeClr val="tx1"/>
                  </a:solidFill>
                  <a:latin typeface="+mj-lt"/>
                </a:rPr>
                <a:t>Assess data and establish costs, identify internal process requirements, data cleansing, agree employee communications, consider key roles and responsibilities</a:t>
              </a:r>
              <a:r>
                <a:rPr lang="en-GB" sz="1400" dirty="0">
                  <a:solidFill>
                    <a:schemeClr val="tx1"/>
                  </a:solidFill>
                </a:rPr>
                <a:t>	</a:t>
              </a:r>
            </a:p>
          </p:txBody>
        </p:sp>
      </p:grpSp>
      <p:grpSp>
        <p:nvGrpSpPr>
          <p:cNvPr id="4" name="Group 26"/>
          <p:cNvGrpSpPr>
            <a:grpSpLocks/>
          </p:cNvGrpSpPr>
          <p:nvPr/>
        </p:nvGrpSpPr>
        <p:grpSpPr bwMode="auto">
          <a:xfrm>
            <a:off x="2885281" y="3145754"/>
            <a:ext cx="6089650" cy="1467644"/>
            <a:chOff x="5948" y="-366950"/>
            <a:chExt cx="6090051" cy="875035"/>
          </a:xfrm>
          <a:noFill/>
        </p:grpSpPr>
        <p:sp>
          <p:nvSpPr>
            <p:cNvPr id="28" name="Rounded Rectangle 27"/>
            <p:cNvSpPr/>
            <p:nvPr/>
          </p:nvSpPr>
          <p:spPr>
            <a:xfrm>
              <a:off x="5948" y="-69277"/>
              <a:ext cx="6090051" cy="57736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43257" y="-366950"/>
              <a:ext cx="6032897" cy="595346"/>
            </a:xfrm>
            <a:prstGeom prst="rect">
              <a:avLst/>
            </a:prstGeom>
            <a:grpFill/>
          </p:spPr>
          <p:style>
            <a:lnRef idx="0">
              <a:scrgbClr r="0" g="0" b="0"/>
            </a:lnRef>
            <a:fillRef idx="0">
              <a:scrgbClr r="0" g="0" b="0"/>
            </a:fillRef>
            <a:effectRef idx="0">
              <a:scrgbClr r="0" g="0" b="0"/>
            </a:effectRef>
            <a:fontRef idx="minor">
              <a:schemeClr val="lt1"/>
            </a:fontRef>
          </p:style>
          <p:txBody>
            <a:bodyPr lIns="57150" tIns="28575" rIns="57150" bIns="28575" spcCol="1270" anchor="ctr"/>
            <a:lstStyle/>
            <a:p>
              <a:pPr defTabSz="666750" fontAlgn="auto">
                <a:lnSpc>
                  <a:spcPct val="90000"/>
                </a:lnSpc>
                <a:spcBef>
                  <a:spcPts val="0"/>
                </a:spcBef>
                <a:spcAft>
                  <a:spcPct val="35000"/>
                </a:spcAft>
                <a:defRPr/>
              </a:pPr>
              <a:r>
                <a:rPr lang="en-GB" sz="1400" dirty="0">
                  <a:solidFill>
                    <a:schemeClr val="tx1"/>
                  </a:solidFill>
                  <a:latin typeface="+mj-lt"/>
                </a:rPr>
                <a:t>Detail project plan, includes review of existing pension arrangement(s) and structure and design of new arrangement(s), start employee communications, consider postponement period	</a:t>
              </a:r>
            </a:p>
          </p:txBody>
        </p:sp>
      </p:grpSp>
      <p:grpSp>
        <p:nvGrpSpPr>
          <p:cNvPr id="5" name="Group 30"/>
          <p:cNvGrpSpPr>
            <a:grpSpLocks/>
          </p:cNvGrpSpPr>
          <p:nvPr/>
        </p:nvGrpSpPr>
        <p:grpSpPr bwMode="auto">
          <a:xfrm>
            <a:off x="2854325" y="4279228"/>
            <a:ext cx="6091238" cy="1273127"/>
            <a:chOff x="-229255" y="2094210"/>
            <a:chExt cx="6090051" cy="1512891"/>
          </a:xfrm>
          <a:noFill/>
        </p:grpSpPr>
        <p:sp>
          <p:nvSpPr>
            <p:cNvPr id="32" name="Rounded Rectangle 31"/>
            <p:cNvSpPr/>
            <p:nvPr/>
          </p:nvSpPr>
          <p:spPr>
            <a:xfrm>
              <a:off x="-229255" y="2477107"/>
              <a:ext cx="6090051" cy="112999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4"/>
            <p:cNvSpPr/>
            <p:nvPr/>
          </p:nvSpPr>
          <p:spPr>
            <a:xfrm>
              <a:off x="-144341" y="2094210"/>
              <a:ext cx="5980534" cy="794204"/>
            </a:xfrm>
            <a:prstGeom prst="rect">
              <a:avLst/>
            </a:prstGeom>
            <a:grpFill/>
          </p:spPr>
          <p:style>
            <a:lnRef idx="0">
              <a:scrgbClr r="0" g="0" b="0"/>
            </a:lnRef>
            <a:fillRef idx="0">
              <a:scrgbClr r="0" g="0" b="0"/>
            </a:fillRef>
            <a:effectRef idx="0">
              <a:scrgbClr r="0" g="0" b="0"/>
            </a:effectRef>
            <a:fontRef idx="minor">
              <a:schemeClr val="lt1"/>
            </a:fontRef>
          </p:style>
          <p:txBody>
            <a:bodyPr lIns="87630" tIns="43815" rIns="87630" bIns="43815" spcCol="1270" anchor="ctr"/>
            <a:lstStyle/>
            <a:p>
              <a:pPr defTabSz="1022350" fontAlgn="auto">
                <a:lnSpc>
                  <a:spcPct val="90000"/>
                </a:lnSpc>
                <a:spcBef>
                  <a:spcPts val="0"/>
                </a:spcBef>
                <a:spcAft>
                  <a:spcPct val="35000"/>
                </a:spcAft>
                <a:defRPr/>
              </a:pPr>
              <a:r>
                <a:rPr lang="en-GB" sz="1400" dirty="0">
                  <a:solidFill>
                    <a:schemeClr val="tx1"/>
                  </a:solidFill>
                  <a:latin typeface="+mj-lt"/>
                </a:rPr>
                <a:t>Implementation of agreed strategy and design, work with auto enrolment software in parallel with existing processes, implement postponement and opt-out processes</a:t>
              </a:r>
            </a:p>
          </p:txBody>
        </p:sp>
      </p:grpSp>
      <p:grpSp>
        <p:nvGrpSpPr>
          <p:cNvPr id="6" name="Group 34"/>
          <p:cNvGrpSpPr>
            <a:grpSpLocks/>
          </p:cNvGrpSpPr>
          <p:nvPr/>
        </p:nvGrpSpPr>
        <p:grpSpPr bwMode="auto">
          <a:xfrm>
            <a:off x="2854325" y="5344745"/>
            <a:ext cx="5822131" cy="560967"/>
            <a:chOff x="-376185" y="2159929"/>
            <a:chExt cx="6254391" cy="1308129"/>
          </a:xfrm>
          <a:noFill/>
        </p:grpSpPr>
        <p:sp>
          <p:nvSpPr>
            <p:cNvPr id="36" name="Rounded Rectangle 35"/>
            <p:cNvSpPr/>
            <p:nvPr/>
          </p:nvSpPr>
          <p:spPr>
            <a:xfrm>
              <a:off x="-211791" y="2337328"/>
              <a:ext cx="6089997" cy="113073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4"/>
            <p:cNvSpPr/>
            <p:nvPr/>
          </p:nvSpPr>
          <p:spPr>
            <a:xfrm>
              <a:off x="-376185" y="2159929"/>
              <a:ext cx="6254391" cy="1019074"/>
            </a:xfrm>
            <a:prstGeom prst="rect">
              <a:avLst/>
            </a:prstGeom>
            <a:grpFill/>
          </p:spPr>
          <p:style>
            <a:lnRef idx="0">
              <a:scrgbClr r="0" g="0" b="0"/>
            </a:lnRef>
            <a:fillRef idx="0">
              <a:scrgbClr r="0" g="0" b="0"/>
            </a:fillRef>
            <a:effectRef idx="0">
              <a:scrgbClr r="0" g="0" b="0"/>
            </a:effectRef>
            <a:fontRef idx="minor">
              <a:schemeClr val="lt1"/>
            </a:fontRef>
          </p:style>
          <p:txBody>
            <a:bodyPr lIns="87630" tIns="43815" rIns="87630" bIns="43815" spcCol="1270" anchor="ctr"/>
            <a:lstStyle/>
            <a:p>
              <a:pPr defTabSz="1022350" fontAlgn="auto">
                <a:lnSpc>
                  <a:spcPct val="90000"/>
                </a:lnSpc>
                <a:spcBef>
                  <a:spcPts val="0"/>
                </a:spcBef>
                <a:spcAft>
                  <a:spcPct val="35000"/>
                </a:spcAft>
                <a:defRPr/>
              </a:pPr>
              <a:r>
                <a:rPr lang="en-GB" sz="1400" dirty="0">
                  <a:solidFill>
                    <a:schemeClr val="tx1"/>
                  </a:solidFill>
                  <a:latin typeface="+mj-lt"/>
                </a:rPr>
                <a:t>Employee assessment communications if postponement, monitor </a:t>
              </a:r>
              <a:r>
                <a:rPr lang="en-GB" sz="1400" dirty="0" smtClean="0">
                  <a:solidFill>
                    <a:schemeClr val="tx1"/>
                  </a:solidFill>
                  <a:latin typeface="+mj-lt"/>
                </a:rPr>
                <a:t>opt- outs</a:t>
              </a:r>
              <a:r>
                <a:rPr lang="en-GB" sz="1400" dirty="0">
                  <a:solidFill>
                    <a:schemeClr val="tx1"/>
                  </a:solidFill>
                  <a:latin typeface="+mj-lt"/>
                </a:rPr>
                <a:t>, refunds, opt-ins, register scheme with TPR, compliance record keeping, re-enrolment processes</a:t>
              </a:r>
            </a:p>
          </p:txBody>
        </p:sp>
      </p:grpSp>
      <p:sp>
        <p:nvSpPr>
          <p:cNvPr id="52232" name="TextBox 18"/>
          <p:cNvSpPr txBox="1">
            <a:spLocks noChangeArrowheads="1"/>
          </p:cNvSpPr>
          <p:nvPr/>
        </p:nvSpPr>
        <p:spPr bwMode="auto">
          <a:xfrm>
            <a:off x="467544" y="692696"/>
            <a:ext cx="7810500" cy="647700"/>
          </a:xfrm>
          <a:prstGeom prst="rect">
            <a:avLst/>
          </a:prstGeom>
          <a:noFill/>
          <a:ln w="9525">
            <a:noFill/>
            <a:miter lim="800000"/>
            <a:headEnd/>
            <a:tailEnd/>
          </a:ln>
        </p:spPr>
        <p:txBody>
          <a:bodyPr>
            <a:spAutoFit/>
          </a:bodyPr>
          <a:lstStyle/>
          <a:p>
            <a:r>
              <a:rPr lang="en-GB" dirty="0">
                <a:latin typeface="Calibri" pitchFamily="34" charset="0"/>
              </a:rPr>
              <a:t>Involve </a:t>
            </a:r>
            <a:r>
              <a:rPr lang="en-GB" dirty="0" err="1">
                <a:latin typeface="Calibri" pitchFamily="34" charset="0"/>
              </a:rPr>
              <a:t>HR</a:t>
            </a:r>
            <a:r>
              <a:rPr lang="en-GB" dirty="0">
                <a:latin typeface="Calibri" pitchFamily="34" charset="0"/>
              </a:rPr>
              <a:t>, Payroll, Finance, Pensions &amp; Benefits, Legal, Advisers, Trustees, Staff</a:t>
            </a:r>
          </a:p>
          <a:p>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500063" y="260350"/>
            <a:ext cx="8031162" cy="620713"/>
          </a:xfrm>
          <a:prstGeom prst="rect">
            <a:avLst/>
          </a:prstGeom>
          <a:noFill/>
          <a:ln>
            <a:miter lim="800000"/>
            <a:headEnd/>
            <a:tailEnd/>
          </a:ln>
        </p:spPr>
        <p:txBody>
          <a:bodyPr lIns="0" tIns="0" rIns="0" bIns="0"/>
          <a:lstStyle/>
          <a:p>
            <a:pPr algn="l"/>
            <a:r>
              <a:rPr lang="en-GB" sz="3200" dirty="0" smtClean="0">
                <a:solidFill>
                  <a:srgbClr val="00B050"/>
                </a:solidFill>
                <a:latin typeface="Arial" charset="0"/>
                <a:cs typeface="Arial" charset="0"/>
              </a:rPr>
              <a:t>Project risks</a:t>
            </a:r>
            <a:endParaRPr lang="en-US" sz="3200" dirty="0" smtClean="0">
              <a:solidFill>
                <a:srgbClr val="00B050"/>
              </a:solidFill>
              <a:latin typeface="Arial" charset="0"/>
              <a:cs typeface="Arial" charset="0"/>
            </a:endParaRPr>
          </a:p>
        </p:txBody>
      </p:sp>
      <p:sp>
        <p:nvSpPr>
          <p:cNvPr id="53250" name="Text Box 7"/>
          <p:cNvSpPr txBox="1">
            <a:spLocks noChangeArrowheads="1"/>
          </p:cNvSpPr>
          <p:nvPr/>
        </p:nvSpPr>
        <p:spPr bwMode="auto">
          <a:xfrm>
            <a:off x="7251700" y="1989138"/>
            <a:ext cx="1800225" cy="360362"/>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Financial</a:t>
            </a:r>
            <a:endParaRPr lang="en-US" b="1">
              <a:cs typeface="Arial" charset="0"/>
            </a:endParaRPr>
          </a:p>
        </p:txBody>
      </p:sp>
      <p:sp>
        <p:nvSpPr>
          <p:cNvPr id="53251" name="Text Box 27"/>
          <p:cNvSpPr txBox="1">
            <a:spLocks noChangeArrowheads="1"/>
          </p:cNvSpPr>
          <p:nvPr/>
        </p:nvSpPr>
        <p:spPr bwMode="auto">
          <a:xfrm>
            <a:off x="5578475" y="1284288"/>
            <a:ext cx="1800225" cy="360362"/>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Project mgt.</a:t>
            </a:r>
            <a:endParaRPr lang="en-US" b="1">
              <a:cs typeface="Arial" charset="0"/>
            </a:endParaRPr>
          </a:p>
        </p:txBody>
      </p:sp>
      <p:sp>
        <p:nvSpPr>
          <p:cNvPr id="53252" name="Text Box 28"/>
          <p:cNvSpPr txBox="1">
            <a:spLocks noChangeArrowheads="1"/>
          </p:cNvSpPr>
          <p:nvPr/>
        </p:nvSpPr>
        <p:spPr bwMode="auto">
          <a:xfrm>
            <a:off x="7248525" y="3402013"/>
            <a:ext cx="1800225" cy="360362"/>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Commercial</a:t>
            </a:r>
            <a:endParaRPr lang="en-US" b="1">
              <a:cs typeface="Arial" charset="0"/>
            </a:endParaRPr>
          </a:p>
        </p:txBody>
      </p:sp>
      <p:sp>
        <p:nvSpPr>
          <p:cNvPr id="53253" name="Text Box 29"/>
          <p:cNvSpPr txBox="1">
            <a:spLocks noChangeArrowheads="1"/>
          </p:cNvSpPr>
          <p:nvPr/>
        </p:nvSpPr>
        <p:spPr bwMode="auto">
          <a:xfrm>
            <a:off x="57150" y="3422650"/>
            <a:ext cx="1800225" cy="360363"/>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Data</a:t>
            </a:r>
            <a:endParaRPr lang="en-US" b="1">
              <a:cs typeface="Arial" charset="0"/>
            </a:endParaRPr>
          </a:p>
        </p:txBody>
      </p:sp>
      <p:sp>
        <p:nvSpPr>
          <p:cNvPr id="53254" name="Text Box 30"/>
          <p:cNvSpPr txBox="1">
            <a:spLocks noChangeArrowheads="1"/>
          </p:cNvSpPr>
          <p:nvPr/>
        </p:nvSpPr>
        <p:spPr bwMode="auto">
          <a:xfrm>
            <a:off x="1690688" y="1289050"/>
            <a:ext cx="1800225" cy="360363"/>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Change mgt.</a:t>
            </a:r>
            <a:endParaRPr lang="en-US" b="1">
              <a:cs typeface="Arial" charset="0"/>
            </a:endParaRPr>
          </a:p>
        </p:txBody>
      </p:sp>
      <p:sp>
        <p:nvSpPr>
          <p:cNvPr id="53255" name="Text Box 31"/>
          <p:cNvSpPr txBox="1">
            <a:spLocks noChangeArrowheads="1"/>
          </p:cNvSpPr>
          <p:nvPr/>
        </p:nvSpPr>
        <p:spPr bwMode="auto">
          <a:xfrm>
            <a:off x="7253288" y="2681288"/>
            <a:ext cx="1800225" cy="360362"/>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Capacity</a:t>
            </a:r>
            <a:endParaRPr lang="en-US" b="1">
              <a:cs typeface="Arial" charset="0"/>
            </a:endParaRPr>
          </a:p>
        </p:txBody>
      </p:sp>
      <p:sp>
        <p:nvSpPr>
          <p:cNvPr id="53256" name="Text Box 32"/>
          <p:cNvSpPr txBox="1">
            <a:spLocks noChangeArrowheads="1"/>
          </p:cNvSpPr>
          <p:nvPr/>
        </p:nvSpPr>
        <p:spPr bwMode="auto">
          <a:xfrm>
            <a:off x="57150" y="4864100"/>
            <a:ext cx="1800225" cy="360363"/>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Legal</a:t>
            </a:r>
            <a:endParaRPr lang="en-US" b="1">
              <a:cs typeface="Arial" charset="0"/>
            </a:endParaRPr>
          </a:p>
        </p:txBody>
      </p:sp>
      <p:sp>
        <p:nvSpPr>
          <p:cNvPr id="53257" name="Text Box 33"/>
          <p:cNvSpPr txBox="1">
            <a:spLocks noChangeArrowheads="1"/>
          </p:cNvSpPr>
          <p:nvPr/>
        </p:nvSpPr>
        <p:spPr bwMode="auto">
          <a:xfrm>
            <a:off x="7246938" y="4102100"/>
            <a:ext cx="1800225" cy="360363"/>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Timing</a:t>
            </a:r>
            <a:endParaRPr lang="en-US" b="1">
              <a:cs typeface="Arial" charset="0"/>
            </a:endParaRPr>
          </a:p>
        </p:txBody>
      </p:sp>
      <p:sp>
        <p:nvSpPr>
          <p:cNvPr id="53258" name="Text Box 34"/>
          <p:cNvSpPr txBox="1">
            <a:spLocks noChangeArrowheads="1"/>
          </p:cNvSpPr>
          <p:nvPr/>
        </p:nvSpPr>
        <p:spPr bwMode="auto">
          <a:xfrm>
            <a:off x="5602288" y="5583238"/>
            <a:ext cx="2181225" cy="360362"/>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Communications</a:t>
            </a:r>
            <a:endParaRPr lang="en-US" b="1">
              <a:cs typeface="Arial" charset="0"/>
            </a:endParaRPr>
          </a:p>
        </p:txBody>
      </p:sp>
      <p:sp>
        <p:nvSpPr>
          <p:cNvPr id="53259" name="Text Box 35"/>
          <p:cNvSpPr txBox="1">
            <a:spLocks noChangeArrowheads="1"/>
          </p:cNvSpPr>
          <p:nvPr/>
        </p:nvSpPr>
        <p:spPr bwMode="auto">
          <a:xfrm>
            <a:off x="1706563" y="5588000"/>
            <a:ext cx="1800225" cy="360363"/>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Technology </a:t>
            </a:r>
            <a:endParaRPr lang="en-US" b="1">
              <a:cs typeface="Arial" charset="0"/>
            </a:endParaRPr>
          </a:p>
        </p:txBody>
      </p:sp>
      <p:sp>
        <p:nvSpPr>
          <p:cNvPr id="53260" name="Text Box 36"/>
          <p:cNvSpPr txBox="1">
            <a:spLocks noChangeArrowheads="1"/>
          </p:cNvSpPr>
          <p:nvPr/>
        </p:nvSpPr>
        <p:spPr bwMode="auto">
          <a:xfrm>
            <a:off x="47625" y="2711450"/>
            <a:ext cx="1800225" cy="360363"/>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Regulatory</a:t>
            </a:r>
            <a:endParaRPr lang="en-US" b="1">
              <a:cs typeface="Arial" charset="0"/>
            </a:endParaRPr>
          </a:p>
        </p:txBody>
      </p:sp>
      <p:sp>
        <p:nvSpPr>
          <p:cNvPr id="53261" name="Text Box 38"/>
          <p:cNvSpPr txBox="1">
            <a:spLocks noChangeArrowheads="1"/>
          </p:cNvSpPr>
          <p:nvPr/>
        </p:nvSpPr>
        <p:spPr bwMode="auto">
          <a:xfrm>
            <a:off x="49213" y="4143375"/>
            <a:ext cx="1800225" cy="360363"/>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Fraud</a:t>
            </a:r>
            <a:endParaRPr lang="en-US" b="1">
              <a:cs typeface="Arial" charset="0"/>
            </a:endParaRPr>
          </a:p>
        </p:txBody>
      </p:sp>
      <p:sp>
        <p:nvSpPr>
          <p:cNvPr id="53262" name="Text Box 39"/>
          <p:cNvSpPr txBox="1">
            <a:spLocks noChangeArrowheads="1"/>
          </p:cNvSpPr>
          <p:nvPr/>
        </p:nvSpPr>
        <p:spPr bwMode="auto">
          <a:xfrm>
            <a:off x="3648075" y="5959475"/>
            <a:ext cx="1800225" cy="360363"/>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Operational</a:t>
            </a:r>
            <a:endParaRPr lang="en-US" b="1">
              <a:cs typeface="Arial" charset="0"/>
            </a:endParaRPr>
          </a:p>
        </p:txBody>
      </p:sp>
      <p:sp>
        <p:nvSpPr>
          <p:cNvPr id="53263" name="Text Box 40"/>
          <p:cNvSpPr txBox="1">
            <a:spLocks noChangeArrowheads="1"/>
          </p:cNvSpPr>
          <p:nvPr/>
        </p:nvSpPr>
        <p:spPr bwMode="auto">
          <a:xfrm>
            <a:off x="7245350" y="4833938"/>
            <a:ext cx="1800225" cy="360362"/>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Supplier</a:t>
            </a:r>
            <a:endParaRPr lang="en-US" b="1">
              <a:cs typeface="Arial" charset="0"/>
            </a:endParaRPr>
          </a:p>
        </p:txBody>
      </p:sp>
      <p:sp>
        <p:nvSpPr>
          <p:cNvPr id="53264" name="Text Box 41"/>
          <p:cNvSpPr txBox="1">
            <a:spLocks noChangeArrowheads="1"/>
          </p:cNvSpPr>
          <p:nvPr/>
        </p:nvSpPr>
        <p:spPr bwMode="auto">
          <a:xfrm>
            <a:off x="50800" y="2001838"/>
            <a:ext cx="1800225" cy="360362"/>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Audit</a:t>
            </a:r>
            <a:endParaRPr lang="en-US" b="1">
              <a:cs typeface="Arial" charset="0"/>
            </a:endParaRPr>
          </a:p>
        </p:txBody>
      </p:sp>
      <p:sp>
        <p:nvSpPr>
          <p:cNvPr id="53265" name="Text Box 43"/>
          <p:cNvSpPr txBox="1">
            <a:spLocks noChangeArrowheads="1"/>
          </p:cNvSpPr>
          <p:nvPr/>
        </p:nvSpPr>
        <p:spPr bwMode="auto">
          <a:xfrm>
            <a:off x="3651250" y="927100"/>
            <a:ext cx="1800225" cy="360363"/>
          </a:xfrm>
          <a:prstGeom prst="rect">
            <a:avLst/>
          </a:prstGeom>
          <a:noFill/>
          <a:ln w="9525">
            <a:solidFill>
              <a:srgbClr val="00B050"/>
            </a:solidFill>
            <a:miter lim="800000"/>
            <a:headEnd/>
            <a:tailEnd/>
          </a:ln>
        </p:spPr>
        <p:txBody>
          <a:bodyPr anchor="ctr" anchorCtr="1"/>
          <a:lstStyle/>
          <a:p>
            <a:pPr algn="ctr">
              <a:spcBef>
                <a:spcPct val="50000"/>
              </a:spcBef>
            </a:pPr>
            <a:r>
              <a:rPr lang="en-GB" b="1">
                <a:cs typeface="Arial" charset="0"/>
              </a:rPr>
              <a:t>Knowledge</a:t>
            </a:r>
            <a:endParaRPr lang="en-US" b="1">
              <a:cs typeface="Arial" charset="0"/>
            </a:endParaRPr>
          </a:p>
        </p:txBody>
      </p:sp>
      <p:sp>
        <p:nvSpPr>
          <p:cNvPr id="53266" name="Line 46"/>
          <p:cNvSpPr>
            <a:spLocks noChangeShapeType="1"/>
          </p:cNvSpPr>
          <p:nvPr/>
        </p:nvSpPr>
        <p:spPr bwMode="auto">
          <a:xfrm>
            <a:off x="4529138" y="1285875"/>
            <a:ext cx="0" cy="4673600"/>
          </a:xfrm>
          <a:prstGeom prst="line">
            <a:avLst/>
          </a:prstGeom>
          <a:noFill/>
          <a:ln w="9525">
            <a:solidFill>
              <a:srgbClr val="00B050"/>
            </a:solidFill>
            <a:round/>
            <a:headEnd/>
            <a:tailEnd/>
          </a:ln>
        </p:spPr>
        <p:txBody>
          <a:bodyPr/>
          <a:lstStyle/>
          <a:p>
            <a:endParaRPr lang="en-US"/>
          </a:p>
        </p:txBody>
      </p:sp>
      <p:sp>
        <p:nvSpPr>
          <p:cNvPr id="53267" name="Line 58"/>
          <p:cNvSpPr>
            <a:spLocks noChangeShapeType="1"/>
          </p:cNvSpPr>
          <p:nvPr/>
        </p:nvSpPr>
        <p:spPr bwMode="auto">
          <a:xfrm>
            <a:off x="1843088" y="3584575"/>
            <a:ext cx="5384800" cy="0"/>
          </a:xfrm>
          <a:prstGeom prst="line">
            <a:avLst/>
          </a:prstGeom>
          <a:noFill/>
          <a:ln w="9525">
            <a:solidFill>
              <a:srgbClr val="00B050"/>
            </a:solidFill>
            <a:round/>
            <a:headEnd/>
            <a:tailEnd/>
          </a:ln>
        </p:spPr>
        <p:txBody>
          <a:bodyPr/>
          <a:lstStyle/>
          <a:p>
            <a:endParaRPr lang="en-US"/>
          </a:p>
        </p:txBody>
      </p:sp>
      <p:sp>
        <p:nvSpPr>
          <p:cNvPr id="53268" name="Line 59"/>
          <p:cNvSpPr>
            <a:spLocks noChangeShapeType="1"/>
          </p:cNvSpPr>
          <p:nvPr/>
        </p:nvSpPr>
        <p:spPr bwMode="auto">
          <a:xfrm>
            <a:off x="2627313" y="1654175"/>
            <a:ext cx="3919537" cy="3932238"/>
          </a:xfrm>
          <a:prstGeom prst="line">
            <a:avLst/>
          </a:prstGeom>
          <a:noFill/>
          <a:ln w="9525">
            <a:solidFill>
              <a:srgbClr val="00B050"/>
            </a:solidFill>
            <a:round/>
            <a:headEnd/>
            <a:tailEnd/>
          </a:ln>
        </p:spPr>
        <p:txBody>
          <a:bodyPr/>
          <a:lstStyle/>
          <a:p>
            <a:endParaRPr lang="en-US"/>
          </a:p>
        </p:txBody>
      </p:sp>
      <p:sp>
        <p:nvSpPr>
          <p:cNvPr id="53269" name="Line 60"/>
          <p:cNvSpPr>
            <a:spLocks noChangeShapeType="1"/>
          </p:cNvSpPr>
          <p:nvPr/>
        </p:nvSpPr>
        <p:spPr bwMode="auto">
          <a:xfrm flipV="1">
            <a:off x="2598738" y="1638300"/>
            <a:ext cx="3962400" cy="3948113"/>
          </a:xfrm>
          <a:prstGeom prst="line">
            <a:avLst/>
          </a:prstGeom>
          <a:noFill/>
          <a:ln w="9525">
            <a:solidFill>
              <a:srgbClr val="00B050"/>
            </a:solidFill>
            <a:round/>
            <a:headEnd/>
            <a:tailEnd/>
          </a:ln>
        </p:spPr>
        <p:txBody>
          <a:bodyPr/>
          <a:lstStyle/>
          <a:p>
            <a:endParaRPr lang="en-US"/>
          </a:p>
        </p:txBody>
      </p:sp>
      <p:sp>
        <p:nvSpPr>
          <p:cNvPr id="53270" name="Line 61"/>
          <p:cNvSpPr>
            <a:spLocks noChangeShapeType="1"/>
          </p:cNvSpPr>
          <p:nvPr/>
        </p:nvSpPr>
        <p:spPr bwMode="auto">
          <a:xfrm>
            <a:off x="1858963" y="2176463"/>
            <a:ext cx="5399087" cy="2844800"/>
          </a:xfrm>
          <a:prstGeom prst="line">
            <a:avLst/>
          </a:prstGeom>
          <a:noFill/>
          <a:ln w="9525">
            <a:solidFill>
              <a:srgbClr val="00B050"/>
            </a:solidFill>
            <a:round/>
            <a:headEnd/>
            <a:tailEnd/>
          </a:ln>
        </p:spPr>
        <p:txBody>
          <a:bodyPr/>
          <a:lstStyle/>
          <a:p>
            <a:endParaRPr lang="en-US"/>
          </a:p>
        </p:txBody>
      </p:sp>
      <p:sp>
        <p:nvSpPr>
          <p:cNvPr id="53271" name="Line 62"/>
          <p:cNvSpPr>
            <a:spLocks noChangeShapeType="1"/>
          </p:cNvSpPr>
          <p:nvPr/>
        </p:nvSpPr>
        <p:spPr bwMode="auto">
          <a:xfrm flipV="1">
            <a:off x="1843088" y="2176463"/>
            <a:ext cx="5400675" cy="2859087"/>
          </a:xfrm>
          <a:prstGeom prst="line">
            <a:avLst/>
          </a:prstGeom>
          <a:noFill/>
          <a:ln w="9525">
            <a:solidFill>
              <a:srgbClr val="00B050"/>
            </a:solidFill>
            <a:round/>
            <a:headEnd/>
            <a:tailEnd/>
          </a:ln>
        </p:spPr>
        <p:txBody>
          <a:bodyPr/>
          <a:lstStyle/>
          <a:p>
            <a:endParaRPr lang="en-US"/>
          </a:p>
        </p:txBody>
      </p:sp>
      <p:sp>
        <p:nvSpPr>
          <p:cNvPr id="53272" name="Line 63"/>
          <p:cNvSpPr>
            <a:spLocks noChangeShapeType="1"/>
          </p:cNvSpPr>
          <p:nvPr/>
        </p:nvSpPr>
        <p:spPr bwMode="auto">
          <a:xfrm>
            <a:off x="1858963" y="2873375"/>
            <a:ext cx="5384800" cy="1406525"/>
          </a:xfrm>
          <a:prstGeom prst="line">
            <a:avLst/>
          </a:prstGeom>
          <a:noFill/>
          <a:ln w="9525">
            <a:solidFill>
              <a:srgbClr val="00B050"/>
            </a:solidFill>
            <a:round/>
            <a:headEnd/>
            <a:tailEnd/>
          </a:ln>
        </p:spPr>
        <p:txBody>
          <a:bodyPr/>
          <a:lstStyle/>
          <a:p>
            <a:endParaRPr lang="en-US"/>
          </a:p>
        </p:txBody>
      </p:sp>
      <p:sp>
        <p:nvSpPr>
          <p:cNvPr id="53273" name="Line 64"/>
          <p:cNvSpPr>
            <a:spLocks noChangeShapeType="1"/>
          </p:cNvSpPr>
          <p:nvPr/>
        </p:nvSpPr>
        <p:spPr bwMode="auto">
          <a:xfrm flipV="1">
            <a:off x="1843088" y="2843213"/>
            <a:ext cx="5400675" cy="1481137"/>
          </a:xfrm>
          <a:prstGeom prst="line">
            <a:avLst/>
          </a:prstGeom>
          <a:noFill/>
          <a:ln w="9525">
            <a:solidFill>
              <a:srgbClr val="00B050"/>
            </a:solidFill>
            <a:round/>
            <a:headEnd/>
            <a:tailEnd/>
          </a:ln>
        </p:spPr>
        <p:txBody>
          <a:bodyPr/>
          <a:lstStyle/>
          <a:p>
            <a:endParaRPr lang="en-US"/>
          </a:p>
        </p:txBody>
      </p:sp>
      <p:sp>
        <p:nvSpPr>
          <p:cNvPr id="53274" name="Oval 65"/>
          <p:cNvSpPr>
            <a:spLocks noChangeArrowheads="1"/>
          </p:cNvSpPr>
          <p:nvPr/>
        </p:nvSpPr>
        <p:spPr bwMode="auto">
          <a:xfrm>
            <a:off x="3468688" y="2786063"/>
            <a:ext cx="2163762" cy="1597025"/>
          </a:xfrm>
          <a:prstGeom prst="ellipse">
            <a:avLst/>
          </a:prstGeom>
          <a:solidFill>
            <a:schemeClr val="bg1"/>
          </a:solidFill>
          <a:ln w="9525">
            <a:solidFill>
              <a:srgbClr val="00B050"/>
            </a:solidFill>
            <a:round/>
            <a:headEnd/>
            <a:tailEnd/>
          </a:ln>
        </p:spPr>
        <p:txBody>
          <a:bodyPr wrap="none" anchor="ctr"/>
          <a:lstStyle/>
          <a:p>
            <a:r>
              <a:rPr lang="en-US">
                <a:cs typeface="Arial" charset="0"/>
              </a:rPr>
              <a:t>Four key areas</a:t>
            </a:r>
          </a:p>
        </p:txBody>
      </p:sp>
      <p:sp>
        <p:nvSpPr>
          <p:cNvPr id="48195" name="Oval 67"/>
          <p:cNvSpPr>
            <a:spLocks noChangeArrowheads="1"/>
          </p:cNvSpPr>
          <p:nvPr/>
        </p:nvSpPr>
        <p:spPr bwMode="auto">
          <a:xfrm>
            <a:off x="22225" y="1468438"/>
            <a:ext cx="1854200" cy="4241800"/>
          </a:xfrm>
          <a:prstGeom prst="ellipse">
            <a:avLst/>
          </a:prstGeom>
          <a:noFill/>
          <a:ln w="63500">
            <a:solidFill>
              <a:srgbClr val="00B050"/>
            </a:solidFill>
            <a:round/>
            <a:headEnd/>
            <a:tailEnd/>
          </a:ln>
        </p:spPr>
        <p:txBody>
          <a:bodyPr wrap="none" anchor="ctr"/>
          <a:lstStyle/>
          <a:p>
            <a:endParaRPr lang="en-US">
              <a:cs typeface="Arial" charset="0"/>
            </a:endParaRPr>
          </a:p>
        </p:txBody>
      </p:sp>
      <p:sp>
        <p:nvSpPr>
          <p:cNvPr id="48197" name="Oval 69"/>
          <p:cNvSpPr>
            <a:spLocks noChangeArrowheads="1"/>
          </p:cNvSpPr>
          <p:nvPr/>
        </p:nvSpPr>
        <p:spPr bwMode="auto">
          <a:xfrm rot="5400000">
            <a:off x="3990975" y="-1433512"/>
            <a:ext cx="1104900" cy="5715000"/>
          </a:xfrm>
          <a:prstGeom prst="ellipse">
            <a:avLst/>
          </a:prstGeom>
          <a:noFill/>
          <a:ln w="63500">
            <a:solidFill>
              <a:srgbClr val="00B050"/>
            </a:solidFill>
            <a:round/>
            <a:headEnd/>
            <a:tailEnd/>
          </a:ln>
        </p:spPr>
        <p:txBody>
          <a:bodyPr rot="10800000" vert="eaVert" wrap="none" anchor="ctr"/>
          <a:lstStyle/>
          <a:p>
            <a:endParaRPr lang="en-US">
              <a:cs typeface="Arial" charset="0"/>
            </a:endParaRPr>
          </a:p>
        </p:txBody>
      </p:sp>
      <p:sp>
        <p:nvSpPr>
          <p:cNvPr id="48198" name="Oval 70"/>
          <p:cNvSpPr>
            <a:spLocks noChangeArrowheads="1"/>
          </p:cNvSpPr>
          <p:nvPr/>
        </p:nvSpPr>
        <p:spPr bwMode="auto">
          <a:xfrm>
            <a:off x="7210425" y="1455738"/>
            <a:ext cx="1854200" cy="4241800"/>
          </a:xfrm>
          <a:prstGeom prst="ellipse">
            <a:avLst/>
          </a:prstGeom>
          <a:noFill/>
          <a:ln w="63500">
            <a:solidFill>
              <a:srgbClr val="00B050"/>
            </a:solidFill>
            <a:round/>
            <a:headEnd/>
            <a:tailEnd/>
          </a:ln>
        </p:spPr>
        <p:txBody>
          <a:bodyPr wrap="none" anchor="ctr"/>
          <a:lstStyle/>
          <a:p>
            <a:endParaRPr lang="en-US">
              <a:cs typeface="Arial" charset="0"/>
            </a:endParaRPr>
          </a:p>
        </p:txBody>
      </p:sp>
      <p:sp>
        <p:nvSpPr>
          <p:cNvPr id="48199" name="Oval 71"/>
          <p:cNvSpPr>
            <a:spLocks noChangeArrowheads="1"/>
          </p:cNvSpPr>
          <p:nvPr/>
        </p:nvSpPr>
        <p:spPr bwMode="auto">
          <a:xfrm rot="5400000">
            <a:off x="4148138" y="2687638"/>
            <a:ext cx="1104900" cy="6362700"/>
          </a:xfrm>
          <a:prstGeom prst="ellipse">
            <a:avLst/>
          </a:prstGeom>
          <a:noFill/>
          <a:ln w="63500">
            <a:solidFill>
              <a:srgbClr val="00B050"/>
            </a:solidFill>
            <a:round/>
            <a:headEnd/>
            <a:tailEnd/>
          </a:ln>
        </p:spPr>
        <p:txBody>
          <a:bodyPr rot="10800000" vert="eaVert" wrap="none" anchor="ctr"/>
          <a:lstStyle/>
          <a:p>
            <a:endParaRPr lang="en-US">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5" grpId="0" animBg="1"/>
      <p:bldP spid="48197" grpId="0" animBg="1"/>
      <p:bldP spid="48198" grpId="0" animBg="1"/>
      <p:bldP spid="4819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0" descr="staging-date-profile-april-1357730011.jpg"/>
          <p:cNvPicPr>
            <a:picLocks noChangeAspect="1" noChangeArrowheads="1"/>
          </p:cNvPicPr>
          <p:nvPr/>
        </p:nvPicPr>
        <p:blipFill>
          <a:blip r:embed="rId2"/>
          <a:srcRect/>
          <a:stretch>
            <a:fillRect/>
          </a:stretch>
        </p:blipFill>
        <p:spPr bwMode="auto">
          <a:xfrm>
            <a:off x="612775" y="620713"/>
            <a:ext cx="8058150" cy="5380037"/>
          </a:xfrm>
          <a:prstGeom prst="rect">
            <a:avLst/>
          </a:prstGeom>
          <a:noFill/>
          <a:ln w="9525">
            <a:noFill/>
            <a:miter lim="800000"/>
            <a:headEnd/>
            <a:tailEnd/>
          </a:ln>
        </p:spPr>
      </p:pic>
      <p:sp>
        <p:nvSpPr>
          <p:cNvPr id="3" name="Title 1"/>
          <p:cNvSpPr txBox="1">
            <a:spLocks/>
          </p:cNvSpPr>
          <p:nvPr/>
        </p:nvSpPr>
        <p:spPr bwMode="auto">
          <a:xfrm>
            <a:off x="509588" y="142875"/>
            <a:ext cx="8420100" cy="684213"/>
          </a:xfrm>
          <a:prstGeom prst="rect">
            <a:avLst/>
          </a:prstGeom>
          <a:noFill/>
          <a:ln w="9525">
            <a:noFill/>
            <a:miter lim="800000"/>
            <a:headEnd/>
            <a:tailEnd/>
          </a:ln>
        </p:spPr>
        <p:txBody>
          <a:bodyPr lIns="0" tIns="0" rIns="0" bIns="0" anchor="b"/>
          <a:lstStyle/>
          <a:p>
            <a:pPr>
              <a:defRPr/>
            </a:pPr>
            <a:r>
              <a:rPr lang="en-GB" sz="3200" kern="0" dirty="0">
                <a:solidFill>
                  <a:srgbClr val="00B050"/>
                </a:solidFill>
                <a:latin typeface="Arial" pitchFamily="34" charset="0"/>
                <a:ea typeface="+mj-ea"/>
                <a:cs typeface="Arial" pitchFamily="34" charset="0"/>
              </a:rPr>
              <a:t>Market capacity issues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bwMode="auto">
          <a:xfrm>
            <a:off x="395288" y="404813"/>
            <a:ext cx="8420100" cy="684212"/>
          </a:xfrm>
          <a:prstGeom prst="rect">
            <a:avLst/>
          </a:prstGeom>
          <a:noFill/>
          <a:ln>
            <a:miter lim="800000"/>
            <a:headEnd/>
            <a:tailEnd/>
          </a:ln>
        </p:spPr>
        <p:txBody>
          <a:bodyPr lIns="0" tIns="0" rIns="0" bIns="0"/>
          <a:lstStyle/>
          <a:p>
            <a:pPr algn="l"/>
            <a:r>
              <a:rPr lang="en-GB" sz="3200" dirty="0" smtClean="0">
                <a:solidFill>
                  <a:srgbClr val="00B050"/>
                </a:solidFill>
                <a:latin typeface="Arial" charset="0"/>
                <a:cs typeface="Arial" charset="0"/>
              </a:rPr>
              <a:t>Don’t delay!</a:t>
            </a:r>
          </a:p>
        </p:txBody>
      </p:sp>
      <p:pic>
        <p:nvPicPr>
          <p:cNvPr id="55298" name="Picture 2" descr="image001"/>
          <p:cNvPicPr>
            <a:picLocks noChangeAspect="1" noChangeArrowheads="1"/>
          </p:cNvPicPr>
          <p:nvPr/>
        </p:nvPicPr>
        <p:blipFill>
          <a:blip r:embed="rId2"/>
          <a:srcRect/>
          <a:stretch>
            <a:fillRect/>
          </a:stretch>
        </p:blipFill>
        <p:spPr bwMode="auto">
          <a:xfrm>
            <a:off x="1547813" y="1268413"/>
            <a:ext cx="6238875" cy="4552950"/>
          </a:xfrm>
          <a:prstGeom prst="rect">
            <a:avLst/>
          </a:prstGeom>
          <a:solidFill>
            <a:schemeClr val="bg1"/>
          </a:solid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idx="4294967295"/>
          </p:nvPr>
        </p:nvSpPr>
        <p:spPr bwMode="auto">
          <a:xfrm>
            <a:off x="251520" y="116632"/>
            <a:ext cx="6256337" cy="447675"/>
          </a:xfrm>
          <a:prstGeom prst="rect">
            <a:avLst/>
          </a:prstGeom>
          <a:noFill/>
          <a:ln>
            <a:miter lim="800000"/>
            <a:headEnd/>
            <a:tailEnd/>
          </a:ln>
        </p:spPr>
        <p:txBody>
          <a:bodyPr lIns="0" tIns="0" rIns="0" bIns="0"/>
          <a:lstStyle/>
          <a:p>
            <a:pPr algn="l"/>
            <a:r>
              <a:rPr lang="en-GB" sz="3200" dirty="0" smtClean="0">
                <a:solidFill>
                  <a:srgbClr val="00B050"/>
                </a:solidFill>
                <a:latin typeface="Arial" charset="0"/>
                <a:cs typeface="Arial" charset="0"/>
              </a:rPr>
              <a:t>Postponement Rules</a:t>
            </a:r>
          </a:p>
        </p:txBody>
      </p:sp>
      <p:sp>
        <p:nvSpPr>
          <p:cNvPr id="56322" name="Rectangle 8"/>
          <p:cNvSpPr>
            <a:spLocks noChangeArrowheads="1"/>
          </p:cNvSpPr>
          <p:nvPr/>
        </p:nvSpPr>
        <p:spPr bwMode="auto">
          <a:xfrm>
            <a:off x="-900608" y="572619"/>
            <a:ext cx="8640959" cy="369332"/>
          </a:xfrm>
          <a:prstGeom prst="rect">
            <a:avLst/>
          </a:prstGeom>
          <a:noFill/>
          <a:ln w="9525">
            <a:noFill/>
            <a:miter lim="800000"/>
            <a:headEnd/>
            <a:tailEnd/>
          </a:ln>
        </p:spPr>
        <p:txBody>
          <a:bodyPr wrap="square">
            <a:spAutoFit/>
          </a:bodyPr>
          <a:lstStyle/>
          <a:p>
            <a:r>
              <a:rPr lang="en-GB" dirty="0">
                <a:cs typeface="Arial" charset="0"/>
              </a:rPr>
              <a:t>                 Employers may postpone auto enrolment for up to 3 months</a:t>
            </a:r>
          </a:p>
        </p:txBody>
      </p:sp>
      <p:sp>
        <p:nvSpPr>
          <p:cNvPr id="12" name="Content Placeholder 2"/>
          <p:cNvSpPr txBox="1">
            <a:spLocks/>
          </p:cNvSpPr>
          <p:nvPr/>
        </p:nvSpPr>
        <p:spPr bwMode="auto">
          <a:xfrm>
            <a:off x="251520" y="964176"/>
            <a:ext cx="8566150" cy="4811713"/>
          </a:xfrm>
          <a:prstGeom prst="rect">
            <a:avLst/>
          </a:prstGeom>
          <a:noFill/>
          <a:ln w="9525">
            <a:noFill/>
            <a:miter lim="800000"/>
            <a:headEnd/>
            <a:tailEnd/>
          </a:ln>
        </p:spPr>
        <p:txBody>
          <a:bodyPr lIns="0" tIns="0" rIns="0" bIns="0"/>
          <a:lstStyle/>
          <a:p>
            <a:pPr marL="285750" indent="-285750">
              <a:spcBef>
                <a:spcPts val="600"/>
              </a:spcBef>
              <a:buFont typeface="Arial" pitchFamily="34" charset="0"/>
              <a:buChar char="•"/>
              <a:defRPr/>
            </a:pPr>
            <a:r>
              <a:rPr lang="en-US" b="1" kern="0" dirty="0">
                <a:solidFill>
                  <a:schemeClr val="bg2"/>
                </a:solidFill>
                <a:latin typeface="+mn-lt"/>
              </a:rPr>
              <a:t>  </a:t>
            </a:r>
            <a:r>
              <a:rPr lang="en-US" kern="0" dirty="0">
                <a:latin typeface="+mn-lt"/>
              </a:rPr>
              <a:t>Postponement offers many potential advantages </a:t>
            </a:r>
          </a:p>
          <a:p>
            <a:pPr marL="285750" indent="-285750">
              <a:spcBef>
                <a:spcPts val="600"/>
              </a:spcBef>
              <a:buFont typeface="Arial" pitchFamily="34" charset="0"/>
              <a:buChar char="•"/>
              <a:defRPr/>
            </a:pPr>
            <a:r>
              <a:rPr lang="en-US" b="1" kern="0" dirty="0">
                <a:latin typeface="+mn-lt"/>
              </a:rPr>
              <a:t>  </a:t>
            </a:r>
            <a:r>
              <a:rPr lang="en-US" kern="0" dirty="0">
                <a:latin typeface="+mn-lt"/>
              </a:rPr>
              <a:t>Postponement defers the assessment of the worker</a:t>
            </a:r>
          </a:p>
          <a:p>
            <a:pPr marL="285750" indent="-285750">
              <a:spcBef>
                <a:spcPts val="600"/>
              </a:spcBef>
              <a:buFont typeface="Arial" pitchFamily="34" charset="0"/>
              <a:buChar char="•"/>
              <a:defRPr/>
            </a:pPr>
            <a:r>
              <a:rPr lang="en-US" kern="0" dirty="0">
                <a:latin typeface="+mn-lt"/>
              </a:rPr>
              <a:t>  Can operate different postponement periods for different employee groups</a:t>
            </a:r>
          </a:p>
          <a:p>
            <a:pPr marL="285750" indent="-285750">
              <a:spcBef>
                <a:spcPts val="600"/>
              </a:spcBef>
              <a:buFont typeface="Arial" pitchFamily="34" charset="0"/>
              <a:buChar char="•"/>
              <a:defRPr/>
            </a:pPr>
            <a:r>
              <a:rPr lang="en-US" kern="0" dirty="0">
                <a:latin typeface="+mn-lt"/>
              </a:rPr>
              <a:t>  A notice of postponement must be issued to workers</a:t>
            </a:r>
          </a:p>
          <a:p>
            <a:pPr marL="285750" indent="-285750">
              <a:spcBef>
                <a:spcPts val="600"/>
              </a:spcBef>
              <a:buFont typeface="Arial" pitchFamily="34" charset="0"/>
              <a:buChar char="•"/>
              <a:defRPr/>
            </a:pPr>
            <a:r>
              <a:rPr lang="en-US" kern="0" dirty="0">
                <a:latin typeface="+mn-lt"/>
              </a:rPr>
              <a:t>  Can be used from the staging date, first day of employment or date worker becomes eligible after staging date</a:t>
            </a:r>
            <a:br>
              <a:rPr lang="en-US" kern="0" dirty="0">
                <a:latin typeface="+mn-lt"/>
              </a:rPr>
            </a:br>
            <a:endParaRPr lang="en-US" sz="1000" kern="0" dirty="0">
              <a:latin typeface="+mn-lt"/>
            </a:endParaRPr>
          </a:p>
          <a:p>
            <a:pPr marL="285750" indent="-342900" fontAlgn="auto">
              <a:spcBef>
                <a:spcPts val="600"/>
              </a:spcBef>
              <a:spcAft>
                <a:spcPts val="0"/>
              </a:spcAft>
              <a:buFont typeface="Arial" pitchFamily="34" charset="0"/>
              <a:buChar char="•"/>
              <a:defRPr/>
            </a:pPr>
            <a:r>
              <a:rPr lang="en-US" kern="0" dirty="0">
                <a:latin typeface="+mn-lt"/>
              </a:rPr>
              <a:t>Why might you want to use postponement?</a:t>
            </a:r>
          </a:p>
          <a:p>
            <a:pPr marL="246062" lvl="3" indent="-342900" fontAlgn="auto">
              <a:spcBef>
                <a:spcPts val="600"/>
              </a:spcBef>
              <a:spcAft>
                <a:spcPts val="0"/>
              </a:spcAft>
              <a:buFont typeface="Arial" pitchFamily="34" charset="0"/>
              <a:buChar char="•"/>
              <a:defRPr/>
            </a:pPr>
            <a:r>
              <a:rPr lang="en-US" kern="0" dirty="0">
                <a:latin typeface="+mn-lt"/>
              </a:rPr>
              <a:t>Smooth the process of staging e.g. auto </a:t>
            </a:r>
            <a:r>
              <a:rPr lang="en-US" kern="0" dirty="0" err="1">
                <a:latin typeface="+mn-lt"/>
              </a:rPr>
              <a:t>enrol</a:t>
            </a:r>
            <a:r>
              <a:rPr lang="en-US" kern="0" dirty="0">
                <a:latin typeface="+mn-lt"/>
              </a:rPr>
              <a:t> different groups of workers</a:t>
            </a:r>
          </a:p>
          <a:p>
            <a:pPr marL="246062" lvl="3" indent="-342900" fontAlgn="auto">
              <a:spcBef>
                <a:spcPts val="600"/>
              </a:spcBef>
              <a:spcAft>
                <a:spcPts val="0"/>
              </a:spcAft>
              <a:buFont typeface="Arial" pitchFamily="34" charset="0"/>
              <a:buChar char="•"/>
              <a:defRPr/>
            </a:pPr>
            <a:r>
              <a:rPr lang="en-US" kern="0" dirty="0">
                <a:latin typeface="+mn-lt"/>
              </a:rPr>
              <a:t>Align with payroll processes</a:t>
            </a:r>
          </a:p>
          <a:p>
            <a:pPr marL="246062" lvl="3" indent="-342900" fontAlgn="auto">
              <a:spcBef>
                <a:spcPts val="600"/>
              </a:spcBef>
              <a:spcAft>
                <a:spcPts val="0"/>
              </a:spcAft>
              <a:buFont typeface="Arial" pitchFamily="34" charset="0"/>
              <a:buChar char="•"/>
              <a:defRPr/>
            </a:pPr>
            <a:r>
              <a:rPr lang="en-US" kern="0" dirty="0">
                <a:latin typeface="+mn-lt"/>
              </a:rPr>
              <a:t>Smooth process for workers with spikes in earnings</a:t>
            </a:r>
          </a:p>
          <a:p>
            <a:pPr marL="246062" lvl="3" indent="-342900" fontAlgn="auto">
              <a:spcBef>
                <a:spcPts val="600"/>
              </a:spcBef>
              <a:spcAft>
                <a:spcPts val="0"/>
              </a:spcAft>
              <a:buFont typeface="Arial" pitchFamily="34" charset="0"/>
              <a:buChar char="•"/>
              <a:defRPr/>
            </a:pPr>
            <a:r>
              <a:rPr lang="en-US" kern="0" dirty="0">
                <a:latin typeface="+mn-lt"/>
              </a:rPr>
              <a:t>Facilitate contractual joining for salary exchange</a:t>
            </a:r>
          </a:p>
          <a:p>
            <a:pPr marL="285750" indent="-285750">
              <a:spcBef>
                <a:spcPts val="600"/>
              </a:spcBef>
              <a:buFont typeface="Arial" pitchFamily="34" charset="0"/>
              <a:buChar char="•"/>
              <a:defRPr/>
            </a:pPr>
            <a:r>
              <a:rPr lang="en-GB" kern="0" dirty="0">
                <a:latin typeface="Arial" pitchFamily="34" charset="0"/>
                <a:cs typeface="Arial" pitchFamily="34" charset="0"/>
              </a:rPr>
              <a:t>Challenges:</a:t>
            </a:r>
          </a:p>
          <a:p>
            <a:pPr marL="285750" indent="-285750">
              <a:spcBef>
                <a:spcPts val="600"/>
              </a:spcBef>
              <a:buFont typeface="Arial" pitchFamily="34" charset="0"/>
              <a:buChar char="•"/>
              <a:defRPr/>
            </a:pPr>
            <a:r>
              <a:rPr lang="en-US" kern="0" dirty="0">
                <a:latin typeface="Arial" pitchFamily="34" charset="0"/>
                <a:cs typeface="Arial" pitchFamily="34" charset="0"/>
              </a:rPr>
              <a:t> There are so many complex factors to consider – should you? If so how?</a:t>
            </a:r>
          </a:p>
          <a:p>
            <a:pPr marL="285750" indent="-285750">
              <a:spcBef>
                <a:spcPts val="600"/>
              </a:spcBef>
              <a:buFont typeface="Arial" pitchFamily="34" charset="0"/>
              <a:buChar char="•"/>
              <a:defRPr/>
            </a:pPr>
            <a:r>
              <a:rPr lang="en-US" kern="0" dirty="0">
                <a:latin typeface="Arial" pitchFamily="34" charset="0"/>
                <a:cs typeface="Arial" pitchFamily="34" charset="0"/>
              </a:rPr>
              <a:t> There are 4 different types of postponement notice!</a:t>
            </a:r>
          </a:p>
          <a:p>
            <a:pPr marL="246062" lvl="3" indent="-342900" fontAlgn="auto">
              <a:spcBef>
                <a:spcPts val="600"/>
              </a:spcBef>
              <a:spcAft>
                <a:spcPts val="0"/>
              </a:spcAft>
              <a:buFont typeface="Wingdings" pitchFamily="2" charset="2"/>
              <a:buChar char="§"/>
              <a:defRPr/>
            </a:pPr>
            <a:endParaRPr lang="en-US" kern="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title" idx="4294967295"/>
          </p:nvPr>
        </p:nvSpPr>
        <p:spPr bwMode="auto">
          <a:xfrm>
            <a:off x="457200" y="381000"/>
            <a:ext cx="8013700" cy="887413"/>
          </a:xfrm>
          <a:prstGeom prst="rect">
            <a:avLst/>
          </a:prstGeom>
          <a:noFill/>
          <a:ln>
            <a:miter lim="800000"/>
            <a:headEnd/>
            <a:tailEnd/>
          </a:ln>
        </p:spPr>
        <p:txBody>
          <a:bodyPr lIns="0" tIns="0" rIns="0" bIns="0"/>
          <a:lstStyle/>
          <a:p>
            <a:pPr algn="l"/>
            <a:r>
              <a:rPr lang="en-GB" sz="3200" dirty="0" smtClean="0">
                <a:solidFill>
                  <a:srgbClr val="00B050"/>
                </a:solidFill>
                <a:latin typeface="Arial" charset="0"/>
                <a:cs typeface="Arial" charset="0"/>
              </a:rPr>
              <a:t>The best approach for this session</a:t>
            </a:r>
          </a:p>
        </p:txBody>
      </p:sp>
      <p:sp>
        <p:nvSpPr>
          <p:cNvPr id="11266" name="Rectangle 8"/>
          <p:cNvSpPr>
            <a:spLocks noGrp="1" noChangeArrowheads="1"/>
          </p:cNvSpPr>
          <p:nvPr>
            <p:ph type="body" idx="4294967295"/>
          </p:nvPr>
        </p:nvSpPr>
        <p:spPr bwMode="auto">
          <a:xfrm>
            <a:off x="542925" y="1341438"/>
            <a:ext cx="8058150" cy="4538662"/>
          </a:xfrm>
          <a:prstGeom prst="rect">
            <a:avLst/>
          </a:prstGeom>
          <a:noFill/>
          <a:ln>
            <a:miter lim="800000"/>
            <a:headEnd/>
            <a:tailEnd/>
          </a:ln>
        </p:spPr>
        <p:txBody>
          <a:bodyPr lIns="0" tIns="0" rIns="0" bIns="0"/>
          <a:lstStyle/>
          <a:p>
            <a:pPr>
              <a:buFont typeface="Arial" pitchFamily="34" charset="0"/>
              <a:buChar char="•"/>
            </a:pPr>
            <a:r>
              <a:rPr lang="en-GB" sz="2400" dirty="0" smtClean="0">
                <a:latin typeface="Arial" charset="0"/>
                <a:cs typeface="Arial" charset="0"/>
              </a:rPr>
              <a:t>Interactive workshop format</a:t>
            </a:r>
          </a:p>
          <a:p>
            <a:pPr>
              <a:buFont typeface="Arial" pitchFamily="34" charset="0"/>
              <a:buChar char="•"/>
            </a:pPr>
            <a:r>
              <a:rPr lang="en-GB" sz="2400" dirty="0" smtClean="0">
                <a:latin typeface="Arial" charset="0"/>
                <a:cs typeface="Arial" charset="0"/>
              </a:rPr>
              <a:t>Let’s focus on the bigger picture, not the nitty-gritty</a:t>
            </a:r>
          </a:p>
          <a:p>
            <a:pPr>
              <a:buFont typeface="Arial" pitchFamily="34" charset="0"/>
              <a:buChar char="•"/>
            </a:pPr>
            <a:r>
              <a:rPr lang="en-GB" sz="2400" dirty="0" smtClean="0">
                <a:latin typeface="Arial" charset="0"/>
                <a:cs typeface="Arial" charset="0"/>
              </a:rPr>
              <a:t>All the detail is also available here: </a:t>
            </a:r>
            <a:r>
              <a:rPr lang="en-GB" sz="2400" dirty="0">
                <a:latin typeface="Arial" charset="0"/>
                <a:cs typeface="Arial" charset="0"/>
                <a:hlinkClick r:id="rId3"/>
              </a:rPr>
              <a:t>http://www.thepensionsregulator.gov.uk/employers/detailed-guidance.aspx</a:t>
            </a:r>
            <a:endParaRPr lang="en-GB" sz="2400" dirty="0">
              <a:latin typeface="Arial" charset="0"/>
              <a:cs typeface="Arial" charset="0"/>
            </a:endParaRPr>
          </a:p>
          <a:p>
            <a:pPr>
              <a:buFont typeface="Arial" pitchFamily="34" charset="0"/>
              <a:buChar char="•"/>
            </a:pPr>
            <a:r>
              <a:rPr lang="en-GB" sz="2400" dirty="0" smtClean="0">
                <a:latin typeface="Arial" charset="0"/>
                <a:cs typeface="Arial" charset="0"/>
              </a:rPr>
              <a:t>PDF </a:t>
            </a:r>
            <a:r>
              <a:rPr lang="en-GB" sz="2400" dirty="0">
                <a:latin typeface="Arial" charset="0"/>
                <a:cs typeface="Arial" charset="0"/>
              </a:rPr>
              <a:t>copies available on request</a:t>
            </a:r>
          </a:p>
          <a:p>
            <a:pPr>
              <a:buFont typeface="Arial" pitchFamily="34" charset="0"/>
              <a:buChar char="•"/>
            </a:pPr>
            <a:endParaRPr lang="en-GB"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476250" y="344488"/>
            <a:ext cx="8281988" cy="646112"/>
          </a:xfrm>
          <a:prstGeom prst="rect">
            <a:avLst/>
          </a:prstGeom>
          <a:noFill/>
          <a:ln w="9525">
            <a:noFill/>
            <a:miter lim="800000"/>
            <a:headEnd/>
            <a:tailEnd/>
          </a:ln>
        </p:spPr>
        <p:txBody>
          <a:bodyPr lIns="72000" tIns="36000" rIns="72000" bIns="36000"/>
          <a:lstStyle/>
          <a:p>
            <a:pPr>
              <a:defRPr/>
            </a:pPr>
            <a:r>
              <a:rPr lang="en-GB" sz="3200" kern="0" dirty="0">
                <a:solidFill>
                  <a:srgbClr val="00B050"/>
                </a:solidFill>
                <a:latin typeface="Arial" pitchFamily="34" charset="0"/>
                <a:ea typeface="ＭＳ Ｐゴシック" pitchFamily="34" charset="-128"/>
                <a:cs typeface="Arial" pitchFamily="34" charset="0"/>
              </a:rPr>
              <a:t>Non Inducement Rules</a:t>
            </a:r>
          </a:p>
        </p:txBody>
      </p:sp>
      <p:sp>
        <p:nvSpPr>
          <p:cNvPr id="13" name="Content Placeholder 2"/>
          <p:cNvSpPr txBox="1">
            <a:spLocks/>
          </p:cNvSpPr>
          <p:nvPr/>
        </p:nvSpPr>
        <p:spPr bwMode="auto">
          <a:xfrm>
            <a:off x="468313" y="1341438"/>
            <a:ext cx="7866062" cy="5100637"/>
          </a:xfrm>
          <a:prstGeom prst="rect">
            <a:avLst/>
          </a:prstGeom>
          <a:noFill/>
          <a:ln w="9525">
            <a:noFill/>
            <a:miter lim="800000"/>
            <a:headEnd/>
            <a:tailEnd/>
          </a:ln>
        </p:spPr>
        <p:txBody>
          <a:bodyPr lIns="72000" tIns="36000" rIns="72000" bIns="36000"/>
          <a:lstStyle/>
          <a:p>
            <a:pPr>
              <a:spcBef>
                <a:spcPts val="600"/>
              </a:spcBef>
              <a:defRPr/>
            </a:pPr>
            <a:r>
              <a:rPr lang="en-GB" sz="2000" kern="0" dirty="0">
                <a:latin typeface="Arial" pitchFamily="34" charset="0"/>
                <a:cs typeface="Arial" pitchFamily="34" charset="0"/>
              </a:rPr>
              <a:t>Irrespective of staging date, from July 2012 ensure your processes do not unintentionally fall foul of:-</a:t>
            </a:r>
          </a:p>
          <a:p>
            <a:pPr>
              <a:spcBef>
                <a:spcPts val="600"/>
              </a:spcBef>
              <a:spcAft>
                <a:spcPts val="600"/>
              </a:spcAft>
              <a:buFont typeface="Arial" pitchFamily="34" charset="0"/>
              <a:buChar char="•"/>
              <a:defRPr/>
            </a:pPr>
            <a:r>
              <a:rPr lang="en-GB" sz="2000" kern="0" dirty="0" smtClean="0">
                <a:latin typeface="Arial" pitchFamily="34" charset="0"/>
                <a:cs typeface="Arial" pitchFamily="34" charset="0"/>
              </a:rPr>
              <a:t>  Prohibited </a:t>
            </a:r>
            <a:r>
              <a:rPr lang="en-GB" sz="2000" kern="0" dirty="0">
                <a:latin typeface="Arial" pitchFamily="34" charset="0"/>
                <a:cs typeface="Arial" pitchFamily="34" charset="0"/>
              </a:rPr>
              <a:t>recruitment conduct</a:t>
            </a:r>
          </a:p>
          <a:p>
            <a:pPr lvl="1" fontAlgn="auto">
              <a:spcBef>
                <a:spcPts val="600"/>
              </a:spcBef>
              <a:spcAft>
                <a:spcPts val="600"/>
              </a:spcAft>
              <a:buFontTx/>
              <a:buChar char="•"/>
              <a:defRPr/>
            </a:pPr>
            <a:r>
              <a:rPr lang="en-GB" sz="2000" kern="0" dirty="0">
                <a:latin typeface="Arial" pitchFamily="34" charset="0"/>
                <a:cs typeface="Arial" pitchFamily="34" charset="0"/>
              </a:rPr>
              <a:t> e.g. asking job applicants if they plan to opt out</a:t>
            </a:r>
          </a:p>
          <a:p>
            <a:pPr>
              <a:spcBef>
                <a:spcPts val="600"/>
              </a:spcBef>
              <a:spcAft>
                <a:spcPts val="600"/>
              </a:spcAft>
              <a:buFont typeface="Arial" pitchFamily="34" charset="0"/>
              <a:buChar char="•"/>
              <a:defRPr/>
            </a:pPr>
            <a:r>
              <a:rPr lang="en-GB" sz="2000" kern="0" dirty="0" smtClean="0">
                <a:latin typeface="Arial" pitchFamily="34" charset="0"/>
                <a:cs typeface="Arial" pitchFamily="34" charset="0"/>
              </a:rPr>
              <a:t>  Inducements </a:t>
            </a:r>
            <a:r>
              <a:rPr lang="en-GB" sz="2000" kern="0" dirty="0">
                <a:latin typeface="Arial" pitchFamily="34" charset="0"/>
                <a:cs typeface="Arial" pitchFamily="34" charset="0"/>
              </a:rPr>
              <a:t>to opt out</a:t>
            </a:r>
          </a:p>
          <a:p>
            <a:pPr>
              <a:spcBef>
                <a:spcPts val="600"/>
              </a:spcBef>
              <a:spcAft>
                <a:spcPts val="600"/>
              </a:spcAft>
              <a:buFont typeface="Arial" pitchFamily="34" charset="0"/>
              <a:buChar char="•"/>
              <a:defRPr/>
            </a:pPr>
            <a:r>
              <a:rPr lang="en-US" sz="2000" kern="0" dirty="0" smtClean="0">
                <a:latin typeface="Arial" pitchFamily="34" charset="0"/>
                <a:cs typeface="Arial" pitchFamily="34" charset="0"/>
              </a:rPr>
              <a:t>  Detrimental </a:t>
            </a:r>
            <a:r>
              <a:rPr lang="en-US" sz="2000" kern="0" dirty="0">
                <a:latin typeface="Arial" pitchFamily="34" charset="0"/>
                <a:cs typeface="Arial" pitchFamily="34" charset="0"/>
              </a:rPr>
              <a:t>treatment / unfair dismissal as a result of new  </a:t>
            </a:r>
            <a:r>
              <a:rPr lang="en-US" sz="2000" kern="0" dirty="0" smtClean="0">
                <a:latin typeface="Arial" pitchFamily="34" charset="0"/>
                <a:cs typeface="Arial" pitchFamily="34" charset="0"/>
              </a:rPr>
              <a:t> employer </a:t>
            </a:r>
            <a:r>
              <a:rPr lang="en-US" sz="2000" kern="0" dirty="0">
                <a:latin typeface="Arial" pitchFamily="34" charset="0"/>
                <a:cs typeface="Arial" pitchFamily="34" charset="0"/>
              </a:rPr>
              <a:t>duties</a:t>
            </a:r>
          </a:p>
          <a:p>
            <a:pPr>
              <a:spcBef>
                <a:spcPts val="600"/>
              </a:spcBef>
              <a:spcAft>
                <a:spcPts val="600"/>
              </a:spcAft>
              <a:buFont typeface="Arial" pitchFamily="34" charset="0"/>
              <a:buChar char="•"/>
              <a:defRPr/>
            </a:pPr>
            <a:r>
              <a:rPr lang="en-US" sz="2000" kern="0" dirty="0" smtClean="0">
                <a:latin typeface="Arial" pitchFamily="34" charset="0"/>
                <a:cs typeface="Arial" pitchFamily="34" charset="0"/>
              </a:rPr>
              <a:t>  Actions </a:t>
            </a:r>
            <a:r>
              <a:rPr lang="en-US" sz="2000" kern="0" dirty="0">
                <a:latin typeface="Arial" pitchFamily="34" charset="0"/>
                <a:cs typeface="Arial" pitchFamily="34" charset="0"/>
              </a:rPr>
              <a:t>/ omissions which remove Qualifying Scheme status</a:t>
            </a:r>
            <a:endParaRPr lang="en-GB" sz="2000" kern="0" dirty="0">
              <a:latin typeface="Arial" pitchFamily="34" charset="0"/>
              <a:cs typeface="Arial" pitchFamily="34" charset="0"/>
            </a:endParaRPr>
          </a:p>
          <a:p>
            <a:pPr>
              <a:spcBef>
                <a:spcPts val="600"/>
              </a:spcBef>
              <a:spcAft>
                <a:spcPts val="1200"/>
              </a:spcAft>
              <a:defRPr/>
            </a:pPr>
            <a:endParaRPr lang="en-GB" sz="2000" kern="0" dirty="0">
              <a:latin typeface="Arial" pitchFamily="34" charset="0"/>
              <a:cs typeface="Arial" pitchFamily="34" charset="0"/>
            </a:endParaRPr>
          </a:p>
          <a:p>
            <a:pPr>
              <a:spcBef>
                <a:spcPts val="600"/>
              </a:spcBef>
              <a:spcAft>
                <a:spcPts val="600"/>
              </a:spcAft>
              <a:defRPr/>
            </a:pPr>
            <a:endParaRPr lang="en-US" kern="0" dirty="0">
              <a:latin typeface="Arial" pitchFamily="34" charset="0"/>
              <a:cs typeface="Arial" pitchFamily="34" charset="0"/>
            </a:endParaRPr>
          </a:p>
          <a:p>
            <a:pPr eaLnBrk="0" hangingPunct="0">
              <a:spcBef>
                <a:spcPts val="600"/>
              </a:spcBef>
              <a:defRPr/>
            </a:pPr>
            <a:endParaRPr lang="en-US" kern="0" dirty="0">
              <a:latin typeface="Arial" pitchFamily="34" charset="0"/>
              <a:cs typeface="Arial" pitchFamily="34" charset="0"/>
            </a:endParaRPr>
          </a:p>
          <a:p>
            <a:pPr>
              <a:spcBef>
                <a:spcPts val="600"/>
              </a:spcBef>
              <a:spcAft>
                <a:spcPts val="600"/>
              </a:spcAft>
              <a:buFontTx/>
              <a:buChar char="•"/>
              <a:defRPr/>
            </a:pPr>
            <a:endParaRPr lang="en-GB" kern="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539750" y="1357313"/>
            <a:ext cx="8135938" cy="2492375"/>
          </a:xfrm>
          <a:prstGeom prst="rect">
            <a:avLst/>
          </a:prstGeom>
          <a:noFill/>
          <a:ln w="9525">
            <a:noFill/>
            <a:miter lim="800000"/>
            <a:headEnd/>
            <a:tailEnd/>
          </a:ln>
        </p:spPr>
        <p:txBody>
          <a:bodyPr>
            <a:spAutoFit/>
          </a:bodyPr>
          <a:lstStyle/>
          <a:p>
            <a:pPr marL="228600" indent="-228600">
              <a:spcBef>
                <a:spcPts val="300"/>
              </a:spcBef>
              <a:spcAft>
                <a:spcPts val="300"/>
              </a:spcAft>
              <a:buFontTx/>
              <a:buChar char="•"/>
            </a:pPr>
            <a:r>
              <a:rPr lang="en-GB" dirty="0">
                <a:latin typeface="Arial" pitchFamily="34" charset="0"/>
                <a:ea typeface="ＭＳ Ｐゴシック"/>
                <a:cs typeface="Arial" pitchFamily="34" charset="0"/>
              </a:rPr>
              <a:t>Let’s talk through:-</a:t>
            </a:r>
          </a:p>
          <a:p>
            <a:pPr marL="685800" lvl="1" indent="-228600">
              <a:spcBef>
                <a:spcPts val="300"/>
              </a:spcBef>
              <a:spcAft>
                <a:spcPts val="300"/>
              </a:spcAft>
              <a:buFontTx/>
              <a:buChar char="•"/>
            </a:pPr>
            <a:r>
              <a:rPr lang="en-GB" dirty="0">
                <a:latin typeface="Arial" pitchFamily="34" charset="0"/>
                <a:ea typeface="ＭＳ Ｐゴシック"/>
                <a:cs typeface="Arial" pitchFamily="34" charset="0"/>
              </a:rPr>
              <a:t>What will be the needs that you can anticipate your clients having?</a:t>
            </a:r>
          </a:p>
          <a:p>
            <a:pPr marL="685800" lvl="1" indent="-228600">
              <a:spcBef>
                <a:spcPts val="300"/>
              </a:spcBef>
              <a:spcAft>
                <a:spcPts val="300"/>
              </a:spcAft>
              <a:buFontTx/>
              <a:buChar char="•"/>
            </a:pPr>
            <a:r>
              <a:rPr lang="en-GB" dirty="0">
                <a:latin typeface="Arial" pitchFamily="34" charset="0"/>
                <a:ea typeface="ＭＳ Ｐゴシック"/>
                <a:cs typeface="Arial" pitchFamily="34" charset="0"/>
              </a:rPr>
              <a:t>What resources do you need to be able to assist and guide them?</a:t>
            </a:r>
          </a:p>
          <a:p>
            <a:pPr marL="685800" lvl="1" indent="-228600">
              <a:spcBef>
                <a:spcPts val="300"/>
              </a:spcBef>
              <a:spcAft>
                <a:spcPts val="300"/>
              </a:spcAft>
              <a:buFontTx/>
              <a:buChar char="•"/>
            </a:pPr>
            <a:r>
              <a:rPr lang="en-GB" dirty="0">
                <a:latin typeface="Arial" pitchFamily="34" charset="0"/>
                <a:ea typeface="ＭＳ Ｐゴシック"/>
                <a:cs typeface="Arial" pitchFamily="34" charset="0"/>
              </a:rPr>
              <a:t>What will be your approach to their technology requirements?</a:t>
            </a:r>
          </a:p>
          <a:p>
            <a:pPr marL="685800" lvl="1" indent="-228600">
              <a:spcBef>
                <a:spcPts val="300"/>
              </a:spcBef>
              <a:spcAft>
                <a:spcPts val="300"/>
              </a:spcAft>
              <a:buFontTx/>
              <a:buChar char="•"/>
            </a:pPr>
            <a:r>
              <a:rPr lang="en-GB" dirty="0">
                <a:latin typeface="Arial" pitchFamily="34" charset="0"/>
                <a:ea typeface="ＭＳ Ｐゴシック"/>
                <a:cs typeface="Arial" pitchFamily="34" charset="0"/>
              </a:rPr>
              <a:t>To what extent do you see AE as a commercial opportunity?</a:t>
            </a:r>
          </a:p>
          <a:p>
            <a:pPr marL="685800" lvl="1" indent="-228600">
              <a:spcBef>
                <a:spcPts val="300"/>
              </a:spcBef>
              <a:spcAft>
                <a:spcPts val="300"/>
              </a:spcAft>
              <a:buFontTx/>
              <a:buChar char="•"/>
            </a:pPr>
            <a:r>
              <a:rPr lang="en-GB" dirty="0">
                <a:latin typeface="Arial" pitchFamily="34" charset="0"/>
                <a:ea typeface="ＭＳ Ｐゴシック"/>
                <a:cs typeface="Arial" pitchFamily="34" charset="0"/>
              </a:rPr>
              <a:t>What scope is there for us to work collaboratively?</a:t>
            </a:r>
          </a:p>
          <a:p>
            <a:pPr marL="685800" lvl="1" indent="-228600">
              <a:spcBef>
                <a:spcPts val="300"/>
              </a:spcBef>
              <a:spcAft>
                <a:spcPts val="300"/>
              </a:spcAft>
              <a:buFontTx/>
              <a:buChar char="•"/>
            </a:pPr>
            <a:r>
              <a:rPr lang="en-GB" dirty="0">
                <a:latin typeface="Arial" pitchFamily="34" charset="0"/>
                <a:ea typeface="ＭＳ Ｐゴシック"/>
                <a:cs typeface="Arial" pitchFamily="34" charset="0"/>
              </a:rPr>
              <a:t>How would you like us to help you help your clients?</a:t>
            </a:r>
          </a:p>
        </p:txBody>
      </p:sp>
      <p:sp>
        <p:nvSpPr>
          <p:cNvPr id="58370" name="TextBox 3"/>
          <p:cNvSpPr txBox="1">
            <a:spLocks noChangeArrowheads="1"/>
          </p:cNvSpPr>
          <p:nvPr/>
        </p:nvSpPr>
        <p:spPr bwMode="auto">
          <a:xfrm>
            <a:off x="477838" y="404813"/>
            <a:ext cx="8281987" cy="584200"/>
          </a:xfrm>
          <a:prstGeom prst="rect">
            <a:avLst/>
          </a:prstGeom>
          <a:noFill/>
          <a:ln w="9525">
            <a:noFill/>
            <a:miter lim="800000"/>
            <a:headEnd/>
            <a:tailEnd/>
          </a:ln>
        </p:spPr>
        <p:txBody>
          <a:bodyPr>
            <a:spAutoFit/>
          </a:bodyPr>
          <a:lstStyle/>
          <a:p>
            <a:r>
              <a:rPr lang="en-GB" sz="3200" dirty="0">
                <a:solidFill>
                  <a:srgbClr val="00B050"/>
                </a:solidFill>
                <a:cs typeface="Arial" charset="0"/>
              </a:rPr>
              <a:t>Special considerations for AAT members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bwMode="auto">
          <a:xfrm>
            <a:off x="539750" y="333375"/>
            <a:ext cx="8145463" cy="684213"/>
          </a:xfrm>
          <a:prstGeom prst="rect">
            <a:avLst/>
          </a:prstGeom>
          <a:noFill/>
          <a:ln>
            <a:miter lim="800000"/>
            <a:headEnd/>
            <a:tailEnd/>
          </a:ln>
        </p:spPr>
        <p:txBody>
          <a:bodyPr lIns="0" tIns="0" rIns="0" bIns="0"/>
          <a:lstStyle/>
          <a:p>
            <a:pPr algn="l"/>
            <a:r>
              <a:rPr lang="en-GB" sz="3200" dirty="0" smtClean="0">
                <a:solidFill>
                  <a:srgbClr val="00B050"/>
                </a:solidFill>
                <a:latin typeface="Arial" charset="0"/>
                <a:cs typeface="Arial" charset="0"/>
              </a:rPr>
              <a:t>Summary and next steps  </a:t>
            </a:r>
          </a:p>
        </p:txBody>
      </p:sp>
      <p:sp>
        <p:nvSpPr>
          <p:cNvPr id="24579" name="Content Placeholder 2"/>
          <p:cNvSpPr>
            <a:spLocks noGrp="1"/>
          </p:cNvSpPr>
          <p:nvPr>
            <p:ph idx="4294967295"/>
          </p:nvPr>
        </p:nvSpPr>
        <p:spPr>
          <a:xfrm>
            <a:off x="1042988" y="1268413"/>
            <a:ext cx="7427912" cy="2757487"/>
          </a:xfrm>
          <a:prstGeom prst="rect">
            <a:avLst/>
          </a:prstGeom>
        </p:spPr>
        <p:txBody>
          <a:bodyPr lIns="0" tIns="0" rIns="0" bIns="0"/>
          <a:lstStyle/>
          <a:p>
            <a:pPr marL="0" indent="180975" fontAlgn="auto">
              <a:spcAft>
                <a:spcPts val="600"/>
              </a:spcAft>
              <a:buFontTx/>
              <a:buChar char="•"/>
              <a:defRPr/>
            </a:pPr>
            <a:r>
              <a:rPr lang="en-GB" sz="2400" b="1" dirty="0" smtClean="0">
                <a:latin typeface="Arial" pitchFamily="34" charset="0"/>
                <a:ea typeface="ＭＳ Ｐゴシック"/>
                <a:cs typeface="Arial" pitchFamily="34" charset="0"/>
              </a:rPr>
              <a:t> </a:t>
            </a:r>
            <a:r>
              <a:rPr lang="en-GB" sz="2400" dirty="0" smtClean="0">
                <a:latin typeface="Arial" pitchFamily="34" charset="0"/>
                <a:ea typeface="ＭＳ Ｐゴシック"/>
                <a:cs typeface="Arial" pitchFamily="34" charset="0"/>
              </a:rPr>
              <a:t>Auto-enrolment affects every organisation</a:t>
            </a:r>
          </a:p>
          <a:p>
            <a:pPr marL="0" indent="180975" fontAlgn="auto">
              <a:spcAft>
                <a:spcPts val="600"/>
              </a:spcAft>
              <a:buFontTx/>
              <a:buChar char="•"/>
              <a:defRPr/>
            </a:pPr>
            <a:r>
              <a:rPr lang="en-GB" sz="2400" dirty="0" smtClean="0">
                <a:latin typeface="Arial" pitchFamily="34" charset="0"/>
                <a:ea typeface="ＭＳ Ｐゴシック"/>
                <a:cs typeface="Arial" pitchFamily="34" charset="0"/>
              </a:rPr>
              <a:t> It is much more complicated than people realise</a:t>
            </a:r>
          </a:p>
          <a:p>
            <a:pPr marL="0" indent="180975" fontAlgn="auto">
              <a:spcAft>
                <a:spcPts val="600"/>
              </a:spcAft>
              <a:buFontTx/>
              <a:buChar char="•"/>
              <a:defRPr/>
            </a:pPr>
            <a:r>
              <a:rPr lang="en-GB" sz="2400" dirty="0" smtClean="0">
                <a:latin typeface="Arial" pitchFamily="34" charset="0"/>
                <a:ea typeface="ＭＳ Ｐゴシック"/>
                <a:cs typeface="Arial" pitchFamily="34" charset="0"/>
              </a:rPr>
              <a:t> Planning needs to start now! </a:t>
            </a:r>
          </a:p>
          <a:p>
            <a:pPr marL="0" indent="180975" fontAlgn="auto">
              <a:spcAft>
                <a:spcPts val="600"/>
              </a:spcAft>
              <a:buFontTx/>
              <a:buChar char="•"/>
              <a:defRPr/>
            </a:pPr>
            <a:r>
              <a:rPr lang="en-GB" sz="2400" dirty="0" smtClean="0">
                <a:latin typeface="Arial" pitchFamily="34" charset="0"/>
                <a:ea typeface="ＭＳ Ｐゴシック"/>
                <a:cs typeface="Arial" pitchFamily="34" charset="0"/>
              </a:rPr>
              <a:t> We can provide the full range of support services</a:t>
            </a:r>
            <a:endParaRPr lang="en-GB"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2843213" y="2565400"/>
            <a:ext cx="5041900" cy="584200"/>
          </a:xfrm>
          <a:prstGeom prst="rect">
            <a:avLst/>
          </a:prstGeom>
          <a:noFill/>
          <a:ln w="9525">
            <a:noFill/>
            <a:miter lim="800000"/>
            <a:headEnd/>
            <a:tailEnd/>
          </a:ln>
        </p:spPr>
        <p:txBody>
          <a:bodyPr>
            <a:spAutoFit/>
          </a:bodyPr>
          <a:lstStyle/>
          <a:p>
            <a:pPr algn="ctr"/>
            <a:r>
              <a:rPr lang="en-GB" sz="3200">
                <a:solidFill>
                  <a:srgbClr val="00B050"/>
                </a:solidFill>
                <a:cs typeface="Arial" charset="0"/>
              </a:rPr>
              <a:t>Any questions?</a:t>
            </a:r>
            <a:r>
              <a:rPr lang="en-GB" sz="2800">
                <a:solidFill>
                  <a:srgbClr val="00B050"/>
                </a:solidFill>
                <a:cs typeface="Arial"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ctrTitle" idx="4294967295"/>
          </p:nvPr>
        </p:nvSpPr>
        <p:spPr bwMode="auto">
          <a:xfrm>
            <a:off x="1331640" y="1412776"/>
            <a:ext cx="6265862" cy="1008063"/>
          </a:xfrm>
          <a:prstGeom prst="rect">
            <a:avLst/>
          </a:prstGeom>
          <a:noFill/>
          <a:ln>
            <a:miter lim="800000"/>
            <a:headEnd/>
            <a:tailEnd/>
          </a:ln>
        </p:spPr>
        <p:txBody>
          <a:bodyPr/>
          <a:lstStyle/>
          <a:p>
            <a:r>
              <a:rPr lang="en-GB" sz="2400" dirty="0" smtClean="0">
                <a:latin typeface="Arial" charset="0"/>
                <a:cs typeface="Arial" charset="0"/>
              </a:rPr>
              <a:t>For a copy of these slides please:</a:t>
            </a:r>
            <a:br>
              <a:rPr lang="en-GB" sz="2400" dirty="0" smtClean="0">
                <a:latin typeface="Arial" charset="0"/>
                <a:cs typeface="Arial" charset="0"/>
              </a:rPr>
            </a:br>
            <a:r>
              <a:rPr lang="en-GB" sz="2400" dirty="0" smtClean="0">
                <a:latin typeface="Arial" charset="0"/>
                <a:cs typeface="Arial" charset="0"/>
              </a:rPr>
              <a:t/>
            </a:r>
            <a:br>
              <a:rPr lang="en-GB" sz="2400" dirty="0" smtClean="0">
                <a:latin typeface="Arial" charset="0"/>
                <a:cs typeface="Arial" charset="0"/>
              </a:rPr>
            </a:br>
            <a:r>
              <a:rPr lang="en-GB" sz="2400" dirty="0" smtClean="0">
                <a:latin typeface="Arial" charset="0"/>
                <a:cs typeface="Arial" charset="0"/>
              </a:rPr>
              <a:t>Tel:  0845 450 7897 or</a:t>
            </a:r>
            <a:br>
              <a:rPr lang="en-GB" sz="2400" dirty="0" smtClean="0">
                <a:latin typeface="Arial" charset="0"/>
                <a:cs typeface="Arial" charset="0"/>
              </a:rPr>
            </a:br>
            <a:r>
              <a:rPr lang="en-GB" sz="2400" dirty="0" smtClean="0">
                <a:latin typeface="Arial" charset="0"/>
                <a:cs typeface="Arial" charset="0"/>
              </a:rPr>
              <a:t>Email: </a:t>
            </a:r>
            <a:r>
              <a:rPr lang="en-GB" sz="2400" dirty="0" smtClean="0">
                <a:latin typeface="Arial" charset="0"/>
                <a:cs typeface="Arial" charset="0"/>
                <a:hlinkClick r:id="rId2"/>
              </a:rPr>
              <a:t>ebs@closebrothers.com</a:t>
            </a:r>
            <a:r>
              <a:rPr lang="en-GB" sz="2400" dirty="0" smtClean="0">
                <a:latin typeface="Arial" charset="0"/>
                <a:cs typeface="Arial" charset="0"/>
              </a:rPr>
              <a:t> </a:t>
            </a:r>
            <a:br>
              <a:rPr lang="en-GB" sz="2400" dirty="0" smtClean="0">
                <a:latin typeface="Arial" charset="0"/>
                <a:cs typeface="Arial" charset="0"/>
              </a:rPr>
            </a:br>
            <a:r>
              <a:rPr lang="en-GB" sz="2400" dirty="0" smtClean="0">
                <a:latin typeface="Arial" charset="0"/>
                <a:cs typeface="Arial" charset="0"/>
              </a:rPr>
              <a:t/>
            </a:r>
            <a:br>
              <a:rPr lang="en-GB" sz="2400" dirty="0" smtClean="0">
                <a:latin typeface="Arial" charset="0"/>
                <a:cs typeface="Arial" charset="0"/>
              </a:rPr>
            </a:br>
            <a:r>
              <a:rPr lang="en-GB" sz="2400" dirty="0" smtClean="0">
                <a:latin typeface="Arial" charset="0"/>
                <a:cs typeface="Arial" charset="0"/>
              </a:rPr>
              <a:t>Thank you!</a:t>
            </a:r>
          </a:p>
        </p:txBody>
      </p:sp>
      <p:sp>
        <p:nvSpPr>
          <p:cNvPr id="61442" name="Text Placeholder 5"/>
          <p:cNvSpPr>
            <a:spLocks noGrp="1"/>
          </p:cNvSpPr>
          <p:nvPr>
            <p:ph type="body" sz="quarter" idx="4294967295"/>
          </p:nvPr>
        </p:nvSpPr>
        <p:spPr bwMode="auto">
          <a:xfrm>
            <a:off x="290512" y="4941168"/>
            <a:ext cx="8529638" cy="718765"/>
          </a:xfrm>
          <a:prstGeom prst="rect">
            <a:avLst/>
          </a:prstGeom>
          <a:noFill/>
          <a:ln>
            <a:miter lim="800000"/>
            <a:headEnd/>
            <a:tailEnd/>
          </a:ln>
        </p:spPr>
        <p:txBody>
          <a:bodyPr anchor="b"/>
          <a:lstStyle/>
          <a:p>
            <a:pPr marL="0" indent="0"/>
            <a:endParaRPr lang="en-US" sz="800" dirty="0" smtClean="0">
              <a:solidFill>
                <a:schemeClr val="accent1"/>
              </a:solidFill>
            </a:endParaRPr>
          </a:p>
          <a:p>
            <a:pPr marL="0" indent="0">
              <a:buFontTx/>
              <a:buNone/>
            </a:pPr>
            <a:endParaRPr lang="en-GB" sz="800" dirty="0" smtClean="0">
              <a:solidFill>
                <a:schemeClr val="accent1"/>
              </a:solidFill>
            </a:endParaRPr>
          </a:p>
          <a:p>
            <a:pPr marL="0" indent="0">
              <a:buFontTx/>
              <a:buNone/>
            </a:pPr>
            <a:endParaRPr lang="en-GB" sz="800" dirty="0" smtClean="0">
              <a:solidFill>
                <a:schemeClr val="accent1"/>
              </a:solidFill>
            </a:endParaRPr>
          </a:p>
          <a:p>
            <a:pPr marL="0" indent="0">
              <a:buFontTx/>
              <a:buNone/>
            </a:pPr>
            <a:endParaRPr lang="en-GB" sz="800" dirty="0" smtClean="0">
              <a:solidFill>
                <a:schemeClr val="accent1"/>
              </a:solidFill>
            </a:endParaRPr>
          </a:p>
          <a:p>
            <a:pPr marL="0" indent="0">
              <a:buFontTx/>
              <a:buNone/>
            </a:pPr>
            <a:r>
              <a:rPr lang="en-GB" sz="800" dirty="0" smtClean="0"/>
              <a:t>Close Brothers Asset Management is a trading name of Close Asset Management Limited and is part of Close Brothers Group plc. Close Asset Management Limited is registered in England and Wales and authorised and regulated by the Financial Services Authority. Registered number: 01644127. Registered office: 10 Crown Place, London EC2A 4FT. VAT registration number: 245 5013 86.</a:t>
            </a:r>
          </a:p>
          <a:p>
            <a:pPr marL="0" indent="0">
              <a:buFontTx/>
              <a:buNone/>
            </a:pPr>
            <a:endParaRPr lang="en-GB" sz="800" dirty="0" smtClean="0"/>
          </a:p>
          <a:p>
            <a:pPr marL="0" indent="0"/>
            <a:r>
              <a:rPr lang="en-GB" sz="800" dirty="0" smtClean="0"/>
              <a:t>CBAM2020 Auto Enrolment AA version  AAT  April 2013</a:t>
            </a:r>
            <a:endParaRPr lang="en-US" sz="1800" dirty="0" smtClean="0"/>
          </a:p>
        </p:txBody>
      </p:sp>
      <p:sp>
        <p:nvSpPr>
          <p:cNvPr id="61444" name="Text Box 4"/>
          <p:cNvSpPr txBox="1">
            <a:spLocks noChangeArrowheads="1"/>
          </p:cNvSpPr>
          <p:nvPr/>
        </p:nvSpPr>
        <p:spPr bwMode="auto">
          <a:xfrm>
            <a:off x="323528" y="3933056"/>
            <a:ext cx="8424862" cy="942975"/>
          </a:xfrm>
          <a:prstGeom prst="rect">
            <a:avLst/>
          </a:prstGeom>
          <a:solidFill>
            <a:schemeClr val="bg1"/>
          </a:solidFill>
          <a:ln w="9525">
            <a:noFill/>
            <a:miter lim="800000"/>
            <a:headEnd/>
            <a:tailEnd/>
          </a:ln>
          <a:effectLst/>
        </p:spPr>
        <p:txBody>
          <a:bodyPr>
            <a:spAutoFit/>
          </a:bodyPr>
          <a:lstStyle/>
          <a:p>
            <a:pPr>
              <a:spcBef>
                <a:spcPct val="50000"/>
              </a:spcBef>
            </a:pPr>
            <a:r>
              <a:rPr lang="en-GB" sz="1400" dirty="0"/>
              <a:t>Issued by Close Asset Management Limited (Company No.1644127) which is registered in England and Wales, is authorised and regulated by the Financial Conduct Authority and is a subsidiary of Close Brothers Group plc. Close Asset Management Limited uses the trading name Close Brothers Asset Management. Registered office at 10 Crown Place, London EC2A 4FT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bwMode="auto">
          <a:xfrm>
            <a:off x="465138" y="404813"/>
            <a:ext cx="8499350" cy="898525"/>
          </a:xfrm>
          <a:prstGeom prst="rect">
            <a:avLst/>
          </a:prstGeom>
          <a:noFill/>
          <a:ln>
            <a:miter lim="800000"/>
            <a:headEnd/>
            <a:tailEnd/>
          </a:ln>
        </p:spPr>
        <p:txBody>
          <a:bodyPr/>
          <a:lstStyle/>
          <a:p>
            <a:pPr algn="l"/>
            <a:r>
              <a:rPr lang="en-US" sz="3200" dirty="0" smtClean="0">
                <a:solidFill>
                  <a:srgbClr val="00B050"/>
                </a:solidFill>
                <a:latin typeface="Arial" charset="0"/>
                <a:ea typeface="ＭＳ Ｐゴシック"/>
                <a:cs typeface="Arial" charset="0"/>
              </a:rPr>
              <a:t>Number of people working to every pensioner</a:t>
            </a:r>
            <a:endParaRPr lang="en-GB" sz="3200" dirty="0" smtClean="0">
              <a:solidFill>
                <a:srgbClr val="00B050"/>
              </a:solidFill>
              <a:latin typeface="Arial" charset="0"/>
              <a:ea typeface="ＭＳ Ｐゴシック"/>
              <a:cs typeface="Arial" charset="0"/>
            </a:endParaRPr>
          </a:p>
        </p:txBody>
      </p:sp>
      <p:pic>
        <p:nvPicPr>
          <p:cNvPr id="13314" name="Picture 9" descr="Voila_Capture153.jpg"/>
          <p:cNvPicPr>
            <a:picLocks noChangeAspect="1"/>
          </p:cNvPicPr>
          <p:nvPr/>
        </p:nvPicPr>
        <p:blipFill>
          <a:blip r:embed="rId3"/>
          <a:srcRect/>
          <a:stretch>
            <a:fillRect/>
          </a:stretch>
        </p:blipFill>
        <p:spPr bwMode="auto">
          <a:xfrm>
            <a:off x="1403648" y="1052736"/>
            <a:ext cx="6146800" cy="4675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554038" y="3343180"/>
            <a:ext cx="1936750" cy="1593842"/>
            <a:chOff x="554081" y="2548887"/>
            <a:chExt cx="1936346" cy="1594493"/>
          </a:xfrm>
          <a:solidFill>
            <a:srgbClr val="00B050"/>
          </a:solidFill>
        </p:grpSpPr>
        <p:sp>
          <p:nvSpPr>
            <p:cNvPr id="15" name="Rounded Rectangle 14"/>
            <p:cNvSpPr/>
            <p:nvPr/>
          </p:nvSpPr>
          <p:spPr>
            <a:xfrm>
              <a:off x="554081" y="2548887"/>
              <a:ext cx="1936346" cy="1594493"/>
            </a:xfrm>
            <a:prstGeom prst="roundRect">
              <a:avLst>
                <a:gd name="adj" fmla="val 10096"/>
              </a:avLst>
            </a:prstGeom>
            <a:grpFill/>
            <a:ln w="9525">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616042" y="2651827"/>
              <a:ext cx="1764932" cy="1081094"/>
            </a:xfrm>
            <a:prstGeom prst="rect">
              <a:avLst/>
            </a:prstGeom>
            <a:grpFill/>
          </p:spPr>
          <p:style>
            <a:lnRef idx="0">
              <a:scrgbClr r="0" g="0" b="0"/>
            </a:lnRef>
            <a:fillRef idx="0">
              <a:scrgbClr r="0" g="0" b="0"/>
            </a:fillRef>
            <a:effectRef idx="0">
              <a:scrgbClr r="0" g="0" b="0"/>
            </a:effectRef>
            <a:fontRef idx="minor">
              <a:schemeClr val="lt1"/>
            </a:fontRef>
          </p:style>
          <p:txBody>
            <a:bodyPr lIns="80010" tIns="80010" rIns="80010" bIns="80010" spcCol="1270" anchor="t"/>
            <a:lstStyle/>
            <a:p>
              <a:pPr algn="ctr" defTabSz="933450" fontAlgn="auto">
                <a:lnSpc>
                  <a:spcPct val="90000"/>
                </a:lnSpc>
                <a:spcBef>
                  <a:spcPts val="0"/>
                </a:spcBef>
                <a:spcAft>
                  <a:spcPct val="35000"/>
                </a:spcAft>
                <a:defRPr/>
              </a:pPr>
              <a:r>
                <a:rPr lang="en-GB" sz="1600" dirty="0"/>
                <a:t>Fairer and more generous State Pension</a:t>
              </a:r>
            </a:p>
          </p:txBody>
        </p:sp>
      </p:grpSp>
      <p:grpSp>
        <p:nvGrpSpPr>
          <p:cNvPr id="3" name="Group 24"/>
          <p:cNvGrpSpPr>
            <a:grpSpLocks/>
          </p:cNvGrpSpPr>
          <p:nvPr/>
        </p:nvGrpSpPr>
        <p:grpSpPr bwMode="auto">
          <a:xfrm>
            <a:off x="4752050" y="3334480"/>
            <a:ext cx="1936750" cy="1593850"/>
            <a:chOff x="2590786" y="2552694"/>
            <a:chExt cx="1936346" cy="1594493"/>
          </a:xfrm>
          <a:solidFill>
            <a:srgbClr val="001B96"/>
          </a:solidFill>
        </p:grpSpPr>
        <p:sp>
          <p:nvSpPr>
            <p:cNvPr id="17" name="Rounded Rectangle 16"/>
            <p:cNvSpPr/>
            <p:nvPr/>
          </p:nvSpPr>
          <p:spPr>
            <a:xfrm>
              <a:off x="2590786" y="2552694"/>
              <a:ext cx="1936346" cy="1594493"/>
            </a:xfrm>
            <a:prstGeom prst="roundRect">
              <a:avLst>
                <a:gd name="adj" fmla="val 10096"/>
              </a:avLst>
            </a:prstGeom>
            <a:solidFill>
              <a:srgbClr val="00B050"/>
            </a:solidFill>
            <a:ln w="9525">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6"/>
            <p:cNvSpPr/>
            <p:nvPr/>
          </p:nvSpPr>
          <p:spPr>
            <a:xfrm>
              <a:off x="2673319" y="2627337"/>
              <a:ext cx="1764932" cy="1438855"/>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lIns="80010" tIns="80010" rIns="80010" bIns="80010" spcCol="1270" anchor="t"/>
            <a:lstStyle/>
            <a:p>
              <a:pPr algn="ctr" defTabSz="933450" fontAlgn="auto">
                <a:lnSpc>
                  <a:spcPct val="90000"/>
                </a:lnSpc>
                <a:spcBef>
                  <a:spcPts val="0"/>
                </a:spcBef>
                <a:spcAft>
                  <a:spcPct val="35000"/>
                </a:spcAft>
                <a:defRPr/>
              </a:pPr>
              <a:r>
                <a:rPr lang="en-GB" sz="1600" dirty="0"/>
                <a:t>Automatic enrolment into workplace pension schemes</a:t>
              </a:r>
            </a:p>
          </p:txBody>
        </p:sp>
      </p:grpSp>
      <p:grpSp>
        <p:nvGrpSpPr>
          <p:cNvPr id="4" name="Group 25"/>
          <p:cNvGrpSpPr>
            <a:grpSpLocks/>
          </p:cNvGrpSpPr>
          <p:nvPr/>
        </p:nvGrpSpPr>
        <p:grpSpPr bwMode="auto">
          <a:xfrm>
            <a:off x="2655488" y="3351180"/>
            <a:ext cx="1936750" cy="1593850"/>
            <a:chOff x="4614863" y="2552694"/>
            <a:chExt cx="1936346" cy="1594493"/>
          </a:xfrm>
          <a:solidFill>
            <a:srgbClr val="00B050"/>
          </a:solidFill>
        </p:grpSpPr>
        <p:sp>
          <p:nvSpPr>
            <p:cNvPr id="18" name="Rounded Rectangle 17"/>
            <p:cNvSpPr/>
            <p:nvPr/>
          </p:nvSpPr>
          <p:spPr>
            <a:xfrm>
              <a:off x="4614863" y="2552694"/>
              <a:ext cx="1936346" cy="1594493"/>
            </a:xfrm>
            <a:prstGeom prst="roundRect">
              <a:avLst>
                <a:gd name="adj" fmla="val 10096"/>
              </a:avLst>
            </a:prstGeom>
            <a:grpFill/>
            <a:ln w="9525">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8"/>
            <p:cNvSpPr/>
            <p:nvPr/>
          </p:nvSpPr>
          <p:spPr>
            <a:xfrm>
              <a:off x="4706919" y="2636866"/>
              <a:ext cx="1763344" cy="1438855"/>
            </a:xfrm>
            <a:prstGeom prst="rect">
              <a:avLst/>
            </a:prstGeom>
            <a:grpFill/>
          </p:spPr>
          <p:style>
            <a:lnRef idx="0">
              <a:scrgbClr r="0" g="0" b="0"/>
            </a:lnRef>
            <a:fillRef idx="0">
              <a:scrgbClr r="0" g="0" b="0"/>
            </a:fillRef>
            <a:effectRef idx="0">
              <a:scrgbClr r="0" g="0" b="0"/>
            </a:effectRef>
            <a:fontRef idx="minor">
              <a:schemeClr val="lt1"/>
            </a:fontRef>
          </p:style>
          <p:txBody>
            <a:bodyPr lIns="80010" tIns="80010" rIns="80010" bIns="80010" spcCol="1270" anchor="t"/>
            <a:lstStyle/>
            <a:p>
              <a:pPr algn="ctr" defTabSz="933450" fontAlgn="auto">
                <a:lnSpc>
                  <a:spcPct val="90000"/>
                </a:lnSpc>
                <a:spcBef>
                  <a:spcPts val="0"/>
                </a:spcBef>
                <a:spcAft>
                  <a:spcPct val="35000"/>
                </a:spcAft>
                <a:defRPr/>
              </a:pPr>
              <a:r>
                <a:rPr lang="en-GB" sz="1600" dirty="0"/>
                <a:t>Low cost pension aimed at low-to-moderate earners </a:t>
              </a:r>
            </a:p>
          </p:txBody>
        </p:sp>
      </p:grpSp>
      <p:grpSp>
        <p:nvGrpSpPr>
          <p:cNvPr id="5" name="Group 26"/>
          <p:cNvGrpSpPr>
            <a:grpSpLocks/>
          </p:cNvGrpSpPr>
          <p:nvPr/>
        </p:nvGrpSpPr>
        <p:grpSpPr bwMode="auto">
          <a:xfrm>
            <a:off x="6871725" y="3317143"/>
            <a:ext cx="1936750" cy="1593850"/>
            <a:chOff x="6657990" y="2553650"/>
            <a:chExt cx="1936346" cy="1594493"/>
          </a:xfrm>
          <a:solidFill>
            <a:srgbClr val="00B050"/>
          </a:solidFill>
        </p:grpSpPr>
        <p:sp>
          <p:nvSpPr>
            <p:cNvPr id="19" name="Rounded Rectangle 18"/>
            <p:cNvSpPr/>
            <p:nvPr/>
          </p:nvSpPr>
          <p:spPr>
            <a:xfrm>
              <a:off x="6657990" y="2553650"/>
              <a:ext cx="1936346" cy="1594493"/>
            </a:xfrm>
            <a:prstGeom prst="roundRect">
              <a:avLst>
                <a:gd name="adj" fmla="val 10096"/>
              </a:avLst>
            </a:prstGeom>
            <a:grpFill/>
            <a:ln w="9525">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10"/>
            <p:cNvSpPr/>
            <p:nvPr/>
          </p:nvSpPr>
          <p:spPr>
            <a:xfrm>
              <a:off x="6738936" y="2626704"/>
              <a:ext cx="1764932" cy="1438855"/>
            </a:xfrm>
            <a:prstGeom prst="rect">
              <a:avLst/>
            </a:prstGeom>
            <a:grpFill/>
          </p:spPr>
          <p:style>
            <a:lnRef idx="0">
              <a:scrgbClr r="0" g="0" b="0"/>
            </a:lnRef>
            <a:fillRef idx="0">
              <a:scrgbClr r="0" g="0" b="0"/>
            </a:fillRef>
            <a:effectRef idx="0">
              <a:scrgbClr r="0" g="0" b="0"/>
            </a:effectRef>
            <a:fontRef idx="minor">
              <a:schemeClr val="lt1"/>
            </a:fontRef>
          </p:style>
          <p:txBody>
            <a:bodyPr lIns="80010" tIns="80010" rIns="80010" bIns="80010" spcCol="1270" anchor="t"/>
            <a:lstStyle/>
            <a:p>
              <a:pPr algn="ctr" defTabSz="933450" fontAlgn="auto">
                <a:lnSpc>
                  <a:spcPct val="90000"/>
                </a:lnSpc>
                <a:spcBef>
                  <a:spcPts val="0"/>
                </a:spcBef>
                <a:spcAft>
                  <a:spcPct val="35000"/>
                </a:spcAft>
                <a:defRPr/>
              </a:pPr>
              <a:r>
                <a:rPr lang="en-GB" sz="1600" dirty="0"/>
                <a:t>Compulsory minimum employer &amp; employee contributions  </a:t>
              </a:r>
            </a:p>
          </p:txBody>
        </p:sp>
      </p:grpSp>
      <p:sp>
        <p:nvSpPr>
          <p:cNvPr id="20" name="Rectangle 19"/>
          <p:cNvSpPr/>
          <p:nvPr/>
        </p:nvSpPr>
        <p:spPr>
          <a:xfrm>
            <a:off x="6875463" y="7345363"/>
            <a:ext cx="1657350"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1" name="Rectangle 2"/>
          <p:cNvSpPr txBox="1">
            <a:spLocks noChangeArrowheads="1"/>
          </p:cNvSpPr>
          <p:nvPr/>
        </p:nvSpPr>
        <p:spPr bwMode="auto">
          <a:xfrm>
            <a:off x="509588" y="71438"/>
            <a:ext cx="8277225" cy="1200150"/>
          </a:xfrm>
          <a:prstGeom prst="rect">
            <a:avLst/>
          </a:prstGeom>
          <a:noFill/>
          <a:ln w="9525">
            <a:noFill/>
            <a:miter lim="800000"/>
            <a:headEnd/>
            <a:tailEnd/>
          </a:ln>
        </p:spPr>
        <p:txBody>
          <a:bodyPr lIns="72000" tIns="36000" rIns="72000" bIns="36000"/>
          <a:lstStyle/>
          <a:p>
            <a:pPr>
              <a:defRPr/>
            </a:pPr>
            <a:r>
              <a:rPr lang="en-GB" sz="2400" kern="0" dirty="0">
                <a:solidFill>
                  <a:srgbClr val="2D2DB9"/>
                </a:solidFill>
                <a:latin typeface="+mj-lt"/>
                <a:ea typeface="ＭＳ Ｐゴシック" pitchFamily="34" charset="-128"/>
                <a:cs typeface="+mj-cs"/>
              </a:rPr>
              <a:t/>
            </a:r>
            <a:br>
              <a:rPr lang="en-GB" sz="2400" kern="0" dirty="0">
                <a:solidFill>
                  <a:srgbClr val="2D2DB9"/>
                </a:solidFill>
                <a:latin typeface="+mj-lt"/>
                <a:ea typeface="ＭＳ Ｐゴシック" pitchFamily="34" charset="-128"/>
                <a:cs typeface="+mj-cs"/>
              </a:rPr>
            </a:br>
            <a:r>
              <a:rPr lang="en-GB" sz="3200" kern="0" dirty="0">
                <a:solidFill>
                  <a:srgbClr val="00B050"/>
                </a:solidFill>
                <a:latin typeface="Arial" pitchFamily="34" charset="0"/>
                <a:ea typeface="ＭＳ Ｐゴシック" pitchFamily="34" charset="-128"/>
                <a:cs typeface="Arial" pitchFamily="34" charset="0"/>
              </a:rPr>
              <a:t>The background</a:t>
            </a:r>
            <a:endParaRPr lang="en-US" sz="3200" kern="0" dirty="0">
              <a:solidFill>
                <a:srgbClr val="00B050"/>
              </a:solidFill>
              <a:latin typeface="Arial" pitchFamily="34" charset="0"/>
              <a:ea typeface="ＭＳ Ｐゴシック" pitchFamily="34" charset="-128"/>
              <a:cs typeface="Arial" pitchFamily="34" charset="0"/>
            </a:endParaRPr>
          </a:p>
        </p:txBody>
      </p:sp>
      <p:pic>
        <p:nvPicPr>
          <p:cNvPr id="15367" name="Picture 2" descr="http://www.fsa.gov.uk/images/people/topright-adair-turner.gif"/>
          <p:cNvPicPr>
            <a:picLocks noChangeAspect="1" noChangeArrowheads="1"/>
          </p:cNvPicPr>
          <p:nvPr/>
        </p:nvPicPr>
        <p:blipFill>
          <a:blip r:embed="rId3"/>
          <a:srcRect/>
          <a:stretch>
            <a:fillRect/>
          </a:stretch>
        </p:blipFill>
        <p:spPr bwMode="auto">
          <a:xfrm>
            <a:off x="611188" y="1127125"/>
            <a:ext cx="3092450" cy="2085975"/>
          </a:xfrm>
          <a:prstGeom prst="rect">
            <a:avLst/>
          </a:prstGeom>
          <a:noFill/>
          <a:ln w="9525">
            <a:noFill/>
            <a:miter lim="800000"/>
            <a:headEnd/>
            <a:tailEnd/>
          </a:ln>
        </p:spPr>
      </p:pic>
      <p:sp>
        <p:nvSpPr>
          <p:cNvPr id="24" name="Rectangle 8"/>
          <p:cNvSpPr txBox="1">
            <a:spLocks noChangeArrowheads="1"/>
          </p:cNvSpPr>
          <p:nvPr/>
        </p:nvSpPr>
        <p:spPr bwMode="auto">
          <a:xfrm>
            <a:off x="3995738" y="1590675"/>
            <a:ext cx="4897437" cy="1117600"/>
          </a:xfrm>
          <a:prstGeom prst="rect">
            <a:avLst/>
          </a:prstGeom>
          <a:noFill/>
          <a:ln w="9525">
            <a:noFill/>
            <a:miter lim="800000"/>
            <a:headEnd/>
            <a:tailEnd/>
          </a:ln>
        </p:spPr>
        <p:txBody>
          <a:bodyPr lIns="72000" tIns="36000" rIns="72000" bIns="36000"/>
          <a:lstStyle/>
          <a:p>
            <a:pPr marL="363538" indent="-363538">
              <a:lnSpc>
                <a:spcPct val="90000"/>
              </a:lnSpc>
              <a:spcBef>
                <a:spcPts val="600"/>
              </a:spcBef>
              <a:buClr>
                <a:srgbClr val="001B96"/>
              </a:buClr>
              <a:defRPr/>
            </a:pPr>
            <a:r>
              <a:rPr lang="en-GB" kern="0" dirty="0">
                <a:solidFill>
                  <a:srgbClr val="747678"/>
                </a:solidFill>
                <a:latin typeface="+mn-lt"/>
              </a:rPr>
              <a:t>Lord Turner</a:t>
            </a:r>
          </a:p>
          <a:p>
            <a:pPr marL="363538" indent="-363538">
              <a:lnSpc>
                <a:spcPct val="90000"/>
              </a:lnSpc>
              <a:spcBef>
                <a:spcPts val="600"/>
              </a:spcBef>
              <a:buClr>
                <a:srgbClr val="001B96"/>
              </a:buClr>
              <a:defRPr/>
            </a:pPr>
            <a:r>
              <a:rPr lang="en-GB" kern="0" dirty="0">
                <a:solidFill>
                  <a:srgbClr val="747678"/>
                </a:solidFill>
                <a:latin typeface="+mn-lt"/>
              </a:rPr>
              <a:t>2003-2006 Chair of the Pensions Commission</a:t>
            </a:r>
          </a:p>
          <a:p>
            <a:pPr marL="363538" indent="-363538">
              <a:lnSpc>
                <a:spcPct val="90000"/>
              </a:lnSpc>
              <a:spcBef>
                <a:spcPts val="600"/>
              </a:spcBef>
              <a:buClr>
                <a:srgbClr val="001B96"/>
              </a:buClr>
              <a:defRPr/>
            </a:pPr>
            <a:r>
              <a:rPr lang="en-GB" kern="0" dirty="0">
                <a:solidFill>
                  <a:srgbClr val="747678"/>
                </a:solidFill>
                <a:latin typeface="+mn-lt"/>
              </a:rPr>
              <a:t>Main architect of Pensions Reform</a:t>
            </a:r>
            <a:endParaRPr lang="en-GB" kern="0" dirty="0">
              <a:latin typeface="Calibri" charset="0"/>
            </a:endParaRPr>
          </a:p>
        </p:txBody>
      </p:sp>
      <p:sp>
        <p:nvSpPr>
          <p:cNvPr id="25" name="Rectangle 8"/>
          <p:cNvSpPr txBox="1">
            <a:spLocks noChangeArrowheads="1"/>
          </p:cNvSpPr>
          <p:nvPr/>
        </p:nvSpPr>
        <p:spPr bwMode="auto">
          <a:xfrm>
            <a:off x="1116013" y="5661025"/>
            <a:ext cx="6911975" cy="685800"/>
          </a:xfrm>
          <a:prstGeom prst="rect">
            <a:avLst/>
          </a:prstGeom>
          <a:noFill/>
          <a:ln w="9525">
            <a:noFill/>
            <a:miter lim="800000"/>
            <a:headEnd/>
            <a:tailEnd/>
          </a:ln>
        </p:spPr>
        <p:txBody>
          <a:bodyPr lIns="72000" tIns="36000" rIns="72000" bIns="36000"/>
          <a:lstStyle/>
          <a:p>
            <a:pPr marL="363538" indent="-363538" algn="ctr">
              <a:lnSpc>
                <a:spcPct val="90000"/>
              </a:lnSpc>
              <a:spcBef>
                <a:spcPts val="600"/>
              </a:spcBef>
              <a:buClr>
                <a:srgbClr val="001B96"/>
              </a:buClr>
              <a:defRPr/>
            </a:pPr>
            <a:r>
              <a:rPr lang="en-GB" sz="2400" kern="0" dirty="0">
                <a:solidFill>
                  <a:srgbClr val="00B050"/>
                </a:solidFill>
                <a:latin typeface="+mn-lt"/>
              </a:rPr>
              <a:t>The New Employer Duties</a:t>
            </a:r>
            <a:endParaRPr lang="en-GB" sz="2400" kern="0" dirty="0">
              <a:solidFill>
                <a:srgbClr val="00B050"/>
              </a:solidFill>
              <a:latin typeface="Calibri" charset="0"/>
            </a:endParaRPr>
          </a:p>
        </p:txBody>
      </p:sp>
      <p:sp>
        <p:nvSpPr>
          <p:cNvPr id="27" name="Right Arrow 26"/>
          <p:cNvSpPr/>
          <p:nvPr/>
        </p:nvSpPr>
        <p:spPr>
          <a:xfrm>
            <a:off x="827088" y="5013325"/>
            <a:ext cx="7642225" cy="500063"/>
          </a:xfrm>
          <a:prstGeom prst="rightArrow">
            <a:avLst>
              <a:gd name="adj1" fmla="val 50000"/>
              <a:gd name="adj2" fmla="val 84286"/>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title" idx="4294967295"/>
          </p:nvPr>
        </p:nvSpPr>
        <p:spPr bwMode="auto">
          <a:xfrm>
            <a:off x="387350" y="404813"/>
            <a:ext cx="8113713" cy="881062"/>
          </a:xfrm>
          <a:prstGeom prst="rect">
            <a:avLst/>
          </a:prstGeom>
          <a:noFill/>
          <a:ln>
            <a:miter lim="800000"/>
            <a:headEnd/>
            <a:tailEnd/>
          </a:ln>
        </p:spPr>
        <p:txBody>
          <a:bodyPr/>
          <a:lstStyle/>
          <a:p>
            <a:pPr algn="l"/>
            <a:r>
              <a:rPr lang="en-GB" sz="3200" dirty="0" smtClean="0">
                <a:solidFill>
                  <a:srgbClr val="00B050"/>
                </a:solidFill>
                <a:latin typeface="Arial" charset="0"/>
                <a:cs typeface="Arial" charset="0"/>
              </a:rPr>
              <a:t> What are the headline requirements?</a:t>
            </a:r>
            <a:endParaRPr lang="en-GB" sz="3200" dirty="0" smtClean="0">
              <a:solidFill>
                <a:srgbClr val="00B050"/>
              </a:solidFill>
              <a:latin typeface="Arial" charset="0"/>
              <a:ea typeface="ＭＳ Ｐゴシック"/>
              <a:cs typeface="Arial" charset="0"/>
            </a:endParaRPr>
          </a:p>
        </p:txBody>
      </p:sp>
      <p:sp>
        <p:nvSpPr>
          <p:cNvPr id="31747" name="Rectangle 8"/>
          <p:cNvSpPr>
            <a:spLocks noGrp="1" noChangeArrowheads="1"/>
          </p:cNvSpPr>
          <p:nvPr>
            <p:ph type="body" idx="4294967295"/>
          </p:nvPr>
        </p:nvSpPr>
        <p:spPr>
          <a:xfrm>
            <a:off x="900113" y="1412875"/>
            <a:ext cx="7251700" cy="3062288"/>
          </a:xfrm>
          <a:prstGeom prst="rect">
            <a:avLst/>
          </a:prstGeom>
        </p:spPr>
        <p:txBody>
          <a:bodyPr/>
          <a:lstStyle/>
          <a:p>
            <a:pPr fontAlgn="auto">
              <a:lnSpc>
                <a:spcPct val="90000"/>
              </a:lnSpc>
              <a:spcAft>
                <a:spcPts val="0"/>
              </a:spcAft>
              <a:defRPr/>
            </a:pPr>
            <a:r>
              <a:rPr lang="en-GB" sz="2400" dirty="0" smtClean="0">
                <a:latin typeface="Arial" pitchFamily="34" charset="0"/>
                <a:cs typeface="Arial" pitchFamily="34" charset="0"/>
              </a:rPr>
              <a:t>To have a Qualifying Workplace Pension Scheme</a:t>
            </a:r>
          </a:p>
          <a:p>
            <a:pPr fontAlgn="auto">
              <a:lnSpc>
                <a:spcPct val="90000"/>
              </a:lnSpc>
              <a:spcAft>
                <a:spcPts val="0"/>
              </a:spcAft>
              <a:defRPr/>
            </a:pPr>
            <a:r>
              <a:rPr lang="en-GB" sz="2400" dirty="0" smtClean="0">
                <a:latin typeface="Arial" pitchFamily="34" charset="0"/>
                <a:cs typeface="Arial" pitchFamily="34" charset="0"/>
              </a:rPr>
              <a:t>To auto enrol all eligible jobholders </a:t>
            </a:r>
          </a:p>
          <a:p>
            <a:pPr fontAlgn="auto">
              <a:lnSpc>
                <a:spcPct val="90000"/>
              </a:lnSpc>
              <a:spcAft>
                <a:spcPts val="0"/>
              </a:spcAft>
              <a:defRPr/>
            </a:pPr>
            <a:r>
              <a:rPr lang="en-GB" sz="2400" dirty="0" smtClean="0">
                <a:latin typeface="Arial" pitchFamily="34" charset="0"/>
                <a:cs typeface="Arial" pitchFamily="34" charset="0"/>
              </a:rPr>
              <a:t>To ensure contributions meet with minimum requirements</a:t>
            </a:r>
          </a:p>
          <a:p>
            <a:pPr fontAlgn="auto">
              <a:lnSpc>
                <a:spcPct val="90000"/>
              </a:lnSpc>
              <a:spcAft>
                <a:spcPts val="0"/>
              </a:spcAft>
              <a:defRPr/>
            </a:pPr>
            <a:r>
              <a:rPr lang="en-GB" sz="2400" dirty="0" smtClean="0">
                <a:latin typeface="Arial" pitchFamily="34" charset="0"/>
                <a:cs typeface="Arial" pitchFamily="34" charset="0"/>
              </a:rPr>
              <a:t>To provide prescribed information to employees</a:t>
            </a:r>
          </a:p>
          <a:p>
            <a:pPr fontAlgn="auto">
              <a:lnSpc>
                <a:spcPct val="90000"/>
              </a:lnSpc>
              <a:spcAft>
                <a:spcPts val="0"/>
              </a:spcAft>
              <a:defRPr/>
            </a:pPr>
            <a:r>
              <a:rPr lang="en-GB" sz="2400" dirty="0" smtClean="0">
                <a:latin typeface="Arial" pitchFamily="34" charset="0"/>
                <a:cs typeface="Arial" pitchFamily="34" charset="0"/>
              </a:rPr>
              <a:t>Overseen by The Pensions Regulator</a:t>
            </a:r>
          </a:p>
          <a:p>
            <a:pPr fontAlgn="auto">
              <a:lnSpc>
                <a:spcPct val="90000"/>
              </a:lnSpc>
              <a:spcAft>
                <a:spcPts val="0"/>
              </a:spcAft>
              <a:defRPr/>
            </a:pPr>
            <a:r>
              <a:rPr lang="en-GB" sz="2400" dirty="0" smtClean="0">
                <a:latin typeface="Arial" pitchFamily="34" charset="0"/>
                <a:cs typeface="Arial" pitchFamily="34" charset="0"/>
              </a:rPr>
              <a:t>Extensive new powers</a:t>
            </a:r>
          </a:p>
          <a:p>
            <a:pPr marL="363538" indent="-363538" fontAlgn="auto">
              <a:lnSpc>
                <a:spcPct val="90000"/>
              </a:lnSpc>
              <a:spcAft>
                <a:spcPts val="0"/>
              </a:spcAft>
              <a:buClr>
                <a:srgbClr val="001B96"/>
              </a:buClr>
              <a:buFont typeface="Arial" pitchFamily="34" charset="0"/>
              <a:buChar char="•"/>
              <a:defRPr/>
            </a:pPr>
            <a:endParaRPr lang="en-GB" sz="2400" dirty="0" smtClean="0">
              <a:latin typeface="Arial" pitchFamily="34" charset="0"/>
              <a:cs typeface="Arial" pitchFamily="34" charset="0"/>
            </a:endParaRPr>
          </a:p>
          <a:p>
            <a:pPr marL="363538" indent="-363538" fontAlgn="auto">
              <a:lnSpc>
                <a:spcPct val="90000"/>
              </a:lnSpc>
              <a:spcAft>
                <a:spcPts val="0"/>
              </a:spcAft>
              <a:buClr>
                <a:srgbClr val="001B96"/>
              </a:buClr>
              <a:buFont typeface="Arial" pitchFamily="34" charset="0"/>
              <a:buChar char="•"/>
              <a:defRPr/>
            </a:pPr>
            <a:endParaRPr lang="en-GB" sz="2400" dirty="0" smtClean="0">
              <a:latin typeface="Arial" pitchFamily="34" charset="0"/>
              <a:cs typeface="Arial" pitchFamily="34" charset="0"/>
            </a:endParaRPr>
          </a:p>
          <a:p>
            <a:pPr marL="0" indent="0" fontAlgn="auto">
              <a:lnSpc>
                <a:spcPct val="90000"/>
              </a:lnSpc>
              <a:spcAft>
                <a:spcPts val="0"/>
              </a:spcAft>
              <a:buFont typeface="Arial" pitchFamily="34" charset="0"/>
              <a:buChar char="•"/>
              <a:defRPr/>
            </a:pPr>
            <a:endParaRPr lang="en-GB" sz="2400" dirty="0" smtClean="0">
              <a:latin typeface="Arial" pitchFamily="34" charset="0"/>
              <a:cs typeface="Arial" pitchFamily="34" charset="0"/>
            </a:endParaRPr>
          </a:p>
          <a:p>
            <a:pPr marL="0" indent="0" fontAlgn="auto">
              <a:lnSpc>
                <a:spcPct val="90000"/>
              </a:lnSpc>
              <a:spcAft>
                <a:spcPts val="0"/>
              </a:spcAft>
              <a:buFont typeface="Arial" pitchFamily="34" charset="0"/>
              <a:buChar char="•"/>
              <a:defRPr/>
            </a:pPr>
            <a:endParaRPr lang="en-GB" sz="2400" dirty="0" smtClean="0">
              <a:latin typeface="Arial" pitchFamily="34" charset="0"/>
              <a:cs typeface="Arial" pitchFamily="34" charset="0"/>
            </a:endParaRPr>
          </a:p>
          <a:p>
            <a:pPr marL="0" indent="0" fontAlgn="auto">
              <a:spcAft>
                <a:spcPts val="0"/>
              </a:spcAft>
              <a:buFont typeface="Arial" pitchFamily="34" charset="0"/>
              <a:buChar char="•"/>
              <a:defRPr/>
            </a:pPr>
            <a:endParaRPr lang="en-GB" sz="2400" dirty="0" smtClean="0">
              <a:latin typeface="Arial" pitchFamily="34" charset="0"/>
              <a:cs typeface="Arial" pitchFamily="34" charset="0"/>
            </a:endParaRPr>
          </a:p>
          <a:p>
            <a:pPr marL="0" indent="0" fontAlgn="auto">
              <a:spcAft>
                <a:spcPts val="0"/>
              </a:spcAft>
              <a:buFont typeface="Arial" pitchFamily="34" charset="0"/>
              <a:buChar char="•"/>
              <a:defRPr/>
            </a:pPr>
            <a:endParaRPr lang="en-GB" sz="2400" dirty="0" smtClean="0">
              <a:latin typeface="Arial" pitchFamily="34" charset="0"/>
              <a:cs typeface="Arial" pitchFamily="34" charset="0"/>
            </a:endParaRPr>
          </a:p>
          <a:p>
            <a:pPr marL="0" indent="0" fontAlgn="auto">
              <a:spcAft>
                <a:spcPts val="0"/>
              </a:spcAft>
              <a:buFont typeface="Arial" pitchFamily="34" charset="0"/>
              <a:buChar char="•"/>
              <a:defRPr/>
            </a:pPr>
            <a:endParaRPr lang="en-GB" sz="2400" dirty="0" smtClean="0">
              <a:latin typeface="Arial" pitchFamily="34" charset="0"/>
              <a:cs typeface="Arial" pitchFamily="34" charset="0"/>
            </a:endParaRPr>
          </a:p>
          <a:p>
            <a:pPr marL="0" indent="0" fontAlgn="auto">
              <a:spcAft>
                <a:spcPts val="0"/>
              </a:spcAft>
              <a:buFont typeface="Arial" pitchFamily="34" charset="0"/>
              <a:buChar char="•"/>
              <a:defRPr/>
            </a:pPr>
            <a:endParaRPr lang="en-GB" sz="2400" dirty="0" smtClean="0">
              <a:latin typeface="Arial" pitchFamily="34" charset="0"/>
              <a:cs typeface="Arial" pitchFamily="34" charset="0"/>
            </a:endParaRPr>
          </a:p>
          <a:p>
            <a:pPr marL="0" indent="0" fontAlgn="auto">
              <a:spcAft>
                <a:spcPts val="0"/>
              </a:spcAft>
              <a:buFont typeface="Arial" pitchFamily="34" charset="0"/>
              <a:buChar char="•"/>
              <a:defRPr/>
            </a:pPr>
            <a:endParaRPr lang="en-GB"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title" idx="4294967295"/>
          </p:nvPr>
        </p:nvSpPr>
        <p:spPr bwMode="auto">
          <a:xfrm>
            <a:off x="179512" y="116632"/>
            <a:ext cx="8856662" cy="1225550"/>
          </a:xfrm>
          <a:prstGeom prst="rect">
            <a:avLst/>
          </a:prstGeom>
          <a:noFill/>
          <a:ln>
            <a:miter lim="800000"/>
            <a:headEnd/>
            <a:tailEnd/>
          </a:ln>
        </p:spPr>
        <p:txBody>
          <a:bodyPr/>
          <a:lstStyle/>
          <a:p>
            <a:pPr algn="l"/>
            <a:r>
              <a:rPr lang="en-GB" sz="3600" dirty="0" smtClean="0">
                <a:solidFill>
                  <a:srgbClr val="00B050"/>
                </a:solidFill>
                <a:latin typeface="Arial" pitchFamily="34" charset="0"/>
                <a:ea typeface="ＭＳ Ｐゴシック"/>
                <a:cs typeface="Arial" pitchFamily="34" charset="0"/>
              </a:rPr>
              <a:t>When do these changes take effect?</a:t>
            </a:r>
          </a:p>
        </p:txBody>
      </p:sp>
      <p:graphicFrame>
        <p:nvGraphicFramePr>
          <p:cNvPr id="10" name="Group 41"/>
          <p:cNvGraphicFramePr>
            <a:graphicFrameLocks noGrp="1"/>
          </p:cNvGraphicFramePr>
          <p:nvPr>
            <p:ph idx="4294967295"/>
          </p:nvPr>
        </p:nvGraphicFramePr>
        <p:xfrm>
          <a:off x="1042988" y="981075"/>
          <a:ext cx="7040563" cy="4756152"/>
        </p:xfrm>
        <a:graphic>
          <a:graphicData uri="http://schemas.openxmlformats.org/drawingml/2006/table">
            <a:tbl>
              <a:tblPr/>
              <a:tblGrid>
                <a:gridCol w="3519488"/>
                <a:gridCol w="3521075"/>
              </a:tblGrid>
              <a:tr h="396875">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bg1"/>
                          </a:solidFill>
                          <a:effectLst/>
                          <a:latin typeface="Arial" charset="0"/>
                          <a:ea typeface="ＭＳ Ｐゴシック" charset="-128"/>
                          <a:cs typeface="Arial" charset="0"/>
                        </a:rPr>
                        <a:t>Number of PAYE staff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bg1"/>
                          </a:solidFill>
                          <a:effectLst/>
                          <a:latin typeface="Arial" charset="0"/>
                          <a:ea typeface="ＭＳ Ｐゴシック" charset="-128"/>
                          <a:cs typeface="Arial" charset="0"/>
                        </a:rPr>
                        <a:t>Staging 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395288">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50,000+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Q4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10,000 – 49,999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Q1 2013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4,000 – 9,999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Q2 2013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1,250 – 3,999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Q3 2013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500 – 1,249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Q4 2013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250 – 499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Q1 2014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160 – 249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1</a:t>
                      </a:r>
                      <a:r>
                        <a:rPr kumimoji="0" lang="en-GB" sz="1400" b="0" i="0" u="none" strike="noStrike" cap="none" normalizeH="0" baseline="30000" dirty="0" smtClean="0">
                          <a:ln>
                            <a:noFill/>
                          </a:ln>
                          <a:solidFill>
                            <a:schemeClr val="tx1"/>
                          </a:solidFill>
                          <a:effectLst/>
                          <a:latin typeface="Arial" charset="0"/>
                          <a:ea typeface="ＭＳ Ｐゴシック" charset="-128"/>
                          <a:cs typeface="Arial" charset="0"/>
                        </a:rPr>
                        <a:t>st</a:t>
                      </a: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  Apr 2014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95288">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90 – 159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1</a:t>
                      </a:r>
                      <a:r>
                        <a:rPr kumimoji="0" lang="en-GB" sz="1400" b="0" i="0" u="none" strike="noStrike" cap="none" normalizeH="0" baseline="30000" dirty="0" smtClean="0">
                          <a:ln>
                            <a:noFill/>
                          </a:ln>
                          <a:solidFill>
                            <a:schemeClr val="tx1"/>
                          </a:solidFill>
                          <a:effectLst/>
                          <a:latin typeface="Arial" charset="0"/>
                          <a:ea typeface="ＭＳ Ｐゴシック" charset="-128"/>
                          <a:cs typeface="Arial" charset="0"/>
                        </a:rPr>
                        <a:t>st</a:t>
                      </a: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 May 2014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96875">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62 – 89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1</a:t>
                      </a:r>
                      <a:r>
                        <a:rPr kumimoji="0" lang="en-GB" sz="1400" b="0" i="0" u="none" strike="noStrike" cap="none" normalizeH="0" baseline="30000" dirty="0" smtClean="0">
                          <a:ln>
                            <a:noFill/>
                          </a:ln>
                          <a:solidFill>
                            <a:schemeClr val="tx1"/>
                          </a:solidFill>
                          <a:effectLst/>
                          <a:latin typeface="Arial" charset="0"/>
                          <a:ea typeface="ＭＳ Ｐゴシック" charset="-128"/>
                          <a:cs typeface="Arial" charset="0"/>
                        </a:rPr>
                        <a:t>st</a:t>
                      </a: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 July 2014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96875">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0 - 61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Aug 2014 to Apr 2017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96875">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New employers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75000"/>
                        </a:spcAft>
                        <a:buClr>
                          <a:srgbClr val="B2B2B2"/>
                        </a:buClr>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128"/>
                          <a:cs typeface="Arial" charset="0"/>
                        </a:rPr>
                        <a:t>May 2017 to Feb 2018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sp>
        <p:nvSpPr>
          <p:cNvPr id="19499" name="TextBox 4"/>
          <p:cNvSpPr txBox="1">
            <a:spLocks noChangeArrowheads="1"/>
          </p:cNvSpPr>
          <p:nvPr/>
        </p:nvSpPr>
        <p:spPr bwMode="auto">
          <a:xfrm>
            <a:off x="1042988" y="5886450"/>
            <a:ext cx="6769100" cy="401638"/>
          </a:xfrm>
          <a:prstGeom prst="rect">
            <a:avLst/>
          </a:prstGeom>
          <a:noFill/>
          <a:ln w="9525">
            <a:noFill/>
            <a:miter lim="800000"/>
            <a:headEnd/>
            <a:tailEnd/>
          </a:ln>
        </p:spPr>
        <p:txBody>
          <a:bodyPr>
            <a:spAutoFit/>
          </a:bodyPr>
          <a:lstStyle/>
          <a:p>
            <a:pPr>
              <a:buFont typeface="Arial" charset="0"/>
              <a:buChar char="•"/>
            </a:pPr>
            <a:r>
              <a:rPr lang="en-GB" sz="1000">
                <a:latin typeface="Calibri" pitchFamily="34" charset="0"/>
              </a:rPr>
              <a:t> Employers can choose to auto enrol from October 2012 or postpone by 3 months from staging date</a:t>
            </a:r>
          </a:p>
          <a:p>
            <a:pPr>
              <a:buFont typeface="Arial" charset="0"/>
              <a:buChar char="•"/>
            </a:pPr>
            <a:r>
              <a:rPr lang="en-GB" sz="1000">
                <a:latin typeface="Calibri" pitchFamily="34" charset="0"/>
              </a:rPr>
              <a:t> Employers should start preparing for AE 18 – 24 months prior to staging date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bwMode="auto">
          <a:xfrm>
            <a:off x="427038" y="260350"/>
            <a:ext cx="8281987" cy="504825"/>
          </a:xfrm>
          <a:prstGeom prst="rect">
            <a:avLst/>
          </a:prstGeom>
          <a:noFill/>
          <a:ln>
            <a:miter lim="800000"/>
            <a:headEnd/>
            <a:tailEnd/>
          </a:ln>
        </p:spPr>
        <p:txBody>
          <a:bodyPr lIns="0" tIns="0" rIns="0" bIns="0"/>
          <a:lstStyle/>
          <a:p>
            <a:pPr algn="l"/>
            <a:r>
              <a:rPr lang="en-GB" sz="3200" dirty="0" smtClean="0">
                <a:solidFill>
                  <a:srgbClr val="00B050"/>
                </a:solidFill>
                <a:latin typeface="Arial" charset="0"/>
                <a:cs typeface="Arial" charset="0"/>
              </a:rPr>
              <a:t>To do list</a:t>
            </a:r>
            <a:endParaRPr lang="en-US" sz="3200" dirty="0" smtClean="0">
              <a:solidFill>
                <a:srgbClr val="00B050"/>
              </a:solidFill>
              <a:latin typeface="Arial" charset="0"/>
              <a:cs typeface="Arial" charset="0"/>
            </a:endParaRPr>
          </a:p>
        </p:txBody>
      </p:sp>
      <p:sp>
        <p:nvSpPr>
          <p:cNvPr id="6" name="Rectangle 8"/>
          <p:cNvSpPr txBox="1">
            <a:spLocks noChangeArrowheads="1"/>
          </p:cNvSpPr>
          <p:nvPr/>
        </p:nvSpPr>
        <p:spPr bwMode="auto">
          <a:xfrm>
            <a:off x="395288" y="1196975"/>
            <a:ext cx="8475662" cy="4657725"/>
          </a:xfrm>
          <a:prstGeom prst="rect">
            <a:avLst/>
          </a:prstGeom>
          <a:noFill/>
          <a:ln w="9525">
            <a:noFill/>
            <a:miter lim="800000"/>
            <a:headEnd/>
            <a:tailEnd/>
          </a:ln>
        </p:spPr>
        <p:txBody>
          <a:bodyPr lIns="72000" tIns="36000" rIns="72000" bIns="36000"/>
          <a:lstStyle/>
          <a:p>
            <a:pPr marL="457200" indent="-457200">
              <a:lnSpc>
                <a:spcPct val="90000"/>
              </a:lnSpc>
              <a:spcBef>
                <a:spcPts val="600"/>
              </a:spcBef>
              <a:buFont typeface="Arial" pitchFamily="34" charset="0"/>
              <a:buChar char="•"/>
              <a:defRPr/>
            </a:pPr>
            <a:r>
              <a:rPr lang="en-GB" sz="2400" kern="0" dirty="0">
                <a:latin typeface="Arial" pitchFamily="34" charset="0"/>
                <a:cs typeface="Arial" pitchFamily="34" charset="0"/>
              </a:rPr>
              <a:t>Understand the consequences of non-compliance and the risks</a:t>
            </a:r>
          </a:p>
          <a:p>
            <a:pPr marL="457200" indent="-457200">
              <a:lnSpc>
                <a:spcPct val="90000"/>
              </a:lnSpc>
              <a:spcBef>
                <a:spcPts val="600"/>
              </a:spcBef>
              <a:buFont typeface="Arial" pitchFamily="34" charset="0"/>
              <a:buChar char="•"/>
              <a:defRPr/>
            </a:pPr>
            <a:r>
              <a:rPr lang="en-GB" sz="2400" kern="0" dirty="0">
                <a:latin typeface="Arial" pitchFamily="34" charset="0"/>
                <a:cs typeface="Arial" pitchFamily="34" charset="0"/>
              </a:rPr>
              <a:t>Create complete and accurate data</a:t>
            </a:r>
          </a:p>
          <a:p>
            <a:pPr marL="457200" indent="-457200">
              <a:lnSpc>
                <a:spcPct val="90000"/>
              </a:lnSpc>
              <a:spcBef>
                <a:spcPts val="600"/>
              </a:spcBef>
              <a:buFont typeface="Arial" pitchFamily="34" charset="0"/>
              <a:buChar char="•"/>
              <a:defRPr/>
            </a:pPr>
            <a:r>
              <a:rPr lang="en-GB" sz="2400" kern="0" dirty="0">
                <a:latin typeface="Arial" pitchFamily="34" charset="0"/>
                <a:cs typeface="Arial" pitchFamily="34" charset="0"/>
              </a:rPr>
              <a:t>Assess your workforce</a:t>
            </a:r>
          </a:p>
          <a:p>
            <a:pPr marL="457200" indent="-457200">
              <a:lnSpc>
                <a:spcPct val="90000"/>
              </a:lnSpc>
              <a:spcBef>
                <a:spcPts val="600"/>
              </a:spcBef>
              <a:buFont typeface="Arial" pitchFamily="34" charset="0"/>
              <a:buChar char="•"/>
              <a:defRPr/>
            </a:pPr>
            <a:r>
              <a:rPr lang="en-GB" sz="2400" kern="0" dirty="0">
                <a:latin typeface="Arial" pitchFamily="34" charset="0"/>
                <a:cs typeface="Arial" pitchFamily="34" charset="0"/>
              </a:rPr>
              <a:t>Model the financial impact</a:t>
            </a:r>
          </a:p>
          <a:p>
            <a:pPr marL="457200" indent="-457200">
              <a:lnSpc>
                <a:spcPct val="90000"/>
              </a:lnSpc>
              <a:spcBef>
                <a:spcPts val="600"/>
              </a:spcBef>
              <a:buFont typeface="Arial" pitchFamily="34" charset="0"/>
              <a:buChar char="•"/>
              <a:defRPr/>
            </a:pPr>
            <a:r>
              <a:rPr lang="en-GB" sz="2400" kern="0" dirty="0">
                <a:latin typeface="Arial" pitchFamily="34" charset="0"/>
                <a:cs typeface="Arial" pitchFamily="34" charset="0"/>
              </a:rPr>
              <a:t>Establish at least one Qualifying Workplace Pension Scheme</a:t>
            </a:r>
          </a:p>
          <a:p>
            <a:pPr marL="457200" indent="-457200">
              <a:lnSpc>
                <a:spcPct val="90000"/>
              </a:lnSpc>
              <a:spcBef>
                <a:spcPts val="600"/>
              </a:spcBef>
              <a:buFont typeface="Arial" pitchFamily="34" charset="0"/>
              <a:buChar char="•"/>
              <a:defRPr/>
            </a:pPr>
            <a:r>
              <a:rPr lang="en-GB" sz="2400" kern="0" dirty="0">
                <a:latin typeface="Arial" pitchFamily="34" charset="0"/>
                <a:cs typeface="Arial" pitchFamily="34" charset="0"/>
              </a:rPr>
              <a:t>Implement Auto Enrolment</a:t>
            </a:r>
          </a:p>
          <a:p>
            <a:pPr marL="457200" indent="-457200">
              <a:lnSpc>
                <a:spcPct val="90000"/>
              </a:lnSpc>
              <a:spcBef>
                <a:spcPts val="600"/>
              </a:spcBef>
              <a:buFont typeface="Arial" pitchFamily="34" charset="0"/>
              <a:buChar char="•"/>
              <a:defRPr/>
            </a:pPr>
            <a:r>
              <a:rPr lang="en-GB" sz="2400" kern="0" dirty="0">
                <a:latin typeface="Arial" pitchFamily="34" charset="0"/>
                <a:cs typeface="Arial" pitchFamily="34" charset="0"/>
              </a:rPr>
              <a:t>Communicate compliantly</a:t>
            </a:r>
          </a:p>
          <a:p>
            <a:pPr marL="457200" indent="-457200">
              <a:lnSpc>
                <a:spcPct val="90000"/>
              </a:lnSpc>
              <a:spcBef>
                <a:spcPts val="600"/>
              </a:spcBef>
              <a:buFont typeface="Arial" pitchFamily="34" charset="0"/>
              <a:buChar char="•"/>
              <a:defRPr/>
            </a:pPr>
            <a:r>
              <a:rPr lang="en-GB" sz="2400" kern="0" dirty="0">
                <a:latin typeface="Arial" pitchFamily="34" charset="0"/>
                <a:cs typeface="Arial" pitchFamily="34" charset="0"/>
              </a:rPr>
              <a:t>Report as required</a:t>
            </a:r>
          </a:p>
          <a:p>
            <a:pPr marL="457200" indent="-457200">
              <a:lnSpc>
                <a:spcPct val="90000"/>
              </a:lnSpc>
              <a:spcBef>
                <a:spcPts val="600"/>
              </a:spcBef>
              <a:buFont typeface="Arial" pitchFamily="34" charset="0"/>
              <a:buChar char="•"/>
              <a:defRPr/>
            </a:pPr>
            <a:r>
              <a:rPr lang="en-GB" sz="2400" kern="0" dirty="0">
                <a:latin typeface="Arial" pitchFamily="34" charset="0"/>
                <a:cs typeface="Arial" pitchFamily="34" charset="0"/>
              </a:rPr>
              <a:t>Re-assess each pay reference period</a:t>
            </a:r>
          </a:p>
          <a:p>
            <a:pPr marL="457200" indent="-457200">
              <a:lnSpc>
                <a:spcPct val="90000"/>
              </a:lnSpc>
              <a:spcBef>
                <a:spcPts val="600"/>
              </a:spcBef>
              <a:buFont typeface="Arial" pitchFamily="34" charset="0"/>
              <a:buChar char="•"/>
              <a:defRPr/>
            </a:pPr>
            <a:r>
              <a:rPr lang="en-GB" sz="2400" kern="0" dirty="0">
                <a:latin typeface="Arial" pitchFamily="34" charset="0"/>
                <a:cs typeface="Arial" pitchFamily="34" charset="0"/>
              </a:rPr>
              <a:t>Project manage inclusively</a:t>
            </a:r>
          </a:p>
          <a:p>
            <a:pPr>
              <a:lnSpc>
                <a:spcPct val="90000"/>
              </a:lnSpc>
              <a:spcBef>
                <a:spcPts val="600"/>
              </a:spcBef>
              <a:buClr>
                <a:srgbClr val="001B96"/>
              </a:buClr>
              <a:defRPr/>
            </a:pPr>
            <a:endParaRPr lang="en-GB" sz="2400" kern="0" dirty="0">
              <a:solidFill>
                <a:srgbClr val="747678"/>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2116</Words>
  <Application>Microsoft Office PowerPoint</Application>
  <PresentationFormat>On-screen Show (4:3)</PresentationFormat>
  <Paragraphs>422</Paragraphs>
  <Slides>44</Slides>
  <Notes>9</Notes>
  <HiddenSlides>3</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Implementing Auto Enrolment Successfully</vt:lpstr>
      <vt:lpstr>PowerPoint Presentation</vt:lpstr>
      <vt:lpstr>The best approach for this session</vt:lpstr>
      <vt:lpstr>Number of people working to every pensioner</vt:lpstr>
      <vt:lpstr>PowerPoint Presentation</vt:lpstr>
      <vt:lpstr> What are the headline requirements?</vt:lpstr>
      <vt:lpstr>When do these changes take effect?</vt:lpstr>
      <vt:lpstr>To do list</vt:lpstr>
      <vt:lpstr>Operational risks</vt:lpstr>
      <vt:lpstr>PowerPoint Presentation</vt:lpstr>
      <vt:lpstr>Assess your Workforce</vt:lpstr>
      <vt:lpstr>Carry out cost modelling to forecast the financial impact</vt:lpstr>
      <vt:lpstr>PowerPoint Presentation</vt:lpstr>
      <vt:lpstr>Establish at least one QWPS</vt:lpstr>
      <vt:lpstr>Why are Master Trusts proving to be  increasingly popular?</vt:lpstr>
      <vt:lpstr>Implement Auto Enrolment</vt:lpstr>
      <vt:lpstr>PowerPoint Presentation</vt:lpstr>
      <vt:lpstr>Good technology will be able to handle:</vt:lpstr>
      <vt:lpstr>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Communicate compliantly</vt:lpstr>
      <vt:lpstr>PowerPoint Presentation</vt:lpstr>
      <vt:lpstr>PowerPoint Presentation</vt:lpstr>
      <vt:lpstr>Project manage inclusively</vt:lpstr>
      <vt:lpstr>Project risks</vt:lpstr>
      <vt:lpstr>PowerPoint Presentation</vt:lpstr>
      <vt:lpstr>Don’t delay!</vt:lpstr>
      <vt:lpstr>Postponement Rules</vt:lpstr>
      <vt:lpstr>PowerPoint Presentation</vt:lpstr>
      <vt:lpstr>PowerPoint Presentation</vt:lpstr>
      <vt:lpstr>Summary and next steps  </vt:lpstr>
      <vt:lpstr>PowerPoint Presentation</vt:lpstr>
      <vt:lpstr>For a copy of these slides please:  Tel:  0845 450 7897 or Email: ebs@closebrothers.com   Thank you!</vt:lpstr>
    </vt:vector>
  </TitlesOfParts>
  <Company>AAT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dc:creator>
  <cp:lastModifiedBy>Ben</cp:lastModifiedBy>
  <cp:revision>24</cp:revision>
  <dcterms:created xsi:type="dcterms:W3CDTF">2013-02-18T14:34:37Z</dcterms:created>
  <dcterms:modified xsi:type="dcterms:W3CDTF">2013-05-15T07:03:39Z</dcterms:modified>
</cp:coreProperties>
</file>