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3" r:id="rId3"/>
    <p:sldId id="262" r:id="rId4"/>
    <p:sldId id="264" r:id="rId5"/>
    <p:sldId id="265" r:id="rId6"/>
    <p:sldId id="273" r:id="rId7"/>
    <p:sldId id="279" r:id="rId8"/>
    <p:sldId id="292" r:id="rId9"/>
    <p:sldId id="275" r:id="rId10"/>
    <p:sldId id="266" r:id="rId11"/>
    <p:sldId id="278" r:id="rId12"/>
    <p:sldId id="276" r:id="rId13"/>
    <p:sldId id="277" r:id="rId14"/>
    <p:sldId id="284" r:id="rId15"/>
    <p:sldId id="290" r:id="rId16"/>
    <p:sldId id="291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CF19E-0F72-374C-BE28-8E040BC9684C}" type="datetimeFigureOut">
              <a:rPr lang="en-US" smtClean="0"/>
              <a:t>5/15/2013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D963D-B207-F24F-B4E8-EDEA299AD7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41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8A915-3D6E-CE44-88CA-536C206526C1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367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3750"/>
            <a:ext cx="4273550" cy="3205163"/>
          </a:xfrm>
          <a:ln/>
        </p:spPr>
      </p:sp>
      <p:sp>
        <p:nvSpPr>
          <p:cNvPr id="36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525" y="4355704"/>
            <a:ext cx="5026951" cy="4135862"/>
          </a:xfrm>
        </p:spPr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A6CC4-E648-A548-8A64-F8FFC82922C2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38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 In pairs they</a:t>
            </a:r>
            <a:r>
              <a:rPr lang="en-US" baseline="0" dirty="0" smtClean="0"/>
              <a:t> will be required to put themselves in the shoes of one of their clients – and tell their story relating to the above points.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7788" y="8685306"/>
            <a:ext cx="2970212" cy="45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8" tIns="45654" rIns="91308" bIns="45654" anchor="b">
            <a:prstTxWarp prst="textNoShape">
              <a:avLst/>
            </a:prstTxWarp>
          </a:bodyPr>
          <a:lstStyle/>
          <a:p>
            <a:pPr algn="r" eaLnBrk="0" hangingPunct="0"/>
            <a:fld id="{1D5ED0A8-9F7E-DD42-9D26-200CBEF2758B}" type="slidenum">
              <a:rPr lang="en-GB" sz="1200" b="0">
                <a:latin typeface="Arial" charset="0"/>
                <a:ea typeface="Arial" charset="0"/>
                <a:cs typeface="Arial" charset="0"/>
              </a:rPr>
              <a:pPr algn="r" eaLnBrk="0" hangingPunct="0"/>
              <a:t>14</a:t>
            </a:fld>
            <a:endParaRPr lang="en-GB" sz="1200" b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3813" y="795338"/>
            <a:ext cx="4273550" cy="3205162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6848"/>
            <a:ext cx="5029200" cy="4134224"/>
          </a:xfrm>
          <a:noFill/>
          <a:ln/>
        </p:spPr>
        <p:txBody>
          <a:bodyPr lIns="91308" tIns="45654" rIns="91308" bIns="45654"/>
          <a:lstStyle/>
          <a:p>
            <a:pPr marL="0" indent="0" defTabSz="762000" eaLnBrk="1" hangingPunct="1"/>
            <a:endParaRPr lang="en-GB" baseline="0" dirty="0" smtClean="0">
              <a:latin typeface="Trebuchet MS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8" tIns="45654" rIns="91308" bIns="45654" anchor="b">
            <a:prstTxWarp prst="textNoShape">
              <a:avLst/>
            </a:prstTxWarp>
          </a:bodyPr>
          <a:lstStyle/>
          <a:p>
            <a:pPr algn="r"/>
            <a:fld id="{5A279A49-71EF-F84C-9953-6916C1866B50}" type="slidenum">
              <a:rPr lang="en-GB" sz="1200"/>
              <a:pPr algn="r"/>
              <a:t>15</a:t>
            </a:fld>
            <a:endParaRPr lang="en-GB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Exercise: Each</a:t>
            </a:r>
            <a:r>
              <a:rPr lang="en-US" baseline="0" dirty="0" smtClean="0">
                <a:latin typeface="Times New Roman" charset="0"/>
              </a:rPr>
              <a:t> participant will be given a client profile. They have to tailor the story from the provided Review Pack to meet the needs of the client Plus create opportunity to up-sell. This tests if they can apply and demonstrate the techniques from the workshop.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8" tIns="45654" rIns="91308" bIns="45654" anchor="b">
            <a:prstTxWarp prst="textNoShape">
              <a:avLst/>
            </a:prstTxWarp>
          </a:bodyPr>
          <a:lstStyle/>
          <a:p>
            <a:pPr algn="r"/>
            <a:fld id="{5A279A49-71EF-F84C-9953-6916C1866B50}" type="slidenum">
              <a:rPr lang="en-GB" sz="1200"/>
              <a:pPr algn="r"/>
              <a:t>16</a:t>
            </a:fld>
            <a:endParaRPr lang="en-GB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Exercise: Each</a:t>
            </a:r>
            <a:r>
              <a:rPr lang="en-US" baseline="0" dirty="0" smtClean="0">
                <a:latin typeface="Times New Roman" charset="0"/>
              </a:rPr>
              <a:t> participant will be given a client profile. They have to tailor the story from the provided Review Pack to meet the needs of the client Plus create opportunity to up-sell. This tests if they can apply and demonstrate the techniques from the workshop.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F15BC-1994-824D-828E-3883045355D9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37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58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F06D3-A269-864D-92C9-A023DB18CE07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36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– How to build</a:t>
            </a:r>
            <a:r>
              <a:rPr lang="en-US" baseline="0" dirty="0" smtClean="0"/>
              <a:t> rapport, creating the opportunities to talk about ‘Zenith’ Strategic Account Management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68F10-411C-7346-B350-AA96C67EDEA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08" tIns="45654" rIns="91308" bIns="45654" anchor="b">
            <a:prstTxWarp prst="textNoShape">
              <a:avLst/>
            </a:prstTxWarp>
          </a:bodyPr>
          <a:lstStyle/>
          <a:p>
            <a:pPr algn="r"/>
            <a:fld id="{5A279A49-71EF-F84C-9953-6916C1866B50}" type="slidenum">
              <a:rPr lang="en-GB" sz="1200"/>
              <a:pPr algn="r"/>
              <a:t>8</a:t>
            </a:fld>
            <a:endParaRPr lang="en-GB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</a:rPr>
              <a:t>Exercise: Each</a:t>
            </a:r>
            <a:r>
              <a:rPr lang="en-US" baseline="0" dirty="0" smtClean="0">
                <a:latin typeface="Times New Roman" charset="0"/>
              </a:rPr>
              <a:t> participant will be given a client profile. They have to tailor the story from the provided Review Pack to meet the needs of the client Plus create opportunity to up-sell. This tests if they can apply and demonstrate the techniques from the workshop.</a:t>
            </a:r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A6CC4-E648-A548-8A64-F8FFC82922C2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38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Max’s story about how you want to see , hear</a:t>
            </a:r>
            <a:r>
              <a:rPr lang="en-US" baseline="0" dirty="0" smtClean="0"/>
              <a:t> and feel Account Managers creating insight via the networking in meetings.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51F2E-A924-4A4C-9B07-3482B0F7C6ED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376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3760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3169"/>
          </a:xfrm>
        </p:spPr>
        <p:txBody>
          <a:bodyPr/>
          <a:lstStyle/>
          <a:p>
            <a:r>
              <a:rPr lang="en-US" dirty="0" smtClean="0"/>
              <a:t>max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A6CC4-E648-A548-8A64-F8FFC82922C2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38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 quick fire round to</a:t>
            </a:r>
            <a:r>
              <a:rPr lang="en-US" baseline="0" dirty="0" smtClean="0"/>
              <a:t> test if the group can recognise date vs insight statements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A6CC4-E648-A548-8A64-F8FFC82922C2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3817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79512" y="2132856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79513" y="3644900"/>
            <a:ext cx="8208838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Name in 24pt</a:t>
            </a:r>
          </a:p>
        </p:txBody>
      </p:sp>
    </p:spTree>
    <p:extLst>
      <p:ext uri="{BB962C8B-B14F-4D97-AF65-F5344CB8AC3E}">
        <p14:creationId xmlns:p14="http://schemas.microsoft.com/office/powerpoint/2010/main" val="1042059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797390" y="1913467"/>
            <a:ext cx="7838610" cy="40358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95556" y="288022"/>
            <a:ext cx="8229600" cy="1477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 baseline="0">
                <a:solidFill>
                  <a:srgbClr val="00AB4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your title here</a:t>
            </a:r>
            <a:br>
              <a:rPr lang="en-US" dirty="0" smtClean="0"/>
            </a:br>
            <a:r>
              <a:rPr lang="en-US" dirty="0" smtClean="0"/>
              <a:t>Two lines maximum 32pt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8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E8B7B-5E3B-144D-A6E8-E98017FBB336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0266E-E368-C44B-A344-697B55F1E0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E8B7B-5E3B-144D-A6E8-E98017FBB336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0266E-E368-C44B-A344-697B55F1E0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E8B7B-5E3B-144D-A6E8-E98017FBB336}" type="datetimeFigureOut">
              <a:rPr lang="en-US" smtClean="0"/>
              <a:pPr/>
              <a:t>5/15/2013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F0266E-E368-C44B-A344-697B55F1E0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" y="44624"/>
            <a:ext cx="9094005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-88900"/>
            <a:ext cx="9382126" cy="70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00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7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13" y="-112713"/>
            <a:ext cx="9394826" cy="708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106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b="1" u="sng" dirty="0" smtClean="0">
                <a:latin typeface="Arial"/>
                <a:cs typeface="Arial"/>
              </a:rPr>
              <a:t>Essential: 50%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b="1" u="sng" dirty="0" smtClean="0">
              <a:latin typeface="Arial"/>
              <a:cs typeface="Arial"/>
            </a:endParaRP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/>
                <a:cs typeface="Arial"/>
              </a:rPr>
              <a:t>Reference to big 3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/>
                <a:cs typeface="Arial"/>
              </a:rPr>
              <a:t>Client value</a:t>
            </a:r>
          </a:p>
          <a:p>
            <a:pPr>
              <a:lnSpc>
                <a:spcPct val="90000"/>
              </a:lnSpc>
            </a:pPr>
            <a:r>
              <a:rPr lang="en-GB" sz="2400" dirty="0" smtClean="0">
                <a:latin typeface="Arial"/>
                <a:cs typeface="Arial"/>
              </a:rPr>
              <a:t>How products help them deliver value</a:t>
            </a:r>
          </a:p>
        </p:txBody>
      </p:sp>
      <p:sp>
        <p:nvSpPr>
          <p:cNvPr id="375910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00AB4E"/>
                </a:solidFill>
                <a:latin typeface="Arial"/>
                <a:cs typeface="Arial"/>
              </a:rPr>
              <a:t>The art of simplicity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3759108" name="Rectangle 4"/>
          <p:cNvSpPr>
            <a:spLocks noGrp="1"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GB" sz="2400" b="1" u="sng" dirty="0" smtClean="0">
                <a:latin typeface="Arial"/>
                <a:cs typeface="Arial"/>
              </a:rPr>
              <a:t>Optional: 50%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sz="2400" u="sng" dirty="0" smtClean="0">
              <a:latin typeface="Arial"/>
              <a:cs typeface="Arial"/>
            </a:endParaRPr>
          </a:p>
          <a:p>
            <a:pPr marL="0" indent="0">
              <a:lnSpc>
                <a:spcPct val="90000"/>
              </a:lnSpc>
            </a:pPr>
            <a:r>
              <a:rPr lang="en-GB" sz="2400" dirty="0" smtClean="0">
                <a:latin typeface="Arial"/>
                <a:cs typeface="Arial"/>
              </a:rPr>
              <a:t>Whatever the client needs to respond positively to their perceptions of value</a:t>
            </a:r>
            <a:endParaRPr lang="en-GB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00AB4E"/>
                </a:solidFill>
                <a:latin typeface="Arial"/>
                <a:cs typeface="Arial"/>
              </a:rPr>
              <a:t>The art of simplicity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38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9057" y="2705384"/>
            <a:ext cx="3216148" cy="2210369"/>
          </a:xfrm>
        </p:spPr>
        <p:txBody>
          <a:bodyPr/>
          <a:lstStyle/>
          <a:p>
            <a:pPr>
              <a:buNone/>
            </a:pPr>
            <a:r>
              <a:rPr lang="en-GB" dirty="0" smtClean="0">
                <a:latin typeface="Arial"/>
                <a:cs typeface="Arial"/>
              </a:rPr>
              <a:t>‘Why’</a:t>
            </a:r>
          </a:p>
          <a:p>
            <a:pPr>
              <a:buNone/>
            </a:pPr>
            <a:r>
              <a:rPr lang="en-GB" dirty="0" smtClean="0">
                <a:latin typeface="Arial"/>
                <a:cs typeface="Arial"/>
              </a:rPr>
              <a:t>‘Because’</a:t>
            </a:r>
          </a:p>
          <a:p>
            <a:pPr>
              <a:buNone/>
            </a:pPr>
            <a:r>
              <a:rPr lang="en-GB" dirty="0" smtClean="0">
                <a:latin typeface="Arial"/>
                <a:cs typeface="Arial"/>
              </a:rPr>
              <a:t>‘Which means’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6" name="Isosceles Triangle 5"/>
          <p:cNvSpPr/>
          <p:nvPr/>
        </p:nvSpPr>
        <p:spPr>
          <a:xfrm>
            <a:off x="457200" y="2478919"/>
            <a:ext cx="3011298" cy="2909144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/>
                <a:cs typeface="Arial"/>
              </a:rPr>
              <a:t>Data</a:t>
            </a:r>
            <a:endParaRPr lang="en-US" sz="4400" dirty="0">
              <a:latin typeface="Arial"/>
              <a:cs typeface="Arial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6132702" y="2508397"/>
            <a:ext cx="3011298" cy="2909144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841995" y="4240795"/>
            <a:ext cx="1847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Arial"/>
                <a:cs typeface="Arial"/>
              </a:rPr>
              <a:t>Insight</a:t>
            </a:r>
            <a:endParaRPr lang="en-US" sz="44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00AB4E"/>
                </a:solidFill>
                <a:latin typeface="Arial"/>
                <a:cs typeface="Arial"/>
              </a:rPr>
              <a:t>The art of stickiness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38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Can you put yourself in the shoes of your client?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2362200"/>
            <a:ext cx="3521052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00AB4E"/>
                </a:solidFill>
                <a:latin typeface="Arial"/>
                <a:cs typeface="Arial"/>
              </a:rPr>
              <a:t>The art of stickiness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3816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5397753" cy="4525963"/>
          </a:xfrm>
        </p:spPr>
        <p:txBody>
          <a:bodyPr/>
          <a:lstStyle/>
          <a:p>
            <a:pPr>
              <a:buNone/>
            </a:pPr>
            <a:r>
              <a:rPr lang="en-GB" sz="2400" b="1" dirty="0" smtClean="0">
                <a:latin typeface="Arial"/>
                <a:cs typeface="Arial"/>
              </a:rPr>
              <a:t>Can you talk about:</a:t>
            </a:r>
          </a:p>
          <a:p>
            <a:r>
              <a:rPr lang="en-GB" sz="2400" dirty="0" smtClean="0">
                <a:latin typeface="Arial"/>
                <a:cs typeface="Arial"/>
              </a:rPr>
              <a:t>Their industry</a:t>
            </a:r>
          </a:p>
          <a:p>
            <a:r>
              <a:rPr lang="en-GB" sz="2400" dirty="0" smtClean="0">
                <a:latin typeface="Arial"/>
                <a:cs typeface="Arial"/>
              </a:rPr>
              <a:t>Their values and company strategy</a:t>
            </a:r>
          </a:p>
          <a:p>
            <a:r>
              <a:rPr lang="en-GB" sz="2400" dirty="0" smtClean="0">
                <a:latin typeface="Arial"/>
                <a:cs typeface="Arial"/>
              </a:rPr>
              <a:t>Their company performance</a:t>
            </a:r>
          </a:p>
          <a:p>
            <a:r>
              <a:rPr lang="en-GB" sz="2400" dirty="0" smtClean="0">
                <a:latin typeface="Arial"/>
                <a:cs typeface="Arial"/>
              </a:rPr>
              <a:t>Recent company announcements and news</a:t>
            </a:r>
          </a:p>
          <a:p>
            <a:r>
              <a:rPr lang="en-GB" sz="2400" dirty="0" smtClean="0">
                <a:latin typeface="Arial"/>
                <a:cs typeface="Arial"/>
              </a:rPr>
              <a:t>What they need to deliver personally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953" y="2514600"/>
            <a:ext cx="2462113" cy="22378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30213" y="71438"/>
            <a:ext cx="8255000" cy="760412"/>
          </a:xfrm>
          <a:prstGeom prst="rect">
            <a:avLst/>
          </a:prstGeom>
        </p:spPr>
        <p:txBody>
          <a:bodyPr lIns="91440" tIns="45720" rIns="91440" bIns="45720" anchor="ctr"/>
          <a:lstStyle/>
          <a:p>
            <a:pPr algn="l" eaLnBrk="1" hangingPunct="1"/>
            <a:r>
              <a:rPr lang="en-GB" sz="3600" dirty="0" smtClean="0">
                <a:solidFill>
                  <a:srgbClr val="00AB4E"/>
                </a:solidFill>
                <a:latin typeface="Arial" pitchFamily="34" charset="0"/>
                <a:ea typeface="MS PGothic" charset="0"/>
                <a:cs typeface="Arial" pitchFamily="34" charset="0"/>
              </a:rPr>
              <a:t>The art of story telling</a:t>
            </a:r>
            <a:endParaRPr lang="en-GB" sz="3600" dirty="0">
              <a:solidFill>
                <a:srgbClr val="00AB4E"/>
              </a:solidFill>
              <a:latin typeface="Arial" pitchFamily="34" charset="0"/>
              <a:ea typeface="MS PGothic" charset="0"/>
              <a:cs typeface="Arial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66700" y="1484784"/>
            <a:ext cx="3903663" cy="3505200"/>
          </a:xfrm>
          <a:prstGeom prst="rect">
            <a:avLst/>
          </a:prstGeom>
          <a:solidFill>
            <a:srgbClr val="008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</a:bodyPr>
          <a:lstStyle/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Futura Md BT" pitchFamily="34" charset="0"/>
              <a:buNone/>
              <a:defRPr/>
            </a:pPr>
            <a:r>
              <a:rPr lang="en-GB" sz="2400" u="sng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Tina Towards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Futura Md BT" pitchFamily="34" charset="0"/>
              <a:buNone/>
              <a:defRPr/>
            </a:pPr>
            <a:endParaRPr lang="en-GB" sz="2400" u="sng" kern="0" dirty="0" smtClean="0"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sz="2400" b="0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Benefits, future focus, goals, targets,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sz="2400" b="0" kern="0" dirty="0" smtClean="0">
                <a:solidFill>
                  <a:srgbClr val="FFFFFF"/>
                </a:solidFill>
                <a:latin typeface="Arial"/>
                <a:ea typeface="MS PGothic" pitchFamily="34" charset="-128"/>
                <a:cs typeface="Arial"/>
              </a:rPr>
              <a:t>Possibilities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400" b="0" kern="0" dirty="0" smtClean="0"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400" b="0" kern="0" dirty="0" smtClean="0"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400" b="0" kern="0" dirty="0" smtClean="0"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GB" sz="2400" kern="0" dirty="0" smtClean="0">
                <a:solidFill>
                  <a:schemeClr val="tx1"/>
                </a:solidFill>
                <a:latin typeface="Arial"/>
                <a:ea typeface="MS PGothic" pitchFamily="34" charset="-128"/>
                <a:cs typeface="Arial"/>
              </a:rPr>
              <a:t>OPTIONS &amp; FUTURE POSSIBILITITES</a:t>
            </a: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400" b="0" kern="0" dirty="0" smtClean="0"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>
              <a:spcAft>
                <a:spcPts val="600"/>
              </a:spcAft>
              <a:buClr>
                <a:schemeClr val="accent1"/>
              </a:buClr>
              <a:buFont typeface="Futura Md BT" pitchFamily="34" charset="0"/>
              <a:buNone/>
              <a:defRPr/>
            </a:pPr>
            <a:endParaRPr lang="en-GB" sz="2400" b="0" kern="0" dirty="0">
              <a:solidFill>
                <a:srgbClr val="FFFFFF"/>
              </a:solidFill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669900" y="1495093"/>
            <a:ext cx="4165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marL="342900" indent="-342900" eaLnBrk="0" hangingPunct="0">
              <a:spcAft>
                <a:spcPts val="600"/>
              </a:spcAft>
              <a:buClr>
                <a:schemeClr val="accent1"/>
              </a:buClr>
              <a:buFont typeface="Futura Md BT" pitchFamily="34" charset="0"/>
              <a:buNone/>
              <a:defRPr/>
            </a:pPr>
            <a:r>
              <a:rPr lang="en-GB" sz="2400" u="sng" kern="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Anthony Away From</a:t>
            </a:r>
          </a:p>
          <a:p>
            <a:pPr marL="342900" indent="-342900" eaLnBrk="0" hangingPunct="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400" b="0" kern="0" dirty="0" smtClean="0">
              <a:solidFill>
                <a:srgbClr val="000000"/>
              </a:solidFill>
              <a:latin typeface="Arial"/>
              <a:ea typeface="MS PGothic" pitchFamily="34" charset="-128"/>
              <a:cs typeface="Arial"/>
            </a:endParaRPr>
          </a:p>
          <a:p>
            <a:pPr marL="342900" indent="-342900" eaLnBrk="0" hangingPunct="0">
              <a:spcAft>
                <a:spcPts val="6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sz="2400" b="0" kern="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Consequences, problems, security</a:t>
            </a:r>
          </a:p>
          <a:p>
            <a:pPr marL="342900" indent="-342900" eaLnBrk="0" hangingPunct="0">
              <a:spcAft>
                <a:spcPts val="600"/>
              </a:spcAft>
              <a:buClr>
                <a:schemeClr val="tx1"/>
              </a:buClr>
              <a:buFontTx/>
              <a:buChar char="•"/>
              <a:defRPr/>
            </a:pPr>
            <a:r>
              <a:rPr lang="en-GB" sz="2400" b="0" kern="0" dirty="0" smtClean="0">
                <a:solidFill>
                  <a:srgbClr val="000000"/>
                </a:solidFill>
                <a:latin typeface="Arial"/>
                <a:ea typeface="MS PGothic" pitchFamily="34" charset="-128"/>
                <a:cs typeface="Arial"/>
              </a:rPr>
              <a:t>Safety, fear, protection, risk adverse</a:t>
            </a:r>
          </a:p>
          <a:p>
            <a:pPr marL="342900" indent="-342900" eaLnBrk="0" hangingPunct="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800" b="0" kern="0" dirty="0" smtClean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  <a:p>
            <a:pPr marL="342900" indent="-342900" eaLnBrk="0" hangingPunct="0">
              <a:spcAft>
                <a:spcPts val="600"/>
              </a:spcAft>
              <a:buClr>
                <a:schemeClr val="accent1"/>
              </a:buClr>
              <a:buFontTx/>
              <a:buChar char="•"/>
              <a:defRPr/>
            </a:pPr>
            <a:endParaRPr lang="en-GB" sz="2800" b="0" kern="0" dirty="0" smtClean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  <a:p>
            <a:pPr marL="342900" indent="-342900" eaLnBrk="0" hangingPunct="0"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GB" sz="2800" kern="0" dirty="0" smtClean="0">
                <a:solidFill>
                  <a:srgbClr val="000000"/>
                </a:solidFill>
                <a:latin typeface="Calibri"/>
                <a:ea typeface="MS PGothic" pitchFamily="34" charset="-128"/>
                <a:cs typeface="Calibri"/>
              </a:rPr>
              <a:t>AVOID PAIN</a:t>
            </a:r>
            <a:endParaRPr lang="en-GB" sz="2800" kern="0" dirty="0">
              <a:solidFill>
                <a:srgbClr val="000000"/>
              </a:solidFill>
              <a:latin typeface="Calibri"/>
              <a:ea typeface="MS PGothic" pitchFamily="34" charset="-128"/>
              <a:cs typeface="Calibri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1478901"/>
            <a:ext cx="7954963" cy="4008437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u="sng" dirty="0" smtClean="0">
                <a:latin typeface="Arial"/>
                <a:cs typeface="Arial"/>
              </a:rPr>
              <a:t>Questioning</a:t>
            </a:r>
          </a:p>
          <a:p>
            <a:pPr eaLnBrk="1" hangingPunct="1">
              <a:buFontTx/>
              <a:buNone/>
            </a:pPr>
            <a:endParaRPr lang="en-GB" sz="2400" b="1" u="sng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How will you make a decision?</a:t>
            </a:r>
          </a:p>
          <a:p>
            <a:pPr eaLnBrk="1" hangingPunct="1"/>
            <a:r>
              <a:rPr lang="en-GB" sz="2400" dirty="0" smtClean="0">
                <a:latin typeface="Arial"/>
                <a:cs typeface="Arial"/>
              </a:rPr>
              <a:t>How will you know it’s been a good decision?</a:t>
            </a:r>
          </a:p>
          <a:p>
            <a:pPr eaLnBrk="1" hangingPunct="1"/>
            <a:r>
              <a:rPr lang="en-GB" sz="2400" dirty="0" smtClean="0">
                <a:latin typeface="Arial"/>
                <a:cs typeface="Arial"/>
              </a:rPr>
              <a:t>If </a:t>
            </a:r>
            <a:r>
              <a:rPr lang="en-GB" sz="2400" dirty="0">
                <a:latin typeface="Arial"/>
                <a:cs typeface="Arial"/>
              </a:rPr>
              <a:t>you were in my shoes… is there any thing else that I can say or do…for you to know this will work?</a:t>
            </a:r>
          </a:p>
          <a:p>
            <a:pPr eaLnBrk="1" hangingPunct="1"/>
            <a:r>
              <a:rPr lang="en-GB" sz="2400" dirty="0">
                <a:latin typeface="Arial"/>
                <a:cs typeface="Arial"/>
              </a:rPr>
              <a:t>Do you need to hear or see any more to be able to go </a:t>
            </a:r>
            <a:r>
              <a:rPr lang="en-GB" sz="2400" dirty="0" smtClean="0">
                <a:latin typeface="Arial"/>
                <a:cs typeface="Arial"/>
              </a:rPr>
              <a:t>ahead?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0213" y="295836"/>
            <a:ext cx="8255000" cy="76041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art of story telling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0AB4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1478901"/>
            <a:ext cx="7954963" cy="4008437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u="sng" dirty="0" smtClean="0">
                <a:latin typeface="Arial"/>
                <a:cs typeface="Arial"/>
              </a:rPr>
              <a:t>Measures: After the event</a:t>
            </a:r>
          </a:p>
          <a:p>
            <a:pPr eaLnBrk="1" hangingPunct="1">
              <a:buFontTx/>
              <a:buNone/>
            </a:pPr>
            <a:endParaRPr lang="en-GB" sz="2400" b="1" u="sng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Information requested</a:t>
            </a:r>
          </a:p>
          <a:p>
            <a:r>
              <a:rPr lang="en-GB" sz="2400" dirty="0" smtClean="0">
                <a:latin typeface="Arial"/>
                <a:cs typeface="Arial"/>
              </a:rPr>
              <a:t>Phone calls accepted</a:t>
            </a:r>
          </a:p>
          <a:p>
            <a:r>
              <a:rPr lang="en-GB" sz="2400" dirty="0" smtClean="0">
                <a:latin typeface="Arial"/>
                <a:cs typeface="Arial"/>
              </a:rPr>
              <a:t>Meetings</a:t>
            </a:r>
          </a:p>
          <a:p>
            <a:r>
              <a:rPr lang="en-GB" sz="2400" dirty="0" smtClean="0">
                <a:latin typeface="Arial"/>
                <a:cs typeface="Arial"/>
              </a:rPr>
              <a:t>Proposals discussed</a:t>
            </a:r>
          </a:p>
          <a:p>
            <a:r>
              <a:rPr lang="en-GB" sz="2400" dirty="0" smtClean="0">
                <a:latin typeface="Arial"/>
                <a:cs typeface="Arial"/>
              </a:rPr>
              <a:t>Business engaged </a:t>
            </a:r>
          </a:p>
          <a:p>
            <a:pPr lvl="1"/>
            <a:r>
              <a:rPr lang="en-GB" sz="2400" dirty="0" smtClean="0">
                <a:latin typeface="Arial"/>
                <a:cs typeface="Arial"/>
              </a:rPr>
              <a:t>No new clients</a:t>
            </a:r>
          </a:p>
          <a:p>
            <a:pPr lvl="1"/>
            <a:r>
              <a:rPr lang="en-GB" sz="2400" dirty="0" smtClean="0">
                <a:latin typeface="Arial"/>
                <a:cs typeface="Arial"/>
              </a:rPr>
              <a:t>Revenue</a:t>
            </a:r>
          </a:p>
          <a:p>
            <a:pPr lvl="1"/>
            <a:r>
              <a:rPr lang="en-GB" sz="2400" dirty="0" smtClean="0">
                <a:latin typeface="Arial"/>
                <a:cs typeface="Arial"/>
              </a:rPr>
              <a:t>Profit</a:t>
            </a:r>
          </a:p>
          <a:p>
            <a:pPr eaLnBrk="1" hangingPunct="1"/>
            <a:endParaRPr lang="en-GB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0213" y="295836"/>
            <a:ext cx="8255000" cy="76041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solidFill>
                  <a:srgbClr val="00AB4E"/>
                </a:solidFill>
                <a:latin typeface="Arial"/>
                <a:ea typeface="+mj-ea"/>
                <a:cs typeface="Arial"/>
              </a:rPr>
              <a:t>How to measure the success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0AB4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2347666"/>
            <a:ext cx="4248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itchFamily="34" charset="0"/>
                <a:cs typeface="Arial" pitchFamily="34" charset="0"/>
              </a:rPr>
              <a:t>Any questions?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9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1477962"/>
          </a:xfrm>
        </p:spPr>
        <p:txBody>
          <a:bodyPr/>
          <a:lstStyle/>
          <a:p>
            <a:r>
              <a:rPr lang="en-GB" dirty="0" smtClean="0"/>
              <a:t>Networking for finance professionals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95536" y="1988840"/>
            <a:ext cx="8208838" cy="647700"/>
          </a:xfrm>
        </p:spPr>
        <p:txBody>
          <a:bodyPr/>
          <a:lstStyle/>
          <a:p>
            <a:r>
              <a:rPr lang="en-GB" dirty="0" smtClean="0"/>
              <a:t>Amanda Carlyle – Clearly Consulting &amp;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60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Knowing why networking is key to growth</a:t>
            </a:r>
          </a:p>
          <a:p>
            <a:pPr lvl="0"/>
            <a:r>
              <a:rPr lang="en-GB" dirty="0" smtClean="0"/>
              <a:t>Knowing what outcome you need before you start</a:t>
            </a:r>
          </a:p>
          <a:p>
            <a:pPr lvl="0"/>
            <a:r>
              <a:rPr lang="en-GB" dirty="0" smtClean="0"/>
              <a:t>The art of simplicity</a:t>
            </a:r>
          </a:p>
          <a:p>
            <a:pPr lvl="0"/>
            <a:r>
              <a:rPr lang="en-GB" dirty="0" smtClean="0"/>
              <a:t>The art of stickiness</a:t>
            </a:r>
          </a:p>
          <a:p>
            <a:r>
              <a:rPr lang="en-GB" dirty="0" smtClean="0"/>
              <a:t>The art of story telling</a:t>
            </a:r>
          </a:p>
          <a:p>
            <a:pPr lvl="0"/>
            <a:r>
              <a:rPr lang="en-GB" dirty="0" smtClean="0"/>
              <a:t>How to measure the success of networking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Seminar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558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8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686800" cy="4425950"/>
          </a:xfrm>
        </p:spPr>
        <p:txBody>
          <a:bodyPr/>
          <a:lstStyle/>
          <a:p>
            <a:pPr>
              <a:buFontTx/>
              <a:buNone/>
            </a:pPr>
            <a:r>
              <a:rPr lang="en-GB" sz="2400" b="1" u="sng" dirty="0">
                <a:latin typeface="Arial"/>
                <a:cs typeface="Arial"/>
              </a:rPr>
              <a:t>What role </a:t>
            </a:r>
            <a:r>
              <a:rPr lang="en-GB" sz="2400" b="1" u="sng" dirty="0" smtClean="0">
                <a:latin typeface="Arial"/>
                <a:cs typeface="Arial"/>
              </a:rPr>
              <a:t>does client </a:t>
            </a:r>
            <a:r>
              <a:rPr lang="en-US" sz="2400" b="1" u="sng" dirty="0" smtClean="0">
                <a:latin typeface="Arial"/>
                <a:cs typeface="Arial"/>
              </a:rPr>
              <a:t>networking</a:t>
            </a:r>
            <a:r>
              <a:rPr lang="en-GB" sz="2400" b="1" u="sng" dirty="0" smtClean="0">
                <a:latin typeface="Arial"/>
                <a:cs typeface="Arial"/>
              </a:rPr>
              <a:t> fulfil?</a:t>
            </a:r>
          </a:p>
          <a:p>
            <a:pPr>
              <a:buFontTx/>
              <a:buNone/>
            </a:pPr>
            <a:endParaRPr lang="en-GB" sz="2400" b="1" u="sng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Build trust &amp; relationships</a:t>
            </a:r>
          </a:p>
          <a:p>
            <a:r>
              <a:rPr lang="en-GB" sz="2400" dirty="0" smtClean="0">
                <a:latin typeface="Arial"/>
                <a:cs typeface="Arial"/>
              </a:rPr>
              <a:t>Exchange information</a:t>
            </a:r>
          </a:p>
          <a:p>
            <a:r>
              <a:rPr lang="en-GB" sz="2400" dirty="0" smtClean="0">
                <a:latin typeface="Arial"/>
                <a:cs typeface="Arial"/>
              </a:rPr>
              <a:t>Identify new opportunities</a:t>
            </a:r>
          </a:p>
          <a:p>
            <a:r>
              <a:rPr lang="en-GB" sz="2400" dirty="0" smtClean="0">
                <a:latin typeface="Arial"/>
                <a:cs typeface="Arial"/>
              </a:rPr>
              <a:t>Be remembered</a:t>
            </a:r>
          </a:p>
          <a:p>
            <a:pPr lvl="1"/>
            <a:r>
              <a:rPr lang="en-GB" sz="2000" dirty="0" smtClean="0">
                <a:latin typeface="Arial"/>
                <a:cs typeface="Arial"/>
              </a:rPr>
              <a:t>Customers</a:t>
            </a:r>
          </a:p>
          <a:p>
            <a:pPr lvl="1"/>
            <a:r>
              <a:rPr lang="en-GB" sz="2000" dirty="0" smtClean="0">
                <a:latin typeface="Arial"/>
                <a:cs typeface="Arial"/>
              </a:rPr>
              <a:t>Suppliers</a:t>
            </a:r>
          </a:p>
          <a:p>
            <a:pPr lvl="1"/>
            <a:r>
              <a:rPr lang="en-GB" sz="2000" dirty="0" smtClean="0">
                <a:latin typeface="Arial"/>
                <a:cs typeface="Arial"/>
              </a:rPr>
              <a:t>Recommenders</a:t>
            </a:r>
          </a:p>
          <a:p>
            <a:pPr>
              <a:buFontTx/>
              <a:buNone/>
            </a:pPr>
            <a:endParaRPr lang="en-GB" b="1" dirty="0">
              <a:latin typeface="Arial"/>
              <a:cs typeface="Arial"/>
            </a:endParaRPr>
          </a:p>
        </p:txBody>
      </p:sp>
      <p:sp>
        <p:nvSpPr>
          <p:cNvPr id="367821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 sz="3200" dirty="0" smtClean="0">
                <a:solidFill>
                  <a:srgbClr val="00AB4E"/>
                </a:solidFill>
                <a:latin typeface="Arial"/>
                <a:cs typeface="Arial"/>
              </a:rPr>
              <a:t>Networking: Key to growth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611000" y="2668451"/>
            <a:ext cx="3075800" cy="2459477"/>
          </a:xfrm>
          <a:prstGeom prst="horizontalScroll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 future cup of coffee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3594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00AB4E"/>
                </a:solidFill>
                <a:latin typeface="Arial"/>
                <a:cs typeface="Arial"/>
              </a:rPr>
              <a:t>Outcome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37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b="1" u="sng" dirty="0" smtClean="0">
                <a:latin typeface="Arial"/>
                <a:cs typeface="Arial"/>
              </a:rPr>
              <a:t>Work Backwards</a:t>
            </a:r>
            <a:endParaRPr lang="en-GB" sz="2400" b="1" u="sng" dirty="0" smtClean="0">
              <a:latin typeface="Arial"/>
              <a:cs typeface="Arial"/>
            </a:endParaRPr>
          </a:p>
          <a:p>
            <a:pPr>
              <a:buFontTx/>
              <a:buNone/>
            </a:pPr>
            <a:endParaRPr lang="en-GB" sz="2400" dirty="0" smtClean="0">
              <a:latin typeface="Arial"/>
              <a:cs typeface="Arial"/>
            </a:endParaRPr>
          </a:p>
          <a:p>
            <a:pPr marL="742950" indent="-742950">
              <a:buNone/>
            </a:pPr>
            <a:r>
              <a:rPr lang="en-GB" sz="2400" dirty="0" smtClean="0">
                <a:latin typeface="Arial"/>
                <a:cs typeface="Arial"/>
              </a:rPr>
              <a:t>Who do you want to talk with?</a:t>
            </a:r>
          </a:p>
          <a:p>
            <a:pPr marL="742950" indent="-742950">
              <a:buNone/>
            </a:pPr>
            <a:endParaRPr lang="en-GB" sz="2400" dirty="0" smtClean="0">
              <a:latin typeface="Arial"/>
              <a:cs typeface="Arial"/>
            </a:endParaRPr>
          </a:p>
          <a:p>
            <a:pPr marL="1143000" lvl="1" indent="-742950"/>
            <a:r>
              <a:rPr lang="en-GB" sz="2000" dirty="0" smtClean="0">
                <a:latin typeface="Arial"/>
                <a:cs typeface="Arial"/>
              </a:rPr>
              <a:t>What do your customers look like?</a:t>
            </a:r>
          </a:p>
          <a:p>
            <a:pPr marL="1143000" lvl="1" indent="-742950">
              <a:buNone/>
            </a:pPr>
            <a:endParaRPr lang="en-GB" sz="2000" dirty="0" smtClean="0">
              <a:latin typeface="Arial"/>
              <a:cs typeface="Arial"/>
            </a:endParaRPr>
          </a:p>
          <a:p>
            <a:pPr marL="1543050" lvl="2" indent="-742950"/>
            <a:r>
              <a:rPr lang="en-GB" sz="1600" dirty="0" smtClean="0">
                <a:latin typeface="Arial"/>
                <a:cs typeface="Arial"/>
              </a:rPr>
              <a:t>The ones who pay you the most</a:t>
            </a:r>
          </a:p>
          <a:p>
            <a:pPr marL="1543050" lvl="2" indent="-742950"/>
            <a:r>
              <a:rPr lang="en-GB" sz="1600" dirty="0" smtClean="0">
                <a:latin typeface="Arial"/>
                <a:cs typeface="Arial"/>
              </a:rPr>
              <a:t>The ones who you enjoy working with</a:t>
            </a:r>
          </a:p>
          <a:p>
            <a:pPr marL="1543050" lvl="2" indent="-742950"/>
            <a:r>
              <a:rPr lang="en-GB" sz="1600" dirty="0" smtClean="0">
                <a:latin typeface="Arial"/>
                <a:cs typeface="Arial"/>
              </a:rPr>
              <a:t>The ones you’ve had most success with</a:t>
            </a:r>
            <a:endParaRPr lang="en-GB" sz="1600" dirty="0">
              <a:latin typeface="Arial"/>
              <a:cs typeface="Arial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5867400" y="2668451"/>
            <a:ext cx="3075800" cy="2459477"/>
          </a:xfrm>
          <a:prstGeom prst="horizontalScroll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Make it easy by deciding who you want to speak to</a:t>
            </a:r>
            <a:endParaRPr lang="en-US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38600" y="2590800"/>
            <a:ext cx="6609305" cy="1470025"/>
          </a:xfrm>
        </p:spPr>
        <p:txBody>
          <a:bodyPr/>
          <a:lstStyle/>
          <a:p>
            <a:r>
              <a:rPr lang="en-GB" sz="3200" dirty="0" smtClean="0"/>
              <a:t>Make things as simple as </a:t>
            </a:r>
            <a:br>
              <a:rPr lang="en-GB" sz="3200" dirty="0" smtClean="0"/>
            </a:br>
            <a:r>
              <a:rPr lang="en-GB" sz="3200" dirty="0" smtClean="0"/>
              <a:t>you can but no simpler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96" y="2425605"/>
            <a:ext cx="31623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>
                <a:solidFill>
                  <a:srgbClr val="00AB4E"/>
                </a:solidFill>
                <a:latin typeface="Arial"/>
                <a:cs typeface="Arial"/>
              </a:rPr>
              <a:t>The art of simplicity</a:t>
            </a:r>
            <a:endParaRPr lang="en-US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grpSp>
        <p:nvGrpSpPr>
          <p:cNvPr id="3" name="Group 3"/>
          <p:cNvGrpSpPr>
            <a:grpSpLocks noGrp="1" noChangeAspect="1"/>
          </p:cNvGrpSpPr>
          <p:nvPr/>
        </p:nvGrpSpPr>
        <p:grpSpPr bwMode="auto">
          <a:xfrm>
            <a:off x="381000" y="1143000"/>
            <a:ext cx="8280400" cy="4724400"/>
            <a:chOff x="1576" y="1565"/>
            <a:chExt cx="2559" cy="3440"/>
          </a:xfrm>
        </p:grpSpPr>
        <p:sp>
          <p:nvSpPr>
            <p:cNvPr id="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576" y="1565"/>
              <a:ext cx="2559" cy="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10" name="_s1219589"/>
            <p:cNvCxnSpPr>
              <a:cxnSpLocks noChangeShapeType="1"/>
              <a:stCxn id="22" idx="3"/>
              <a:endCxn id="16" idx="2"/>
            </p:cNvCxnSpPr>
            <p:nvPr/>
          </p:nvCxnSpPr>
          <p:spPr bwMode="auto">
            <a:xfrm flipV="1">
              <a:off x="3293" y="2434"/>
              <a:ext cx="139" cy="242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" name="_s1219590"/>
            <p:cNvCxnSpPr>
              <a:cxnSpLocks noChangeShapeType="1"/>
              <a:stCxn id="21" idx="3"/>
              <a:endCxn id="16" idx="2"/>
            </p:cNvCxnSpPr>
            <p:nvPr/>
          </p:nvCxnSpPr>
          <p:spPr bwMode="auto">
            <a:xfrm flipV="1">
              <a:off x="3293" y="2434"/>
              <a:ext cx="139" cy="199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2" name="_s1219591"/>
            <p:cNvCxnSpPr>
              <a:cxnSpLocks noChangeShapeType="1"/>
              <a:stCxn id="20" idx="3"/>
              <a:endCxn id="16" idx="2"/>
            </p:cNvCxnSpPr>
            <p:nvPr/>
          </p:nvCxnSpPr>
          <p:spPr bwMode="auto">
            <a:xfrm flipV="1">
              <a:off x="3293" y="2434"/>
              <a:ext cx="139" cy="156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3" name="_s1219592"/>
            <p:cNvCxnSpPr>
              <a:cxnSpLocks noChangeShapeType="1"/>
              <a:stCxn id="19" idx="3"/>
              <a:endCxn id="16" idx="2"/>
            </p:cNvCxnSpPr>
            <p:nvPr/>
          </p:nvCxnSpPr>
          <p:spPr bwMode="auto">
            <a:xfrm flipV="1">
              <a:off x="3293" y="2434"/>
              <a:ext cx="139" cy="113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4" name="_s1219593"/>
            <p:cNvCxnSpPr>
              <a:cxnSpLocks noChangeShapeType="1"/>
              <a:stCxn id="18" idx="3"/>
              <a:endCxn id="16" idx="2"/>
            </p:cNvCxnSpPr>
            <p:nvPr/>
          </p:nvCxnSpPr>
          <p:spPr bwMode="auto">
            <a:xfrm flipV="1">
              <a:off x="3293" y="2434"/>
              <a:ext cx="139" cy="70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5" name="_s1219594"/>
            <p:cNvCxnSpPr>
              <a:cxnSpLocks noChangeShapeType="1"/>
              <a:stCxn id="17" idx="3"/>
              <a:endCxn id="16" idx="2"/>
            </p:cNvCxnSpPr>
            <p:nvPr/>
          </p:nvCxnSpPr>
          <p:spPr bwMode="auto">
            <a:xfrm flipV="1">
              <a:off x="3293" y="2434"/>
              <a:ext cx="139" cy="279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6" name="_s1219595"/>
            <p:cNvSpPr>
              <a:spLocks noChangeArrowheads="1"/>
            </p:cNvSpPr>
            <p:nvPr/>
          </p:nvSpPr>
          <p:spPr bwMode="auto">
            <a:xfrm>
              <a:off x="3000" y="2138"/>
              <a:ext cx="864" cy="287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89733" tIns="44866" rIns="89733" bIns="44866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 smtClean="0">
                  <a:solidFill>
                    <a:srgbClr val="FFFFFF"/>
                  </a:solidFill>
                  <a:latin typeface="Arial"/>
                  <a:cs typeface="Arial"/>
                </a:rPr>
                <a:t>Client</a:t>
              </a:r>
              <a:endParaRPr lang="en-GB" sz="1900" b="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sp>
          <p:nvSpPr>
            <p:cNvPr id="17" name="_s1219596"/>
            <p:cNvSpPr>
              <a:spLocks noChangeArrowheads="1"/>
            </p:cNvSpPr>
            <p:nvPr/>
          </p:nvSpPr>
          <p:spPr bwMode="auto">
            <a:xfrm>
              <a:off x="1846" y="2569"/>
              <a:ext cx="1442" cy="286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89733" tIns="44866" rIns="89733" bIns="44866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>
                  <a:solidFill>
                    <a:srgbClr val="FFFFFF"/>
                  </a:solidFill>
                  <a:latin typeface="Arial"/>
                  <a:cs typeface="Arial"/>
                </a:rPr>
                <a:t>Outcome clarification</a:t>
              </a:r>
            </a:p>
          </p:txBody>
        </p:sp>
        <p:sp>
          <p:nvSpPr>
            <p:cNvPr id="18" name="_s1219597"/>
            <p:cNvSpPr>
              <a:spLocks noChangeArrowheads="1"/>
            </p:cNvSpPr>
            <p:nvPr/>
          </p:nvSpPr>
          <p:spPr bwMode="auto">
            <a:xfrm>
              <a:off x="1846" y="2999"/>
              <a:ext cx="1442" cy="286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89733" tIns="44866" rIns="89733" bIns="44866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>
                  <a:solidFill>
                    <a:srgbClr val="FFFFFF"/>
                  </a:solidFill>
                  <a:latin typeface="Arial"/>
                  <a:cs typeface="Arial"/>
                </a:rPr>
                <a:t>Rapport</a:t>
              </a:r>
            </a:p>
          </p:txBody>
        </p:sp>
        <p:sp>
          <p:nvSpPr>
            <p:cNvPr id="19" name="_s1219598"/>
            <p:cNvSpPr>
              <a:spLocks noChangeArrowheads="1"/>
            </p:cNvSpPr>
            <p:nvPr/>
          </p:nvSpPr>
          <p:spPr bwMode="auto">
            <a:xfrm>
              <a:off x="1846" y="3429"/>
              <a:ext cx="1442" cy="286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89733" tIns="44866" rIns="89733" bIns="44866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>
                  <a:solidFill>
                    <a:srgbClr val="FFFFFF"/>
                  </a:solidFill>
                  <a:latin typeface="Arial"/>
                  <a:cs typeface="Arial"/>
                </a:rPr>
                <a:t>Advanced Questioning</a:t>
              </a:r>
            </a:p>
          </p:txBody>
        </p:sp>
        <p:sp>
          <p:nvSpPr>
            <p:cNvPr id="20" name="_s1219599"/>
            <p:cNvSpPr>
              <a:spLocks noChangeArrowheads="1"/>
            </p:cNvSpPr>
            <p:nvPr/>
          </p:nvSpPr>
          <p:spPr bwMode="auto">
            <a:xfrm>
              <a:off x="1846" y="3859"/>
              <a:ext cx="1442" cy="286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89733" tIns="44866" rIns="89733" bIns="44866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>
                  <a:solidFill>
                    <a:srgbClr val="FFFFFF"/>
                  </a:solidFill>
                  <a:latin typeface="Arial"/>
                  <a:cs typeface="Arial"/>
                </a:rPr>
                <a:t>Advanced Listening</a:t>
              </a:r>
            </a:p>
          </p:txBody>
        </p:sp>
        <p:sp>
          <p:nvSpPr>
            <p:cNvPr id="21" name="_s1219600"/>
            <p:cNvSpPr>
              <a:spLocks noChangeArrowheads="1"/>
            </p:cNvSpPr>
            <p:nvPr/>
          </p:nvSpPr>
          <p:spPr bwMode="auto">
            <a:xfrm>
              <a:off x="1846" y="4289"/>
              <a:ext cx="1442" cy="286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89733" tIns="44866" rIns="89733" bIns="44866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>
                  <a:solidFill>
                    <a:srgbClr val="FFFFFF"/>
                  </a:solidFill>
                  <a:latin typeface="Arial"/>
                  <a:cs typeface="Arial"/>
                </a:rPr>
                <a:t>Repeat back what you have heard </a:t>
              </a:r>
            </a:p>
          </p:txBody>
        </p:sp>
        <p:sp>
          <p:nvSpPr>
            <p:cNvPr id="22" name="_s1219601"/>
            <p:cNvSpPr>
              <a:spLocks noChangeArrowheads="1"/>
            </p:cNvSpPr>
            <p:nvPr/>
          </p:nvSpPr>
          <p:spPr bwMode="auto">
            <a:xfrm>
              <a:off x="1846" y="4719"/>
              <a:ext cx="1442" cy="286"/>
            </a:xfrm>
            <a:prstGeom prst="bracketPair">
              <a:avLst>
                <a:gd name="adj" fmla="val 0"/>
              </a:avLst>
            </a:prstGeom>
            <a:solidFill>
              <a:srgbClr val="008000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none" lIns="91563" tIns="45781" rIns="91563" bIns="45781" anchor="ctr">
              <a:prstTxWarp prst="textNoShape">
                <a:avLst/>
              </a:prstTxWarp>
            </a:bodyPr>
            <a:lstStyle/>
            <a:p>
              <a:pPr algn="ctr"/>
              <a:r>
                <a:rPr lang="en-GB" sz="1900" b="0" dirty="0">
                  <a:solidFill>
                    <a:srgbClr val="FFFFFF"/>
                  </a:solidFill>
                  <a:latin typeface="Arial"/>
                  <a:cs typeface="Arial"/>
                </a:rPr>
                <a:t>Relate your outcome to their need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57225" y="1478901"/>
            <a:ext cx="7954963" cy="4008437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b="1" u="sng" dirty="0" smtClean="0">
                <a:latin typeface="Arial"/>
                <a:cs typeface="Arial"/>
              </a:rPr>
              <a:t>The practicalities</a:t>
            </a:r>
          </a:p>
          <a:p>
            <a:pPr eaLnBrk="1" hangingPunct="1">
              <a:buFontTx/>
              <a:buNone/>
            </a:pPr>
            <a:endParaRPr lang="en-GB" sz="2400" b="1" u="sng" dirty="0" smtClean="0">
              <a:latin typeface="Arial"/>
              <a:cs typeface="Arial"/>
            </a:endParaRPr>
          </a:p>
          <a:p>
            <a:r>
              <a:rPr lang="en-GB" sz="2400" dirty="0" smtClean="0">
                <a:latin typeface="Arial"/>
                <a:cs typeface="Arial"/>
              </a:rPr>
              <a:t>Name Badge (Who &amp; What)</a:t>
            </a:r>
          </a:p>
          <a:p>
            <a:r>
              <a:rPr lang="en-GB" sz="2400" dirty="0" smtClean="0">
                <a:latin typeface="Arial"/>
                <a:cs typeface="Arial"/>
              </a:rPr>
              <a:t>Pen and business cars</a:t>
            </a:r>
          </a:p>
          <a:p>
            <a:endParaRPr lang="en-GB" sz="2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GB" sz="2400" dirty="0" smtClean="0">
                <a:latin typeface="Arial"/>
                <a:cs typeface="Arial"/>
              </a:rPr>
              <a:t>NOT your marketing material</a:t>
            </a:r>
          </a:p>
          <a:p>
            <a:pPr>
              <a:buNone/>
            </a:pPr>
            <a:endParaRPr lang="en-GB" sz="24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en-GB" sz="2400" dirty="0" smtClean="0">
                <a:latin typeface="Arial"/>
                <a:cs typeface="Arial"/>
              </a:rPr>
              <a:t>You are there is get a future cup of coffee</a:t>
            </a:r>
            <a:endParaRPr lang="en-GB" dirty="0" smtClean="0"/>
          </a:p>
          <a:p>
            <a:pPr eaLnBrk="1" hangingPunct="1"/>
            <a:endParaRPr lang="en-GB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30213" y="295836"/>
            <a:ext cx="8255000" cy="760412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The</a:t>
            </a:r>
            <a:r>
              <a:rPr kumimoji="0" lang="en-GB" sz="3200" b="0" i="0" u="none" strike="noStrike" kern="1200" cap="none" spc="0" normalizeH="0" noProof="0" dirty="0" smtClean="0">
                <a:ln>
                  <a:noFill/>
                </a:ln>
                <a:solidFill>
                  <a:srgbClr val="00AB4E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art of simplicity</a:t>
            </a:r>
            <a:endParaRPr kumimoji="0" lang="en-GB" sz="3200" b="0" i="0" u="none" strike="noStrike" kern="1200" cap="none" spc="0" normalizeH="0" baseline="0" noProof="0" dirty="0" smtClean="0">
              <a:ln>
                <a:noFill/>
              </a:ln>
              <a:solidFill>
                <a:srgbClr val="00AB4E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GB" sz="3200" dirty="0" smtClean="0">
                <a:solidFill>
                  <a:srgbClr val="00AB4E"/>
                </a:solidFill>
                <a:latin typeface="Arial"/>
                <a:cs typeface="Arial"/>
              </a:rPr>
              <a:t>The art of simplicity</a:t>
            </a:r>
            <a:endParaRPr lang="en-GB" sz="3200" dirty="0">
              <a:solidFill>
                <a:srgbClr val="00AB4E"/>
              </a:solidFill>
              <a:latin typeface="Arial"/>
              <a:cs typeface="Arial"/>
            </a:endParaRPr>
          </a:p>
        </p:txBody>
      </p:sp>
      <p:sp>
        <p:nvSpPr>
          <p:cNvPr id="38164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GB" b="1" u="sng" dirty="0" smtClean="0">
                <a:latin typeface="Arial"/>
                <a:cs typeface="Arial"/>
              </a:rPr>
              <a:t>Data</a:t>
            </a:r>
          </a:p>
          <a:p>
            <a:r>
              <a:rPr lang="en-GB" dirty="0" smtClean="0">
                <a:latin typeface="Arial"/>
                <a:cs typeface="Arial"/>
              </a:rPr>
              <a:t>Detailed</a:t>
            </a:r>
          </a:p>
          <a:p>
            <a:r>
              <a:rPr lang="en-GB" dirty="0" smtClean="0">
                <a:latin typeface="Arial"/>
                <a:cs typeface="Arial"/>
              </a:rPr>
              <a:t>Process </a:t>
            </a:r>
          </a:p>
          <a:p>
            <a:r>
              <a:rPr lang="en-GB" dirty="0" smtClean="0">
                <a:latin typeface="Arial"/>
                <a:cs typeface="Arial"/>
              </a:rPr>
              <a:t>Number focused</a:t>
            </a:r>
          </a:p>
          <a:p>
            <a:r>
              <a:rPr lang="en-GB" dirty="0" smtClean="0">
                <a:latin typeface="Arial"/>
                <a:cs typeface="Arial"/>
              </a:rPr>
              <a:t>Past performance</a:t>
            </a:r>
          </a:p>
          <a:p>
            <a:endParaRPr lang="en-GB" dirty="0">
              <a:latin typeface="Arial"/>
              <a:cs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GB" b="1" u="sng" dirty="0" smtClean="0">
                <a:latin typeface="Arial"/>
                <a:cs typeface="Arial"/>
              </a:rPr>
              <a:t>Insight</a:t>
            </a:r>
          </a:p>
          <a:p>
            <a:r>
              <a:rPr lang="en-GB" dirty="0" smtClean="0">
                <a:latin typeface="Arial"/>
                <a:cs typeface="Arial"/>
              </a:rPr>
              <a:t>Big picture</a:t>
            </a:r>
          </a:p>
          <a:p>
            <a:r>
              <a:rPr lang="en-GB" dirty="0" smtClean="0">
                <a:latin typeface="Arial"/>
                <a:cs typeface="Arial"/>
              </a:rPr>
              <a:t>Meaningful</a:t>
            </a:r>
          </a:p>
          <a:p>
            <a:r>
              <a:rPr lang="en-GB" dirty="0" smtClean="0">
                <a:latin typeface="Arial"/>
                <a:cs typeface="Arial"/>
              </a:rPr>
              <a:t>Enable choice</a:t>
            </a:r>
          </a:p>
          <a:p>
            <a:r>
              <a:rPr lang="en-GB" dirty="0" smtClean="0">
                <a:latin typeface="Arial"/>
                <a:cs typeface="Arial"/>
              </a:rPr>
              <a:t>Future performance</a:t>
            </a:r>
          </a:p>
          <a:p>
            <a:endParaRPr lang="en-US" dirty="0"/>
          </a:p>
        </p:txBody>
      </p:sp>
      <p:sp>
        <p:nvSpPr>
          <p:cNvPr id="6" name="Sequential Access Storage 5"/>
          <p:cNvSpPr/>
          <p:nvPr/>
        </p:nvSpPr>
        <p:spPr>
          <a:xfrm>
            <a:off x="457200" y="4445663"/>
            <a:ext cx="2417232" cy="1680500"/>
          </a:xfrm>
          <a:prstGeom prst="flowChartMagneticTap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/>
                <a:cs typeface="Arial"/>
              </a:rPr>
              <a:t>So What?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7" name="Sequential Access Storage 6"/>
          <p:cNvSpPr/>
          <p:nvPr/>
        </p:nvSpPr>
        <p:spPr>
          <a:xfrm>
            <a:off x="4648200" y="4445663"/>
            <a:ext cx="2417232" cy="1680500"/>
          </a:xfrm>
          <a:prstGeom prst="flowChartMagneticTap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/>
                <a:cs typeface="Arial"/>
              </a:rPr>
              <a:t>New decisions, choice &amp; value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695</Words>
  <Application>Microsoft Office PowerPoint</Application>
  <PresentationFormat>On-screen Show (4:3)</PresentationFormat>
  <Paragraphs>144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Networking for finance professionals</vt:lpstr>
      <vt:lpstr>Seminar Objectives</vt:lpstr>
      <vt:lpstr>Networking: Key to growth</vt:lpstr>
      <vt:lpstr>Outcome</vt:lpstr>
      <vt:lpstr>Make things as simple as  you can but no simpler</vt:lpstr>
      <vt:lpstr>The art of simplicity</vt:lpstr>
      <vt:lpstr>PowerPoint Presentation</vt:lpstr>
      <vt:lpstr>The art of simplicity</vt:lpstr>
      <vt:lpstr>The art of simplicity</vt:lpstr>
      <vt:lpstr>The art of simplicity</vt:lpstr>
      <vt:lpstr>The art of stickiness</vt:lpstr>
      <vt:lpstr>The art of stickiness</vt:lpstr>
      <vt:lpstr>The art of story telling</vt:lpstr>
      <vt:lpstr>PowerPoint Presentation</vt:lpstr>
      <vt:lpstr>PowerPoint Presentation</vt:lpstr>
      <vt:lpstr>PowerPoint Presentation</vt:lpstr>
    </vt:vector>
  </TitlesOfParts>
  <Company>AAT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</dc:creator>
  <cp:lastModifiedBy>Ben</cp:lastModifiedBy>
  <cp:revision>19</cp:revision>
  <dcterms:created xsi:type="dcterms:W3CDTF">2013-04-26T13:04:53Z</dcterms:created>
  <dcterms:modified xsi:type="dcterms:W3CDTF">2013-05-15T07:03:00Z</dcterms:modified>
</cp:coreProperties>
</file>