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4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9B03F-EDFA-42D5-B28A-BD7569FEF845}" type="datetimeFigureOut">
              <a:rPr lang="en-GB" smtClean="0"/>
              <a:pPr/>
              <a:t>31/05/2013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4FD96F-92C2-4A7E-A7F5-E3CDF8B1EF7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5" name="Rectangle 2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AB3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554288" y="1901825"/>
            <a:ext cx="6283325" cy="806450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Current Structure</a:t>
            </a:r>
            <a:endParaRPr lang="en-GB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559050" y="3788229"/>
            <a:ext cx="5703207" cy="1104446"/>
          </a:xfrm>
        </p:spPr>
        <p:txBody>
          <a:bodyPr/>
          <a:lstStyle>
            <a:lvl1pPr marL="514350" marR="0" indent="-51435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514350" marR="0" lvl="0" indent="-51435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AutoNum type="arabicPeriod"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Unincorporated charity under a Trust Deed</a:t>
            </a:r>
          </a:p>
          <a:p>
            <a:pPr marL="514350" marR="0" lvl="0" indent="-51435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+mj-lt"/>
              <a:buAutoNum type="arabicPeriod"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AutoNum type="arabicPeriod"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Unincorporated Association with a Constitution</a:t>
            </a:r>
          </a:p>
          <a:p>
            <a:pPr marL="514350" marR="0" lvl="0" indent="-51435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+mj-lt"/>
              <a:buAutoNum type="arabicPeriod"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AutoNum type="arabicPeriod"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Company Limited by guarantee with Articles of Association </a:t>
            </a:r>
          </a:p>
          <a:p>
            <a:pPr marL="514350" marR="0" lvl="0" indent="-51435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+mj-lt"/>
              <a:buAutoNum type="arabicPeriod"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AutoNum type="arabicPeriod"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Industrial Provident Society with its own rules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0" y="493713"/>
            <a:ext cx="2311400" cy="19970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0" y="3743325"/>
            <a:ext cx="2311400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668338" y="6548438"/>
            <a:ext cx="788987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500">
                <a:solidFill>
                  <a:schemeClr val="bg1"/>
                </a:solidFill>
              </a:rPr>
              <a:t>©copyright AAT 2007</a:t>
            </a:r>
          </a:p>
        </p:txBody>
      </p:sp>
      <p:pic>
        <p:nvPicPr>
          <p:cNvPr id="7194" name="Picture 26" descr="AAT_Logo Rev 30m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94563" y="5113338"/>
            <a:ext cx="1077912" cy="620712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638" y="546100"/>
            <a:ext cx="1987550" cy="552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7225" y="546100"/>
            <a:ext cx="5815013" cy="5521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225" y="2058988"/>
            <a:ext cx="3900488" cy="4008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0113" y="2058988"/>
            <a:ext cx="3902075" cy="4008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6402388"/>
            <a:ext cx="9144000" cy="455612"/>
          </a:xfrm>
          <a:prstGeom prst="rect">
            <a:avLst/>
          </a:prstGeom>
          <a:solidFill>
            <a:srgbClr val="00AB3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0"/>
            <a:ext cx="9144000" cy="1866900"/>
          </a:xfrm>
          <a:prstGeom prst="rect">
            <a:avLst/>
          </a:prstGeom>
          <a:solidFill>
            <a:srgbClr val="00AB3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20788" y="546100"/>
            <a:ext cx="65325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Charitable Incorporated Organisations (CIO) 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7225" y="2058988"/>
            <a:ext cx="7954963" cy="400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1053" name="Text Box 29"/>
          <p:cNvSpPr txBox="1">
            <a:spLocks noChangeArrowheads="1"/>
          </p:cNvSpPr>
          <p:nvPr/>
        </p:nvSpPr>
        <p:spPr bwMode="auto">
          <a:xfrm>
            <a:off x="668338" y="6548438"/>
            <a:ext cx="788987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500">
                <a:solidFill>
                  <a:schemeClr val="bg1"/>
                </a:solidFill>
              </a:rPr>
              <a:t>©copyright AAT 2007</a:t>
            </a:r>
          </a:p>
        </p:txBody>
      </p:sp>
      <p:pic>
        <p:nvPicPr>
          <p:cNvPr id="1064" name="Picture 40" descr="AAT_Logo Rev 30mm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555038" y="6527800"/>
            <a:ext cx="333375" cy="192088"/>
          </a:xfrm>
          <a:prstGeom prst="rect">
            <a:avLst/>
          </a:prstGeom>
          <a:solidFill>
            <a:srgbClr val="FF0000"/>
          </a:solidFill>
        </p:spPr>
      </p:pic>
      <p:grpSp>
        <p:nvGrpSpPr>
          <p:cNvPr id="1065" name="Group 41"/>
          <p:cNvGrpSpPr>
            <a:grpSpLocks/>
          </p:cNvGrpSpPr>
          <p:nvPr/>
        </p:nvGrpSpPr>
        <p:grpSpPr bwMode="auto">
          <a:xfrm>
            <a:off x="765175" y="827088"/>
            <a:ext cx="369888" cy="263525"/>
            <a:chOff x="474" y="325"/>
            <a:chExt cx="233" cy="178"/>
          </a:xfrm>
        </p:grpSpPr>
        <p:sp>
          <p:nvSpPr>
            <p:cNvPr id="1066" name="Rectangle 42"/>
            <p:cNvSpPr>
              <a:spLocks noChangeArrowheads="1"/>
            </p:cNvSpPr>
            <p:nvPr/>
          </p:nvSpPr>
          <p:spPr bwMode="auto">
            <a:xfrm>
              <a:off x="474" y="441"/>
              <a:ext cx="233" cy="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67" name="Rectangle 43"/>
            <p:cNvSpPr>
              <a:spLocks noChangeArrowheads="1"/>
            </p:cNvSpPr>
            <p:nvPr/>
          </p:nvSpPr>
          <p:spPr bwMode="auto">
            <a:xfrm>
              <a:off x="474" y="325"/>
              <a:ext cx="233" cy="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aseline="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imes" pitchFamily="1" charset="0"/>
        <a:buChar char="•"/>
        <a:defRPr sz="1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Times" pitchFamily="1" charset="0"/>
        <a:buChar char="•"/>
        <a:defRPr sz="1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imes" pitchFamily="1" charset="0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Times" pitchFamily="1" charset="0"/>
        <a:defRPr sz="14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imes" pitchFamily="1" charset="0"/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imes" pitchFamily="1" charset="0"/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imes" pitchFamily="1" charset="0"/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imes" pitchFamily="1" charset="0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mrc.gov.uk/softwaredeveloper/gift-aid-repayment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Gift Aid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 smtClean="0">
                <a:latin typeface="Arial (body)"/>
                <a:cs typeface="Arial" pitchFamily="34" charset="0"/>
              </a:rPr>
              <a:t>John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Caladine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FCCA, CTA, FCIE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 matters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HMRC visits</a:t>
            </a:r>
          </a:p>
          <a:p>
            <a:pPr>
              <a:buNone/>
            </a:pPr>
            <a:endParaRPr lang="en-GB" sz="500" dirty="0" smtClean="0"/>
          </a:p>
          <a:p>
            <a:r>
              <a:rPr lang="en-GB" dirty="0" smtClean="0"/>
              <a:t>Basic rate tax payer</a:t>
            </a:r>
          </a:p>
          <a:p>
            <a:pPr>
              <a:buNone/>
            </a:pPr>
            <a:endParaRPr lang="en-GB" sz="500" dirty="0" smtClean="0"/>
          </a:p>
          <a:p>
            <a:r>
              <a:rPr lang="en-GB" dirty="0" smtClean="0"/>
              <a:t>Higher rate tax payer</a:t>
            </a:r>
          </a:p>
          <a:p>
            <a:pPr>
              <a:buNone/>
            </a:pPr>
            <a:endParaRPr lang="en-GB" sz="500" dirty="0" smtClean="0"/>
          </a:p>
          <a:p>
            <a:r>
              <a:rPr lang="en-GB" dirty="0" smtClean="0"/>
              <a:t>Gift Aid Declaration Certificates</a:t>
            </a:r>
          </a:p>
          <a:p>
            <a:pPr>
              <a:buNone/>
            </a:pPr>
            <a:endParaRPr lang="en-GB" sz="500" dirty="0" smtClean="0"/>
          </a:p>
          <a:p>
            <a:r>
              <a:rPr lang="en-GB" dirty="0" smtClean="0"/>
              <a:t>Abuse</a:t>
            </a:r>
          </a:p>
          <a:p>
            <a:pPr>
              <a:buNone/>
            </a:pPr>
            <a:endParaRPr lang="en-GB" sz="500" dirty="0" smtClean="0"/>
          </a:p>
          <a:p>
            <a:r>
              <a:rPr lang="en-GB" dirty="0" smtClean="0"/>
              <a:t>Loans</a:t>
            </a:r>
          </a:p>
          <a:p>
            <a:pPr>
              <a:buNone/>
            </a:pPr>
            <a:r>
              <a:rPr lang="en-GB" sz="500" dirty="0" smtClean="0"/>
              <a:t> </a:t>
            </a:r>
          </a:p>
          <a:p>
            <a:r>
              <a:rPr lang="en-GB" dirty="0" smtClean="0"/>
              <a:t>Update Authorised Official </a:t>
            </a:r>
          </a:p>
          <a:p>
            <a:pPr>
              <a:buNone/>
            </a:pPr>
            <a:r>
              <a:rPr lang="en-GB" dirty="0" smtClean="0"/>
              <a:t>			Responsible person</a:t>
            </a:r>
          </a:p>
          <a:p>
            <a:pPr>
              <a:buNone/>
            </a:pPr>
            <a:r>
              <a:rPr lang="en-GB" dirty="0" smtClean="0"/>
              <a:t>			Nominee/agent</a:t>
            </a:r>
          </a:p>
          <a:p>
            <a:pPr>
              <a:buNone/>
            </a:pPr>
            <a:r>
              <a:rPr lang="en-GB" dirty="0" smtClean="0"/>
              <a:t>			Forms ChV1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Topics to be covered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dirty="0" smtClean="0"/>
              <a:t>New Charities Online Filing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dirty="0" smtClean="0"/>
              <a:t>Gift Aid Small Donations Scheme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dirty="0" smtClean="0"/>
              <a:t>Update Gift Aid in general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Charities Online </a:t>
            </a:r>
            <a:br>
              <a:rPr lang="en-GB" dirty="0" smtClean="0"/>
            </a:br>
            <a:r>
              <a:rPr lang="en-GB" dirty="0" smtClean="0"/>
              <a:t>HM Revenue &amp; Customs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225" y="2058988"/>
            <a:ext cx="8091239" cy="400843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 smtClean="0"/>
              <a:t>From 22 April 2013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Current R68 forms and postal repayment replaced by three options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Online claim form accessed through HMRC website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Online externally developed software interface 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Paper claim form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Online Claim Form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 smtClean="0"/>
              <a:t>Accessed through HMRC website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Maximum 1,000 donors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Unlimited claims - even same day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Downloadable spreadsheet template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One error on form, whole claim rejected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Aggregated donations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Sponsored events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Online externally developed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 smtClean="0"/>
              <a:t>More than 1,000 donors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Charity software providers develop module to facilitate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Develop own interface software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Technical pack from: </a:t>
            </a:r>
            <a:r>
              <a:rPr lang="en-GB" dirty="0" smtClean="0">
                <a:hlinkClick r:id="rId2"/>
              </a:rPr>
              <a:t>http://www.hmrc.gov.uk/softwaredeveloper/gift-aid-repayment.htm</a:t>
            </a:r>
            <a:r>
              <a:rPr lang="en-GB" dirty="0" smtClean="0"/>
              <a:t>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Paper Claim Form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 smtClean="0"/>
              <a:t>New </a:t>
            </a:r>
            <a:r>
              <a:rPr lang="en-GB" dirty="0" err="1" smtClean="0"/>
              <a:t>ChRI</a:t>
            </a:r>
            <a:endParaRPr lang="en-GB" dirty="0" smtClean="0"/>
          </a:p>
          <a:p>
            <a:pPr>
              <a:lnSpc>
                <a:spcPct val="150000"/>
              </a:lnSpc>
            </a:pPr>
            <a:r>
              <a:rPr lang="en-GB" dirty="0" smtClean="0"/>
              <a:t>Time consuming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90 donors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Cannot photocopy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Telephone: 0845 302 0203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0788" y="546100"/>
            <a:ext cx="7095628" cy="762000"/>
          </a:xfrm>
        </p:spPr>
        <p:txBody>
          <a:bodyPr/>
          <a:lstStyle/>
          <a:p>
            <a:r>
              <a:rPr lang="en-GB" dirty="0" smtClean="0"/>
              <a:t>Gift Aid Small Donations Scheme 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 smtClean="0"/>
              <a:t>From 6 April 2013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Separate from existing Gift Aid system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Made by Individuals Cash less than £20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Received in the UK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Basic core limit £5,000 donations refund £1,250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No paperwork, no Gift Aid declaration certificate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Claim on same form - separate section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Records/qualifications to claim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225" y="1988840"/>
            <a:ext cx="7954963" cy="424847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 smtClean="0"/>
              <a:t>Charity for two complete tax years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Charity completed two successful Gift Aid claim in two out of last four years and at least every other year</a:t>
            </a:r>
          </a:p>
          <a:p>
            <a:r>
              <a:rPr lang="en-GB" dirty="0" smtClean="0"/>
              <a:t>Audit trail</a:t>
            </a:r>
          </a:p>
          <a:p>
            <a:pPr>
              <a:buNone/>
            </a:pPr>
            <a:r>
              <a:rPr lang="en-GB" dirty="0" smtClean="0"/>
              <a:t>		Date</a:t>
            </a:r>
          </a:p>
          <a:p>
            <a:pPr>
              <a:buNone/>
            </a:pPr>
            <a:r>
              <a:rPr lang="en-GB" dirty="0" smtClean="0"/>
              <a:t>		Cash collected</a:t>
            </a:r>
          </a:p>
          <a:p>
            <a:pPr>
              <a:buNone/>
            </a:pPr>
            <a:r>
              <a:rPr lang="en-GB" dirty="0" smtClean="0"/>
              <a:t>		Who collected it</a:t>
            </a:r>
          </a:p>
          <a:p>
            <a:pPr>
              <a:buNone/>
            </a:pPr>
            <a:r>
              <a:rPr lang="en-GB" dirty="0" smtClean="0"/>
              <a:t>		Identification of £20</a:t>
            </a:r>
          </a:p>
          <a:p>
            <a:pPr>
              <a:buNone/>
            </a:pPr>
            <a:r>
              <a:rPr lang="en-GB" dirty="0" smtClean="0"/>
              <a:t>		Bank money</a:t>
            </a:r>
          </a:p>
          <a:p>
            <a:r>
              <a:rPr lang="en-GB" dirty="0" smtClean="0"/>
              <a:t>Not available to donors using Gift Aid Declaration Certificates</a:t>
            </a:r>
          </a:p>
          <a:p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Community building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225" y="1844824"/>
            <a:ext cx="7954963" cy="453650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1800" dirty="0" smtClean="0"/>
              <a:t>Further claim if using a community building another £1,250</a:t>
            </a:r>
          </a:p>
          <a:p>
            <a:pPr>
              <a:lnSpc>
                <a:spcPct val="150000"/>
              </a:lnSpc>
            </a:pPr>
            <a:r>
              <a:rPr lang="en-GB" sz="1800" dirty="0" smtClean="0"/>
              <a:t>Rooms/building open to public:</a:t>
            </a:r>
          </a:p>
          <a:p>
            <a:pPr>
              <a:buNone/>
            </a:pPr>
            <a:r>
              <a:rPr lang="en-GB" sz="1800" dirty="0" smtClean="0"/>
              <a:t>			Church</a:t>
            </a:r>
          </a:p>
          <a:p>
            <a:pPr>
              <a:buNone/>
            </a:pPr>
            <a:r>
              <a:rPr lang="en-GB" sz="1800" dirty="0" smtClean="0"/>
              <a:t>			Halls</a:t>
            </a:r>
          </a:p>
          <a:p>
            <a:pPr>
              <a:buNone/>
            </a:pPr>
            <a:r>
              <a:rPr lang="en-GB" sz="1800" dirty="0" smtClean="0"/>
              <a:t>			Hotel</a:t>
            </a:r>
          </a:p>
          <a:p>
            <a:pPr>
              <a:buNone/>
            </a:pPr>
            <a:r>
              <a:rPr lang="en-GB" sz="1800" dirty="0" smtClean="0"/>
              <a:t>		Not:	Restaurant</a:t>
            </a:r>
          </a:p>
          <a:p>
            <a:pPr>
              <a:buNone/>
            </a:pPr>
            <a:r>
              <a:rPr lang="en-GB" sz="1800" dirty="0" smtClean="0"/>
              <a:t>			Charity Shop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1800" dirty="0" smtClean="0"/>
              <a:t>Activities must take place six times a year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1800" dirty="0" smtClean="0"/>
              <a:t>Group of ten on each of at least six occasions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1800" dirty="0" smtClean="0"/>
              <a:t>Different community building, additional claim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1800" dirty="0" smtClean="0"/>
              <a:t>Post Code needed</a:t>
            </a:r>
            <a:endParaRPr lang="en-GB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FF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FFFFFF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206</TotalTime>
  <Words>252</Words>
  <Application>Microsoft Office PowerPoint</Application>
  <PresentationFormat>On-screen Show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Theme1</vt:lpstr>
      <vt:lpstr>Gift Aid</vt:lpstr>
      <vt:lpstr>Topics to be covered</vt:lpstr>
      <vt:lpstr>Charities Online  HM Revenue &amp; Customs</vt:lpstr>
      <vt:lpstr>Online Claim Form </vt:lpstr>
      <vt:lpstr>Online externally developed</vt:lpstr>
      <vt:lpstr>Paper Claim Form</vt:lpstr>
      <vt:lpstr>Gift Aid Small Donations Scheme Outline</vt:lpstr>
      <vt:lpstr>Records/qualifications to claim</vt:lpstr>
      <vt:lpstr>Community building</vt:lpstr>
      <vt:lpstr>General matters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Gift Aid</dc:title>
  <dc:creator>Samantha Wright</dc:creator>
  <cp:lastModifiedBy>Tania Michael</cp:lastModifiedBy>
  <cp:revision>12</cp:revision>
  <dcterms:created xsi:type="dcterms:W3CDTF">2013-04-29T12:34:04Z</dcterms:created>
  <dcterms:modified xsi:type="dcterms:W3CDTF">2013-05-31T09:48:03Z</dcterms:modified>
</cp:coreProperties>
</file>