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4" r:id="rId3"/>
  </p:sldMasterIdLst>
  <p:sldIdLst>
    <p:sldId id="333" r:id="rId4"/>
    <p:sldId id="256" r:id="rId5"/>
    <p:sldId id="259" r:id="rId6"/>
    <p:sldId id="258" r:id="rId7"/>
    <p:sldId id="268" r:id="rId8"/>
    <p:sldId id="273" r:id="rId9"/>
    <p:sldId id="275" r:id="rId10"/>
    <p:sldId id="277" r:id="rId11"/>
    <p:sldId id="314" r:id="rId12"/>
    <p:sldId id="326" r:id="rId13"/>
    <p:sldId id="319" r:id="rId14"/>
    <p:sldId id="272" r:id="rId15"/>
    <p:sldId id="278" r:id="rId16"/>
    <p:sldId id="280" r:id="rId17"/>
    <p:sldId id="281" r:id="rId18"/>
    <p:sldId id="282" r:id="rId19"/>
    <p:sldId id="283" r:id="rId20"/>
    <p:sldId id="285" r:id="rId21"/>
    <p:sldId id="321" r:id="rId22"/>
    <p:sldId id="323" r:id="rId23"/>
    <p:sldId id="324" r:id="rId24"/>
    <p:sldId id="286" r:id="rId25"/>
    <p:sldId id="316" r:id="rId26"/>
    <p:sldId id="317" r:id="rId27"/>
    <p:sldId id="318" r:id="rId28"/>
    <p:sldId id="327" r:id="rId29"/>
    <p:sldId id="328" r:id="rId30"/>
    <p:sldId id="330" r:id="rId31"/>
    <p:sldId id="331" r:id="rId32"/>
    <p:sldId id="332" r:id="rId33"/>
    <p:sldId id="325" r:id="rId34"/>
    <p:sldId id="334" r:id="rId35"/>
    <p:sldId id="33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60">
          <p15:clr>
            <a:srgbClr val="A4A3A4"/>
          </p15:clr>
        </p15:guide>
        <p15:guide id="2" pos="1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745"/>
    <a:srgbClr val="00AB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>
        <p:scale>
          <a:sx n="107" d="100"/>
          <a:sy n="107" d="100"/>
        </p:scale>
        <p:origin x="-6" y="-72"/>
      </p:cViewPr>
      <p:guideLst>
        <p:guide orient="horz" pos="960"/>
        <p:guide pos="15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12534" y="47244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Author/speaker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390775" y="1570038"/>
            <a:ext cx="8229600" cy="147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dirty="0" smtClean="0"/>
              <a:t>Insert your title here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F21-D586-4DA5-B51F-D86CE3739019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21/10/2014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Feb 2014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A059-189E-4291-AA5C-9D576169488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93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97390" y="1913467"/>
            <a:ext cx="7838610" cy="403581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95556" y="288022"/>
            <a:ext cx="8229600" cy="147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dirty="0" smtClean="0"/>
              <a:t>Insert your title here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2534" y="47244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390775" y="1570038"/>
            <a:ext cx="8229600" cy="147796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1A876-68DB-4CFE-9814-71B028F9FE3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97390" y="1913467"/>
            <a:ext cx="7838610" cy="403581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795556" y="288022"/>
            <a:ext cx="8229600" cy="147796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0F85D-CFC8-4897-8DBC-FDD7594DD9A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1E6F3-4A36-4517-ABA6-CE07CDAFC5D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6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12534" y="47244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Author/speaker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390775" y="1570038"/>
            <a:ext cx="8229600" cy="147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dirty="0" smtClean="0"/>
              <a:t>Insert your title here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962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97390" y="1913467"/>
            <a:ext cx="7838610" cy="403581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95556" y="288022"/>
            <a:ext cx="8229600" cy="147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 dirty="0" smtClean="0"/>
              <a:t>Insert your title here</a:t>
            </a:r>
            <a:br>
              <a:rPr lang="en-US" dirty="0" smtClean="0"/>
            </a:br>
            <a:r>
              <a:rPr lang="en-US" dirty="0" smtClean="0"/>
              <a:t>Two lines maximum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3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A909A89-107A-4CD8-892F-291C141092E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21/10/2014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Feb 2014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91DB384-7C09-4571-8B10-D5B0670D43F1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1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4F57D1-52F2-4A37-8D0E-3536F1CF827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21/10/2014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Feb 2014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7A75D8-2430-438D-AC5F-2C9A0BDBE848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8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9900" y="14351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2300" y="14351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2DE3E-D811-43CC-8933-02E875AC931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2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E6F94D-6C77-42BF-BC00-9D0408E081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57CE10-2E25-4678-A407-E974901E4F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3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10/21/2014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85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t.org.uk/cpdevents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si2calculator.hmrc.gov.uk/esi/app/index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t.org.uk/cpdevents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447800"/>
            <a:ext cx="7839075" cy="3268662"/>
          </a:xfrm>
        </p:spPr>
        <p:txBody>
          <a:bodyPr rtlCol="0">
            <a:normAutofit fontScale="40000" lnSpcReduction="20000"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GB" sz="4000" kern="0" dirty="0">
                <a:ea typeface="ＭＳ Ｐゴシック"/>
              </a:rPr>
              <a:t>Hello and welcome to this </a:t>
            </a:r>
            <a:r>
              <a:rPr lang="en-GB" sz="4000" kern="0" dirty="0" err="1" smtClean="0">
                <a:ea typeface="ＭＳ Ｐゴシック"/>
              </a:rPr>
              <a:t>CPD</a:t>
            </a:r>
            <a:r>
              <a:rPr lang="en-GB" sz="4000" kern="0" dirty="0" smtClean="0">
                <a:ea typeface="ＭＳ Ｐゴシック"/>
              </a:rPr>
              <a:t> </a:t>
            </a:r>
            <a:r>
              <a:rPr lang="en-GB" sz="4000" kern="0" dirty="0" smtClean="0">
                <a:ea typeface="ＭＳ Ｐゴシック"/>
              </a:rPr>
              <a:t>webinar </a:t>
            </a:r>
            <a:r>
              <a:rPr lang="en-GB" sz="4000" dirty="0" smtClean="0"/>
              <a:t>‘</a:t>
            </a:r>
            <a:r>
              <a:rPr lang="en-GB" sz="4000" dirty="0" smtClean="0"/>
              <a:t>CIS Update’</a:t>
            </a:r>
            <a:r>
              <a:rPr lang="en-GB" sz="4000" dirty="0"/>
              <a:t/>
            </a:r>
            <a:br>
              <a:rPr lang="en-GB" sz="4000" dirty="0"/>
            </a:br>
            <a:endParaRPr lang="en-GB" sz="3800" kern="0" dirty="0" smtClean="0">
              <a:ea typeface="ＭＳ Ｐゴシック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3800" kern="0" dirty="0" smtClean="0">
                <a:ea typeface="ＭＳ Ｐゴシック"/>
              </a:rPr>
              <a:t>We </a:t>
            </a:r>
            <a:r>
              <a:rPr lang="en-GB" sz="3800" kern="0" dirty="0">
                <a:ea typeface="ＭＳ Ｐゴシック"/>
              </a:rPr>
              <a:t>are due to start at </a:t>
            </a:r>
            <a:r>
              <a:rPr lang="en-GB" sz="3800" kern="0" dirty="0" smtClean="0">
                <a:ea typeface="ＭＳ Ｐゴシック"/>
              </a:rPr>
              <a:t>19:00. </a:t>
            </a:r>
            <a:r>
              <a:rPr lang="en-GB" sz="3800" kern="0" dirty="0">
                <a:ea typeface="ＭＳ Ｐゴシック"/>
              </a:rPr>
              <a:t>You should not have any sound at this stage. We will be doing a sound check at </a:t>
            </a:r>
            <a:r>
              <a:rPr lang="en-GB" sz="3800" kern="0" dirty="0" smtClean="0">
                <a:ea typeface="ＭＳ Ｐゴシック"/>
              </a:rPr>
              <a:t>18:55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3800" kern="0" dirty="0">
              <a:ea typeface="ＭＳ Ｐゴシック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3800" kern="0" dirty="0">
                <a:ea typeface="ＭＳ Ｐゴシック"/>
              </a:rPr>
              <a:t>When you logged into the webinar you will have been asked if you wanted to participate in a ‘Integrated Voice conference’ – if you did not click yes to this then you will not have any sound. Please log out, re-join the webinar and answer ‘yes’.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3800" kern="0" dirty="0">
              <a:ea typeface="ＭＳ Ｐゴシック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3800" kern="0" dirty="0">
                <a:solidFill>
                  <a:srgbClr val="000000"/>
                </a:solidFill>
                <a:ea typeface="ＭＳ Ｐゴシック"/>
              </a:rPr>
              <a:t>If you have any questions during the webinar please use the Q&amp;A panel on the right hand side and direct your questions to ‘all panellists‘.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GB" sz="3800" kern="0" dirty="0">
              <a:ea typeface="ＭＳ Ｐゴシック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GB" sz="3800" kern="0" dirty="0">
                <a:ea typeface="ＭＳ Ｐゴシック"/>
              </a:rPr>
              <a:t>For more information on participating in a webinar see our user guide; ‘AAT webinars – what they are and how to take part</a:t>
            </a:r>
            <a:r>
              <a:rPr lang="en-GB" sz="3800" dirty="0"/>
              <a:t>' at aat.org.uk/webinars </a:t>
            </a:r>
            <a:endParaRPr lang="en-GB" sz="3800" kern="0" dirty="0">
              <a:solidFill>
                <a:srgbClr val="000000"/>
              </a:solidFill>
              <a:ea typeface="ＭＳ Ｐゴシック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762000" y="228600"/>
            <a:ext cx="8229600" cy="1312862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Arial" charset="0"/>
                <a:cs typeface="Arial" charset="0"/>
              </a:rPr>
              <a:t>AAT </a:t>
            </a:r>
            <a:r>
              <a:rPr lang="en-GB" altLang="en-US" dirty="0">
                <a:latin typeface="Arial" charset="0"/>
                <a:cs typeface="Arial" charset="0"/>
              </a:rPr>
              <a:t>W</a:t>
            </a:r>
            <a:r>
              <a:rPr lang="en-GB" altLang="en-US" dirty="0" smtClean="0">
                <a:latin typeface="Arial" charset="0"/>
                <a:cs typeface="Arial" charset="0"/>
              </a:rPr>
              <a:t>ebinar</a:t>
            </a: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0" y="4724400"/>
            <a:ext cx="9144000" cy="1066800"/>
          </a:xfrm>
          <a:prstGeom prst="rect">
            <a:avLst/>
          </a:prstGeom>
          <a:solidFill>
            <a:srgbClr val="0AA745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rgbClr val="00AB4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Forthcoming events:</a:t>
            </a:r>
          </a:p>
          <a:p>
            <a:pPr eaLnBrk="1" hangingPunct="1"/>
            <a:endParaRPr lang="en-GB" altLang="en-US" sz="1200" b="1" dirty="0" smtClean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GB" altLang="en-US" sz="1200" b="1" dirty="0" err="1" smtClean="0">
                <a:solidFill>
                  <a:prstClr val="white"/>
                </a:solidFill>
                <a:latin typeface="Arial" charset="0"/>
                <a:cs typeface="Arial" charset="0"/>
              </a:rPr>
              <a:t>CIPP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  <a:r>
              <a:rPr lang="en-GB" sz="1200" b="1" dirty="0" smtClean="0">
                <a:solidFill>
                  <a:prstClr val="white"/>
                </a:solidFill>
              </a:rPr>
              <a:t>and </a:t>
            </a:r>
            <a:r>
              <a:rPr lang="en-GB" sz="1200" b="1" dirty="0">
                <a:solidFill>
                  <a:prstClr val="white"/>
                </a:solidFill>
              </a:rPr>
              <a:t>AAT joint event - hot payroll topics </a:t>
            </a:r>
            <a:r>
              <a:rPr lang="en-GB" sz="1200" b="1" dirty="0" smtClean="0">
                <a:solidFill>
                  <a:prstClr val="white"/>
                </a:solidFill>
              </a:rPr>
              <a:t>– London, Solihull and Glasgow </a:t>
            </a:r>
            <a:endParaRPr lang="en-GB" altLang="en-US" sz="1200" b="1" dirty="0" smtClean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GB" altLang="en-US" sz="1200" b="1" dirty="0" err="1" smtClean="0">
                <a:solidFill>
                  <a:prstClr val="white"/>
                </a:solidFill>
                <a:latin typeface="Arial" charset="0"/>
                <a:cs typeface="Arial" charset="0"/>
              </a:rPr>
              <a:t>CPD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  <a:r>
              <a:rPr lang="en-GB" altLang="en-US" sz="1200" b="1" dirty="0" err="1">
                <a:solidFill>
                  <a:prstClr val="white"/>
                </a:solidFill>
                <a:latin typeface="Arial" charset="0"/>
                <a:cs typeface="Arial" charset="0"/>
              </a:rPr>
              <a:t>Mastercourse</a:t>
            </a:r>
            <a:r>
              <a:rPr lang="en-GB" altLang="en-US" sz="1200" b="1" dirty="0">
                <a:solidFill>
                  <a:prstClr val="white"/>
                </a:solidFill>
                <a:latin typeface="Arial" charset="0"/>
                <a:cs typeface="Arial" charset="0"/>
              </a:rPr>
              <a:t>: 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Sharpen your tax skills – Exeter, Newcastle, Warrington – </a:t>
            </a:r>
            <a:r>
              <a:rPr lang="en-GB" altLang="en-US" sz="1200" i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Limited places available</a:t>
            </a:r>
          </a:p>
          <a:p>
            <a:pPr eaLnBrk="1" hangingPunct="1"/>
            <a:endParaRPr lang="en-GB" altLang="en-US" sz="1200" b="1" dirty="0" smtClean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Please visit 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  <a:hlinkClick r:id="rId2"/>
              </a:rPr>
              <a:t>www.aat.org.uk/events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to book</a:t>
            </a:r>
            <a:endParaRPr lang="en-GB" altLang="en-US" sz="1200" b="1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GB" altLang="en-US" sz="1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1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Recovery of deductions suffered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Sole trader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More likely to be suffering deductions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All taxation is via the self assessment system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All tax and Class 4 NIC worked out on profit calculation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Aggregate value of statements on file = CIS suffered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CIS suffered can be deducted from the tax and C4 figure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Balance is paid by due date or due for repayment.</a:t>
            </a:r>
          </a:p>
          <a:p>
            <a:pPr lvl="1"/>
            <a:endParaRPr lang="en-GB" sz="1600" dirty="0" smtClean="0">
              <a:ea typeface="ＭＳ Ｐゴシック" panose="020B0600070205080204" pitchFamily="34" charset="-128"/>
            </a:endParaRPr>
          </a:p>
          <a:p>
            <a:pPr lvl="2"/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Recovery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97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Recovery of deductions suffered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Limited liability company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Could be receiving gross payment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Easier to satisfy the business tests as a company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Recovery allowed against PAYE payments due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CIS suffered entered against the tax, NIC, and SLD due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Only allowed down to nil PAYE due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Remaining CIS must be carried forward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Any PAYE balance due must be paid over in time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Any CIS outstanding at end of the tax year must be reclaimed in writing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Can wait until CT600 is submitted, but does not have to.</a:t>
            </a:r>
          </a:p>
          <a:p>
            <a:pPr lvl="1"/>
            <a:endParaRPr lang="en-GB" sz="1600" dirty="0" smtClean="0">
              <a:ea typeface="ＭＳ Ｐゴシック" panose="020B0600070205080204" pitchFamily="34" charset="-128"/>
            </a:endParaRPr>
          </a:p>
          <a:p>
            <a:pPr lvl="2"/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Recovery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02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Status?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Definition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Employed or self employed?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Rules and tests</a:t>
            </a: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4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48733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5500" b="1" dirty="0" smtClean="0">
                <a:ea typeface="ＭＳ Ｐゴシック" panose="020B0600070205080204" pitchFamily="34" charset="-128"/>
              </a:rPr>
              <a:t>Status</a:t>
            </a:r>
            <a:r>
              <a:rPr lang="en-GB" sz="6300" b="1" dirty="0" smtClean="0">
                <a:ea typeface="ＭＳ Ｐゴシック" panose="020B0600070205080204" pitchFamily="34" charset="-128"/>
              </a:rPr>
              <a:t>?</a:t>
            </a:r>
          </a:p>
          <a:p>
            <a:r>
              <a:rPr lang="en-GB" sz="3600" dirty="0" smtClean="0">
                <a:ea typeface="ＭＳ Ｐゴシック" panose="020B0600070205080204" pitchFamily="34" charset="-128"/>
              </a:rPr>
              <a:t>Return includes declaration that the sub contractors status has been checked</a:t>
            </a:r>
          </a:p>
          <a:p>
            <a:r>
              <a:rPr lang="en-GB" sz="3600" dirty="0" smtClean="0">
                <a:ea typeface="ＭＳ Ｐゴシック" panose="020B0600070205080204" pitchFamily="34" charset="-128"/>
              </a:rPr>
              <a:t>Requirement to know what this means</a:t>
            </a:r>
          </a:p>
          <a:p>
            <a:pPr lvl="1"/>
            <a:r>
              <a:rPr lang="en-GB" sz="2900" dirty="0" smtClean="0">
                <a:ea typeface="ＭＳ Ｐゴシック" panose="020B0600070205080204" pitchFamily="34" charset="-128"/>
              </a:rPr>
              <a:t>If sub contractor, they are CIS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Make the normal enquiries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Carry out verification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Make payments, after you …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Make deductions in accordance with HMRC requirements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Issue statements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Complete the return</a:t>
            </a:r>
          </a:p>
          <a:p>
            <a:pPr lvl="1"/>
            <a:r>
              <a:rPr lang="en-GB" sz="2900" dirty="0" smtClean="0">
                <a:ea typeface="ＭＳ Ｐゴシック" panose="020B0600070205080204" pitchFamily="34" charset="-128"/>
              </a:rPr>
              <a:t>If employee –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Employment contract exists even if not in writing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Payroll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PAYE requirements</a:t>
            </a:r>
          </a:p>
          <a:p>
            <a:pPr lvl="2"/>
            <a:r>
              <a:rPr lang="en-GB" sz="2900" dirty="0" smtClean="0">
                <a:ea typeface="ＭＳ Ｐゴシック" panose="020B0600070205080204" pitchFamily="34" charset="-128"/>
              </a:rPr>
              <a:t>No CIS</a:t>
            </a: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73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Status?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Rules and tests</a:t>
            </a:r>
            <a:endParaRPr lang="en-GB" sz="2000" dirty="0">
              <a:ea typeface="ＭＳ Ｐゴシック" panose="020B0600070205080204" pitchFamily="34" charset="-128"/>
            </a:endParaRP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Control tests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Who draws up contract?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Who decides start and finish, and why?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Who decides working times?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Hourly, daily, weekly, monthly pay rates?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Invoicing and payment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Who says what is to be done?</a:t>
            </a:r>
          </a:p>
          <a:p>
            <a:pPr marL="914400" lvl="2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82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Status?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Rules and tests</a:t>
            </a:r>
            <a:endParaRPr lang="en-GB" sz="2000" dirty="0">
              <a:ea typeface="ＭＳ Ｐゴシック" panose="020B0600070205080204" pitchFamily="34" charset="-128"/>
            </a:endParaRP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Economic reality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Is it a real business?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If limited, is there an entry on companies house?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If sole trader what evidence that business exists?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Any alternative clients?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Who puts right unsatisfactory work?</a:t>
            </a:r>
          </a:p>
          <a:p>
            <a:pPr lvl="2"/>
            <a:endParaRPr lang="en-GB" sz="1600" dirty="0" smtClean="0">
              <a:ea typeface="ＭＳ Ｐゴシック" panose="020B0600070205080204" pitchFamily="34" charset="-128"/>
            </a:endParaRPr>
          </a:p>
          <a:p>
            <a:pPr marL="914400" lvl="2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22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Status?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Rules and tests</a:t>
            </a:r>
            <a:endParaRPr lang="en-GB" sz="2000" dirty="0">
              <a:ea typeface="ＭＳ Ｐゴシック" panose="020B0600070205080204" pitchFamily="34" charset="-128"/>
            </a:endParaRP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Mutuality of obligation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What are the expectations of both parties?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Is the requirement for the work, or for the person?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Are there substitution clauses?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Are they operated at any time?</a:t>
            </a:r>
          </a:p>
          <a:p>
            <a:pPr lvl="2"/>
            <a:endParaRPr lang="en-GB" sz="1600" dirty="0" smtClean="0">
              <a:ea typeface="ＭＳ Ｐゴシック" panose="020B0600070205080204" pitchFamily="34" charset="-128"/>
            </a:endParaRPr>
          </a:p>
          <a:p>
            <a:pPr marL="914400" lvl="2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73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Status?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Rules and tests</a:t>
            </a:r>
            <a:endParaRPr lang="en-GB" sz="2000" dirty="0">
              <a:ea typeface="ＭＳ Ｐゴシック" panose="020B0600070205080204" pitchFamily="34" charset="-128"/>
            </a:endParaRP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Equipment and materials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Who supplies the equipment needed?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If contractor, what are the reasons for this?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Can the sub contractor supply materials?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If not, why not?</a:t>
            </a:r>
          </a:p>
          <a:p>
            <a:pPr lvl="2"/>
            <a:endParaRPr lang="en-GB" sz="1600" dirty="0" smtClean="0">
              <a:ea typeface="ＭＳ Ｐゴシック" panose="020B0600070205080204" pitchFamily="34" charset="-128"/>
            </a:endParaRPr>
          </a:p>
          <a:p>
            <a:pPr marL="914400" lvl="2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99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Status?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Rules and tests</a:t>
            </a:r>
            <a:endParaRPr lang="en-GB" sz="2000" dirty="0">
              <a:ea typeface="ＭＳ Ｐゴシック" panose="020B0600070205080204" pitchFamily="34" charset="-128"/>
            </a:endParaRP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HMRC Employment status indicator (ESI) tool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Optional test for contractor to use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Often used as a general guide only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Save each page of questions, plus decision, all with same reference number for it to be binding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Otherwise, or if answers are not accurate, decision is not binding</a:t>
            </a:r>
          </a:p>
          <a:p>
            <a:pPr lvl="2"/>
            <a:r>
              <a:rPr lang="en-GB" sz="1600" dirty="0">
                <a:ea typeface="ＭＳ Ｐゴシック" panose="020B0600070205080204" pitchFamily="34" charset="-128"/>
                <a:hlinkClick r:id="rId2"/>
              </a:rPr>
              <a:t>https://</a:t>
            </a:r>
            <a:r>
              <a:rPr lang="en-GB" sz="1600" dirty="0" smtClean="0">
                <a:ea typeface="ＭＳ Ｐゴシック" panose="020B0600070205080204" pitchFamily="34" charset="-128"/>
                <a:hlinkClick r:id="rId2"/>
              </a:rPr>
              <a:t>esi2calculator.hmrc.gov.uk/esi/app/index.html</a:t>
            </a:r>
            <a:endParaRPr lang="en-GB" sz="1600" dirty="0" smtClean="0">
              <a:ea typeface="ＭＳ Ｐゴシック" panose="020B0600070205080204" pitchFamily="34" charset="-128"/>
            </a:endParaRP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Alternative is to call the CIS Helpline, 0845 366 7899</a:t>
            </a:r>
          </a:p>
          <a:p>
            <a:pPr lvl="2"/>
            <a:endParaRPr lang="en-GB" sz="1600" dirty="0" smtClean="0">
              <a:ea typeface="ＭＳ Ｐゴシック" panose="020B0600070205080204" pitchFamily="34" charset="-128"/>
            </a:endParaRPr>
          </a:p>
          <a:p>
            <a:pPr marL="914400" lvl="2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77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Offences and penalties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Failing to assess status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Could find payments assessed for PAYE instead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HMRC not obliged to take account of self employed tax paid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Penalties and interest can double the assessment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Getting this wrong is not an option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Information on tax status is often shared with employment bodies</a:t>
            </a: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Compliance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75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Ian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Whyteside, </a:t>
            </a:r>
            <a:r>
              <a:rPr lang="en-GB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FMAAT, MCIPP, ATT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Director: Management, Payroll &amp; Training Co. Ltd.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</a:b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Tax &amp; Payroll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Partner: The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Lime Partnership</a:t>
            </a:r>
            <a:b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</a:b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90775" y="1600200"/>
            <a:ext cx="6600825" cy="1554162"/>
          </a:xfrm>
        </p:spPr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Construction Industry Scheme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Offences and penalties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Failing to submit returns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£100 for late return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£200 after two months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After 6 months it is greater of 5% of CIS due and £300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After 12 months a further greater of 5% of CIS due and £300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Continue to accrue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Very negotiable, surprisingly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HMRC very lenient with sole traders and single director companies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Often remit all but the initial penalty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At least that’s my experience!</a:t>
            </a:r>
            <a:endParaRPr lang="en-GB" sz="1600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Compliance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93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Offences and penalties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Incorrect returns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Information withheld deliberately, but not concealed;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greater of 70% of CIS due and £1,500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Deliberate and concealed;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Greater of 100% of CIS due and £3,000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Gross payment CIS</a:t>
            </a:r>
          </a:p>
          <a:p>
            <a:pPr lvl="2"/>
            <a:r>
              <a:rPr lang="en-GB" sz="1400" dirty="0" smtClean="0">
                <a:ea typeface="ＭＳ Ｐゴシック" panose="020B0600070205080204" pitchFamily="34" charset="-128"/>
              </a:rPr>
              <a:t>£1,500 or £3,000 depending on the level of concealment</a:t>
            </a:r>
          </a:p>
          <a:p>
            <a:pPr lvl="2"/>
            <a:r>
              <a:rPr lang="en-GB" sz="1400" dirty="0" smtClean="0">
                <a:ea typeface="ＭＳ Ｐゴシック" panose="020B0600070205080204" pitchFamily="34" charset="-128"/>
              </a:rPr>
              <a:t>Usually after 12 months late returns</a:t>
            </a:r>
            <a:endParaRPr lang="en-GB" sz="1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Compliance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8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Systems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Most have CIS functionality</a:t>
            </a:r>
            <a:endParaRPr lang="en-GB" sz="2200" dirty="0">
              <a:ea typeface="ＭＳ Ｐゴシック" panose="020B0600070205080204" pitchFamily="34" charset="-128"/>
            </a:endParaRP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Different degrees of performance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Some will carry out on line verification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Others merely record the deduction suffered for recovery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Decision must be based on needs and budget.</a:t>
            </a:r>
          </a:p>
          <a:p>
            <a:pPr lvl="2"/>
            <a:endParaRPr lang="en-GB" sz="1600" dirty="0" smtClean="0">
              <a:ea typeface="ＭＳ Ｐゴシック" panose="020B0600070205080204" pitchFamily="34" charset="-128"/>
            </a:endParaRPr>
          </a:p>
          <a:p>
            <a:pPr marL="914400" lvl="2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77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Recovery of CIS suffered</a:t>
            </a:r>
            <a:endParaRPr lang="en-GB" sz="3200" b="1" dirty="0">
              <a:ea typeface="ＭＳ Ｐゴシック" panose="020B0600070205080204" pitchFamily="34" charset="-128"/>
            </a:endParaRPr>
          </a:p>
          <a:p>
            <a:r>
              <a:rPr lang="en-GB" dirty="0" smtClean="0">
                <a:ea typeface="ＭＳ Ｐゴシック" panose="020B0600070205080204" pitchFamily="34" charset="-128"/>
              </a:rPr>
              <a:t>Principle is straightforward: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Once again, but not so in practice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Main issue is where CIS suffered is recovered at year end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If there is little income tax and Class 4, or Corporation Tax to pay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Can be large sums of CIS suffered to recover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HMRC not quick at refunding large sums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AAT members often more successful because of HMRC recognition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Still problems to face</a:t>
            </a:r>
          </a:p>
          <a:p>
            <a:pPr marL="914400" lvl="2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6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Recovery of CIS suffered</a:t>
            </a:r>
            <a:endParaRPr lang="en-GB" sz="3200" b="1" dirty="0">
              <a:ea typeface="ＭＳ Ｐゴシック" panose="020B0600070205080204" pitchFamily="34" charset="-128"/>
            </a:endParaRPr>
          </a:p>
          <a:p>
            <a:r>
              <a:rPr lang="en-GB" dirty="0" smtClean="0">
                <a:ea typeface="ＭＳ Ｐゴシック" panose="020B0600070205080204" pitchFamily="34" charset="-128"/>
              </a:rPr>
              <a:t>Principle is straightforward: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Large refunds go through “security checks”!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Some of these seem legitimate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Any irregularity in accounts submitted?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Any other taxes owed?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Any previous irregularities investigated?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Any enquiries opened in the past?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Some seem to be simply delaying tactics!</a:t>
            </a: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36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Recovery of CIS suffered</a:t>
            </a:r>
            <a:endParaRPr lang="en-GB" sz="3200" b="1" dirty="0">
              <a:ea typeface="ＭＳ Ｐゴシック" panose="020B0600070205080204" pitchFamily="34" charset="-128"/>
            </a:endParaRP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Agents need to step in if the “security checks” are protracted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Allow one round of checks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Obtain explanation for a second round, but may have to accept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At the third set of checks- it’s time to question the delay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Ask for matter to be reviewed by Officer in charge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Ask for detailed explanation for continued delay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No choice but to keep pressing for repayment or reasons for not doing so.</a:t>
            </a:r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93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Summer 2014 Consultation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AAT responded for members</a:t>
            </a:r>
            <a:endParaRPr lang="en-GB" sz="2200" dirty="0">
              <a:ea typeface="ＭＳ Ｐゴシック" panose="020B0600070205080204" pitchFamily="34" charset="-128"/>
            </a:endParaRP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First tax deduction scheme for the construction industry 1972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AAT been working with HMRC since September 2011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New consultation announced in budget 2014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Specific issues: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Obtaining gross payment status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Digital access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Perception of higher than necessary costs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Cumbersome process.</a:t>
            </a:r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9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Summer 2014 Consultation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AAT responding for members</a:t>
            </a:r>
            <a:endParaRPr lang="en-GB" sz="2200" dirty="0">
              <a:ea typeface="ＭＳ Ｐゴシック" panose="020B0600070205080204" pitchFamily="34" charset="-128"/>
            </a:endParaRP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Q1 – reducing upper limit threshold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Down to £100k maybe, but retaining minimum level of £30k.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Q2 – using simpler annual compliance tests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Submit returns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Make payments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Sub contractors submit required returns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Q3 – Why do some never apply for gross payment status?</a:t>
            </a:r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0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487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Summer 2014 Consultation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AAT responding for members</a:t>
            </a:r>
            <a:endParaRPr lang="en-GB" sz="2200" dirty="0">
              <a:ea typeface="ＭＳ Ｐゴシック" panose="020B0600070205080204" pitchFamily="34" charset="-128"/>
            </a:endParaRP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Q4 – Mandatory online filing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Would apply to all businesses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Q5 – Online appeals service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Would business welcome such a facility?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Q6 – Removing the “Nil” return requirement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Great idea, but a sting!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Voluntary nil declaration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HMRC will still issue penalties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So, no change really!</a:t>
            </a:r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36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487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Summer 2014 Consultation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AAT responding for members</a:t>
            </a:r>
            <a:endParaRPr lang="en-GB" sz="2200" dirty="0">
              <a:ea typeface="ＭＳ Ｐゴシック" panose="020B0600070205080204" pitchFamily="34" charset="-128"/>
            </a:endParaRP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Q7 – Verification improvements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Online service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Search facility for previous verification numbers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Multiple sub contractor verification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Q8 – Mandatory online verification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Help or hindrance?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A new “App” for on-site verification?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Removal of verification before work requirement?</a:t>
            </a:r>
          </a:p>
          <a:p>
            <a:pPr lvl="1"/>
            <a:r>
              <a:rPr lang="en-GB" dirty="0" smtClean="0">
                <a:ea typeface="ＭＳ Ｐゴシック" panose="020B0600070205080204" pitchFamily="34" charset="-128"/>
              </a:rPr>
              <a:t>Q9 – Simpler verification</a:t>
            </a:r>
          </a:p>
          <a:p>
            <a:pPr lvl="2"/>
            <a:r>
              <a:rPr lang="en-GB" dirty="0" smtClean="0">
                <a:ea typeface="ＭＳ Ｐゴシック" panose="020B0600070205080204" pitchFamily="34" charset="-128"/>
              </a:rPr>
              <a:t>For gross payment subcontractors only?</a:t>
            </a:r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8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09800"/>
            <a:ext cx="7762410" cy="4648200"/>
          </a:xfrm>
          <a:ln w="12700">
            <a:solidFill>
              <a:srgbClr val="00AB4E"/>
            </a:solidFill>
            <a:prstDash val="dash"/>
          </a:ln>
        </p:spPr>
        <p:txBody>
          <a:bodyPr>
            <a:normAutofit/>
          </a:bodyPr>
          <a:lstStyle/>
          <a:p>
            <a:r>
              <a:rPr lang="en-GB" sz="2000" dirty="0" smtClean="0">
                <a:ea typeface="ＭＳ Ｐゴシック" panose="020B0600070205080204" pitchFamily="34" charset="-128"/>
              </a:rPr>
              <a:t>Introduction</a:t>
            </a:r>
            <a:endParaRPr lang="en-GB" sz="1600" dirty="0">
              <a:ea typeface="ＭＳ Ｐゴシック" panose="020B0600070205080204" pitchFamily="34" charset="-128"/>
            </a:endParaRP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Basics of CIS</a:t>
            </a:r>
          </a:p>
          <a:p>
            <a:pPr lvl="1"/>
            <a:r>
              <a:rPr lang="en-GB" sz="1600" dirty="0">
                <a:ea typeface="ＭＳ Ｐゴシック" panose="020B0600070205080204" pitchFamily="34" charset="-128"/>
              </a:rPr>
              <a:t>R</a:t>
            </a:r>
            <a:r>
              <a:rPr lang="en-GB" sz="1600" dirty="0" smtClean="0">
                <a:ea typeface="ＭＳ Ｐゴシック" panose="020B0600070205080204" pitchFamily="34" charset="-128"/>
              </a:rPr>
              <a:t>egistration and verification</a:t>
            </a:r>
            <a:endParaRPr lang="en-GB" sz="1600" dirty="0">
              <a:ea typeface="ＭＳ Ｐゴシック" panose="020B0600070205080204" pitchFamily="34" charset="-128"/>
            </a:endParaRP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Returns and Payments</a:t>
            </a:r>
            <a:endParaRPr lang="en-GB" sz="1600" dirty="0">
              <a:ea typeface="ＭＳ Ｐゴシック" panose="020B0600070205080204" pitchFamily="34" charset="-128"/>
            </a:endParaRP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Recovery </a:t>
            </a:r>
            <a:r>
              <a:rPr lang="en-GB" sz="1600" dirty="0">
                <a:ea typeface="ＭＳ Ｐゴシック" panose="020B0600070205080204" pitchFamily="34" charset="-128"/>
              </a:rPr>
              <a:t>of deductions </a:t>
            </a:r>
            <a:r>
              <a:rPr lang="en-GB" sz="1600" dirty="0" smtClean="0">
                <a:ea typeface="ＭＳ Ｐゴシック" panose="020B0600070205080204" pitchFamily="34" charset="-128"/>
              </a:rPr>
              <a:t>suffered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Status</a:t>
            </a:r>
            <a:endParaRPr lang="en-GB" dirty="0" smtClean="0">
              <a:ea typeface="ＭＳ Ｐゴシック" panose="020B0600070205080204" pitchFamily="34" charset="-128"/>
            </a:endParaRP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Offences and penalties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Systems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Summer 2014 Consultation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br>
              <a:rPr lang="en-GB" dirty="0" smtClean="0">
                <a:ea typeface="ＭＳ Ｐゴシック" panose="020B0600070205080204" pitchFamily="34" charset="-128"/>
              </a:rPr>
            </a:br>
            <a:r>
              <a:rPr lang="en-GB" dirty="0">
                <a:ea typeface="ＭＳ Ｐゴシック" panose="020B0600070205080204" pitchFamily="34" charset="-128"/>
              </a:rPr>
              <a:t>Agenda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61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487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Summer 2014 Consultation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AAT responses for members</a:t>
            </a:r>
            <a:endParaRPr lang="en-GB" sz="22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3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Thank you for listening</a:t>
            </a:r>
          </a:p>
          <a:p>
            <a:pPr marL="0" indent="0" algn="ctr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and taking part</a:t>
            </a:r>
          </a:p>
          <a:p>
            <a:pPr marL="0" indent="0" algn="ctr">
              <a:buNone/>
            </a:pPr>
            <a:endParaRPr lang="en-GB" sz="3200" b="1" dirty="0">
              <a:ea typeface="ＭＳ Ｐゴシック" panose="020B0600070205080204" pitchFamily="34" charset="-128"/>
            </a:endParaRPr>
          </a:p>
          <a:p>
            <a:pPr marL="0" indent="0" algn="ctr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Questions and debate</a:t>
            </a: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06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600201"/>
            <a:ext cx="7533810" cy="3657600"/>
          </a:xfrm>
        </p:spPr>
        <p:txBody>
          <a:bodyPr>
            <a:normAutofit/>
          </a:bodyPr>
          <a:lstStyle/>
          <a:p>
            <a:r>
              <a:rPr lang="en-GB" sz="1800" kern="0" dirty="0" smtClean="0">
                <a:latin typeface="Arial"/>
                <a:ea typeface="ＭＳ Ｐゴシック"/>
              </a:rPr>
              <a:t>Thank </a:t>
            </a:r>
            <a:r>
              <a:rPr lang="en-GB" sz="1800" kern="0" dirty="0">
                <a:latin typeface="Arial"/>
                <a:ea typeface="ＭＳ Ｐゴシック"/>
              </a:rPr>
              <a:t>you for attending </a:t>
            </a:r>
            <a:r>
              <a:rPr lang="en-GB" sz="1800" kern="0" dirty="0">
                <a:ea typeface="ＭＳ Ｐゴシック"/>
              </a:rPr>
              <a:t>this AAT </a:t>
            </a:r>
            <a:r>
              <a:rPr lang="en-GB" sz="1800" dirty="0" smtClean="0"/>
              <a:t>webinar</a:t>
            </a:r>
            <a:endParaRPr lang="en-GB" sz="1800" i="1" dirty="0">
              <a:solidFill>
                <a:srgbClr val="FF0000"/>
              </a:solidFill>
            </a:endParaRPr>
          </a:p>
          <a:p>
            <a:pPr fontAlgn="base">
              <a:spcAft>
                <a:spcPct val="0"/>
              </a:spcAft>
            </a:pPr>
            <a:endParaRPr lang="en-GB" sz="18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fontAlgn="base">
              <a:spcAft>
                <a:spcPct val="0"/>
              </a:spcAft>
            </a:pPr>
            <a:r>
              <a:rPr lang="en-GB" sz="1800" kern="0" dirty="0">
                <a:solidFill>
                  <a:srgbClr val="000000"/>
                </a:solidFill>
                <a:latin typeface="Arial"/>
                <a:ea typeface="ＭＳ Ｐゴシック"/>
              </a:rPr>
              <a:t>The webinar has now finished. Please take some time to fill in the online questionnaire to help us plan and improve future webinars. </a:t>
            </a:r>
          </a:p>
          <a:p>
            <a:pPr lvl="0" fontAlgn="base">
              <a:spcAft>
                <a:spcPct val="0"/>
              </a:spcAft>
            </a:pPr>
            <a:endParaRPr lang="en-GB" sz="18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fontAlgn="base">
              <a:spcAft>
                <a:spcPct val="0"/>
              </a:spcAft>
            </a:pPr>
            <a:r>
              <a:rPr lang="en-GB" sz="1800" kern="0" dirty="0">
                <a:solidFill>
                  <a:srgbClr val="000000"/>
                </a:solidFill>
                <a:latin typeface="Arial"/>
                <a:ea typeface="ＭＳ Ｐゴシック"/>
              </a:rPr>
              <a:t>A recording of the webinar will be available to view online. We will email a link to all attendees once the recording is available.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Webinar close	</a:t>
            </a:r>
            <a:endParaRPr lang="en-GB" dirty="0"/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0" y="4724400"/>
            <a:ext cx="9144000" cy="1066800"/>
          </a:xfrm>
          <a:prstGeom prst="rect">
            <a:avLst/>
          </a:prstGeom>
          <a:solidFill>
            <a:srgbClr val="0AA745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rgbClr val="00AB4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Forthcoming events:</a:t>
            </a:r>
          </a:p>
          <a:p>
            <a:pPr eaLnBrk="1" hangingPunct="1"/>
            <a:endParaRPr lang="en-GB" altLang="en-US" sz="1200" b="1" dirty="0" smtClean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GB" altLang="en-US" sz="1200" b="1" dirty="0" err="1" smtClean="0">
                <a:solidFill>
                  <a:prstClr val="white"/>
                </a:solidFill>
                <a:latin typeface="Arial" charset="0"/>
                <a:cs typeface="Arial" charset="0"/>
              </a:rPr>
              <a:t>CIPP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  <a:r>
              <a:rPr lang="en-GB" sz="1200" b="1" dirty="0" smtClean="0">
                <a:solidFill>
                  <a:prstClr val="white"/>
                </a:solidFill>
              </a:rPr>
              <a:t>and </a:t>
            </a:r>
            <a:r>
              <a:rPr lang="en-GB" sz="1200" b="1" dirty="0">
                <a:solidFill>
                  <a:prstClr val="white"/>
                </a:solidFill>
              </a:rPr>
              <a:t>AAT joint event - hot payroll topics </a:t>
            </a:r>
            <a:r>
              <a:rPr lang="en-GB" sz="1200" b="1" dirty="0" smtClean="0">
                <a:solidFill>
                  <a:prstClr val="white"/>
                </a:solidFill>
              </a:rPr>
              <a:t>– London, Solihull and Glasgow </a:t>
            </a:r>
            <a:endParaRPr lang="en-GB" altLang="en-US" sz="1200" b="1" dirty="0" smtClean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GB" altLang="en-US" sz="1200" b="1" dirty="0" err="1" smtClean="0">
                <a:solidFill>
                  <a:prstClr val="white"/>
                </a:solidFill>
                <a:latin typeface="Arial" charset="0"/>
                <a:cs typeface="Arial" charset="0"/>
              </a:rPr>
              <a:t>CPD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 </a:t>
            </a:r>
            <a:r>
              <a:rPr lang="en-GB" altLang="en-US" sz="1200" b="1" dirty="0" err="1">
                <a:solidFill>
                  <a:prstClr val="white"/>
                </a:solidFill>
                <a:latin typeface="Arial" charset="0"/>
                <a:cs typeface="Arial" charset="0"/>
              </a:rPr>
              <a:t>Mastercourse</a:t>
            </a:r>
            <a:r>
              <a:rPr lang="en-GB" altLang="en-US" sz="1200" b="1" dirty="0">
                <a:solidFill>
                  <a:prstClr val="white"/>
                </a:solidFill>
                <a:latin typeface="Arial" charset="0"/>
                <a:cs typeface="Arial" charset="0"/>
              </a:rPr>
              <a:t>: 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Sharpen your tax skills – Exeter, Newcastle, Warrington – </a:t>
            </a:r>
            <a:r>
              <a:rPr lang="en-GB" altLang="en-US" sz="1200" i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Limited places available</a:t>
            </a:r>
          </a:p>
          <a:p>
            <a:pPr eaLnBrk="1" hangingPunct="1"/>
            <a:endParaRPr lang="en-GB" altLang="en-US" sz="1200" b="1" dirty="0" smtClean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Please visit 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  <a:hlinkClick r:id="rId2"/>
              </a:rPr>
              <a:t>www.aat.org.uk/events</a:t>
            </a:r>
            <a:r>
              <a:rPr lang="en-GB" altLang="en-US" sz="1200" b="1" dirty="0" smtClean="0">
                <a:solidFill>
                  <a:prstClr val="white"/>
                </a:solidFill>
                <a:latin typeface="Arial" charset="0"/>
                <a:cs typeface="Arial" charset="0"/>
              </a:rPr>
              <a:t> to book</a:t>
            </a:r>
            <a:endParaRPr lang="en-GB" altLang="en-US" sz="1200" b="1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GB" altLang="en-US" sz="1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077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8" t="9260" r="5832" b="17067"/>
          <a:stretch/>
        </p:blipFill>
        <p:spPr bwMode="auto">
          <a:xfrm>
            <a:off x="876300" y="733425"/>
            <a:ext cx="758190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34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ea typeface="ＭＳ Ｐゴシック" panose="020B0600070205080204" pitchFamily="34" charset="-128"/>
              </a:rPr>
              <a:t>Set out rules on how payments to subcontractors must be </a:t>
            </a:r>
            <a:r>
              <a:rPr lang="en-GB" sz="2000" dirty="0" smtClean="0">
                <a:ea typeface="ＭＳ Ｐゴシック" panose="020B0600070205080204" pitchFamily="34" charset="-128"/>
              </a:rPr>
              <a:t>processed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All parties must be registered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HMRC determines who is approved and what their tax status is</a:t>
            </a:r>
            <a:endParaRPr lang="en-GB" sz="2000" dirty="0">
              <a:ea typeface="ＭＳ Ｐゴシック" panose="020B0600070205080204" pitchFamily="34" charset="-128"/>
            </a:endParaRPr>
          </a:p>
          <a:p>
            <a:r>
              <a:rPr lang="en-GB" sz="2000" dirty="0">
                <a:ea typeface="ＭＳ Ｐゴシック" panose="020B0600070205080204" pitchFamily="34" charset="-128"/>
              </a:rPr>
              <a:t>All payments must take account of subcontractors </a:t>
            </a:r>
            <a:r>
              <a:rPr lang="en-GB" sz="2000" dirty="0" smtClean="0">
                <a:ea typeface="ＭＳ Ｐゴシック" panose="020B0600070205080204" pitchFamily="34" charset="-128"/>
              </a:rPr>
              <a:t>tax status</a:t>
            </a:r>
            <a:endParaRPr lang="en-GB" sz="2000" dirty="0">
              <a:ea typeface="ＭＳ Ｐゴシック" panose="020B0600070205080204" pitchFamily="34" charset="-128"/>
            </a:endParaRPr>
          </a:p>
          <a:p>
            <a:r>
              <a:rPr lang="en-GB" sz="2000" dirty="0">
                <a:ea typeface="ＭＳ Ｐゴシック" panose="020B0600070205080204" pitchFamily="34" charset="-128"/>
              </a:rPr>
              <a:t>May require contractor to make a deduction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Deduction </a:t>
            </a:r>
            <a:r>
              <a:rPr lang="en-GB" sz="2000" dirty="0">
                <a:ea typeface="ＭＳ Ｐゴシック" panose="020B0600070205080204" pitchFamily="34" charset="-128"/>
              </a:rPr>
              <a:t>is calculated after the reduction of the cost of </a:t>
            </a:r>
            <a:r>
              <a:rPr lang="en-GB" sz="2000" dirty="0" smtClean="0">
                <a:ea typeface="ＭＳ Ｐゴシック" panose="020B0600070205080204" pitchFamily="34" charset="-128"/>
              </a:rPr>
              <a:t>materials and other items – if known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Contractor submits returns monthly, including nil returns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Contractor pays across all deductions, like PAYE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Sub contractor reclaims depending on trading status</a:t>
            </a: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Basics of CIS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4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ea typeface="ＭＳ Ｐゴシック" panose="020B0600070205080204" pitchFamily="34" charset="-128"/>
              </a:rPr>
              <a:t>Rules </a:t>
            </a:r>
            <a:r>
              <a:rPr lang="en-GB" sz="3200" b="1" dirty="0">
                <a:ea typeface="ＭＳ Ｐゴシック" panose="020B0600070205080204" pitchFamily="34" charset="-128"/>
              </a:rPr>
              <a:t>on how payments to subcontractors must be </a:t>
            </a:r>
            <a:r>
              <a:rPr lang="en-GB" sz="3200" b="1" dirty="0" smtClean="0">
                <a:ea typeface="ＭＳ Ｐゴシック" panose="020B0600070205080204" pitchFamily="34" charset="-128"/>
              </a:rPr>
              <a:t>processed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Requirement to be registered with HMRC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Both contractors and sub-contractors must be registered</a:t>
            </a:r>
          </a:p>
          <a:p>
            <a:r>
              <a:rPr lang="en-GB" sz="2200" dirty="0" smtClean="0">
                <a:ea typeface="ＭＳ Ｐゴシック" panose="020B0600070205080204" pitchFamily="34" charset="-128"/>
              </a:rPr>
              <a:t>All types and forms of business are affected</a:t>
            </a:r>
          </a:p>
          <a:p>
            <a:r>
              <a:rPr lang="en-GB" sz="2100" dirty="0" smtClean="0">
                <a:ea typeface="ＭＳ Ｐゴシック" panose="020B0600070205080204" pitchFamily="34" charset="-128"/>
              </a:rPr>
              <a:t>“Deemed” contractors </a:t>
            </a:r>
          </a:p>
          <a:p>
            <a:r>
              <a:rPr lang="en-GB" sz="2100" dirty="0" smtClean="0">
                <a:ea typeface="ＭＳ Ｐゴシック" panose="020B0600070205080204" pitchFamily="34" charset="-128"/>
              </a:rPr>
              <a:t>Overseas businesses </a:t>
            </a:r>
          </a:p>
          <a:p>
            <a:pPr lvl="1"/>
            <a:endParaRPr lang="en-GB" sz="1600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Basics of CIS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30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Rules </a:t>
            </a:r>
            <a:r>
              <a:rPr lang="en-GB" sz="3000" b="1" dirty="0">
                <a:ea typeface="ＭＳ Ｐゴシック" panose="020B0600070205080204" pitchFamily="34" charset="-128"/>
              </a:rPr>
              <a:t>on how payments to subcontractors must be </a:t>
            </a:r>
            <a:r>
              <a:rPr lang="en-GB" sz="3000" b="1" dirty="0" smtClean="0">
                <a:ea typeface="ＭＳ Ｐゴシック" panose="020B0600070205080204" pitchFamily="34" charset="-128"/>
              </a:rPr>
              <a:t>processed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Verification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Contractor duty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HMRC’s decision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Determines rate of deduction, if any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Existing sub contractors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Won’t need verification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Depends on timescales</a:t>
            </a:r>
          </a:p>
          <a:p>
            <a:pPr lvl="1"/>
            <a:endParaRPr lang="en-GB" sz="1600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Basics of CIS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20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Rules </a:t>
            </a:r>
            <a:r>
              <a:rPr lang="en-GB" sz="3000" b="1" dirty="0">
                <a:ea typeface="ＭＳ Ｐゴシック" panose="020B0600070205080204" pitchFamily="34" charset="-128"/>
              </a:rPr>
              <a:t>on how payments to subcontractors must be </a:t>
            </a:r>
            <a:r>
              <a:rPr lang="en-GB" sz="3000" b="1" dirty="0" smtClean="0">
                <a:ea typeface="ＭＳ Ｐゴシック" panose="020B0600070205080204" pitchFamily="34" charset="-128"/>
              </a:rPr>
              <a:t>processed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Returns</a:t>
            </a:r>
            <a:endParaRPr lang="en-GB" sz="1600" dirty="0" smtClean="0">
              <a:ea typeface="ＭＳ Ｐゴシック" panose="020B0600070205080204" pitchFamily="34" charset="-128"/>
            </a:endParaRP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No </a:t>
            </a:r>
            <a:r>
              <a:rPr lang="en-GB" sz="1600" dirty="0" err="1" smtClean="0">
                <a:ea typeface="ＭＳ Ｐゴシック" panose="020B0600070205080204" pitchFamily="34" charset="-128"/>
              </a:rPr>
              <a:t>mandation</a:t>
            </a:r>
            <a:r>
              <a:rPr lang="en-GB" sz="1600" dirty="0" smtClean="0">
                <a:ea typeface="ＭＳ Ｐゴシック" panose="020B0600070205080204" pitchFamily="34" charset="-128"/>
              </a:rPr>
              <a:t> on electronic filing (for how much longer?)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Includes;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Sub contractors details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Payments made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Deductions made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Declaration that verification has taken place</a:t>
            </a:r>
          </a:p>
          <a:p>
            <a:pPr lvl="2"/>
            <a:r>
              <a:rPr lang="en-GB" sz="1600" dirty="0" smtClean="0">
                <a:ea typeface="ＭＳ Ｐゴシック" panose="020B0600070205080204" pitchFamily="34" charset="-128"/>
              </a:rPr>
              <a:t>Declaration on the status of the sub contractor</a:t>
            </a:r>
            <a:r>
              <a:rPr lang="en-GB" dirty="0" smtClean="0">
                <a:ea typeface="ＭＳ Ｐゴシック" panose="020B0600070205080204" pitchFamily="34" charset="-128"/>
              </a:rPr>
              <a:t>!</a:t>
            </a:r>
          </a:p>
          <a:p>
            <a:pPr lvl="1"/>
            <a:endParaRPr lang="en-GB" sz="1600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Basics of CIS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6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Rules </a:t>
            </a:r>
            <a:r>
              <a:rPr lang="en-GB" sz="3000" b="1" dirty="0">
                <a:ea typeface="ＭＳ Ｐゴシック" panose="020B0600070205080204" pitchFamily="34" charset="-128"/>
              </a:rPr>
              <a:t>on how payments to subcontractors must be </a:t>
            </a:r>
            <a:r>
              <a:rPr lang="en-GB" sz="3000" b="1" dirty="0" smtClean="0">
                <a:ea typeface="ＭＳ Ｐゴシック" panose="020B0600070205080204" pitchFamily="34" charset="-128"/>
              </a:rPr>
              <a:t>processed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Compliance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Routine reviews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Business records checks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Sub contractor complaints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Contractor complaints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Multiple tax reviews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Access to records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Keep three closed years plus existing.</a:t>
            </a:r>
          </a:p>
          <a:p>
            <a:pPr lvl="1"/>
            <a:endParaRPr lang="en-GB" sz="1600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Basics of CIS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29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390" y="1913467"/>
            <a:ext cx="8041810" cy="403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b="1" dirty="0" smtClean="0">
                <a:ea typeface="ＭＳ Ｐゴシック" panose="020B0600070205080204" pitchFamily="34" charset="-128"/>
              </a:rPr>
              <a:t>Recovery of deductions suffered</a:t>
            </a:r>
          </a:p>
          <a:p>
            <a:r>
              <a:rPr lang="en-GB" sz="2000" dirty="0" smtClean="0">
                <a:ea typeface="ＭＳ Ｐゴシック" panose="020B0600070205080204" pitchFamily="34" charset="-128"/>
              </a:rPr>
              <a:t>Joint initiative on HMRC service delivery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AAT involved in CIS improvement work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Recent work is improvement in repayment of CIS suffered</a:t>
            </a:r>
          </a:p>
          <a:p>
            <a:pPr lvl="1"/>
            <a:r>
              <a:rPr lang="en-GB" sz="1600" dirty="0" smtClean="0">
                <a:ea typeface="ＭＳ Ｐゴシック" panose="020B0600070205080204" pitchFamily="34" charset="-128"/>
              </a:rPr>
              <a:t>From April 2014:</a:t>
            </a:r>
          </a:p>
          <a:p>
            <a:pPr lvl="2"/>
            <a:r>
              <a:rPr lang="en-GB" sz="1400" dirty="0" smtClean="0">
                <a:ea typeface="ＭＳ Ｐゴシック" panose="020B0600070205080204" pitchFamily="34" charset="-128"/>
              </a:rPr>
              <a:t>Repayment within 25 working days from receipt of claim</a:t>
            </a:r>
          </a:p>
          <a:p>
            <a:pPr lvl="2"/>
            <a:r>
              <a:rPr lang="en-GB" sz="1400" dirty="0" smtClean="0">
                <a:ea typeface="ＭＳ Ｐゴシック" panose="020B0600070205080204" pitchFamily="34" charset="-128"/>
              </a:rPr>
              <a:t>Discrepancies to HMRC data chased up by HMRC</a:t>
            </a:r>
          </a:p>
          <a:p>
            <a:pPr lvl="2"/>
            <a:r>
              <a:rPr lang="en-GB" sz="1400" dirty="0" smtClean="0">
                <a:ea typeface="ＭＳ Ｐゴシック" panose="020B0600070205080204" pitchFamily="34" charset="-128"/>
              </a:rPr>
              <a:t>Part repayments if possible</a:t>
            </a:r>
          </a:p>
          <a:p>
            <a:pPr lvl="2"/>
            <a:r>
              <a:rPr lang="en-GB" sz="1400" dirty="0" smtClean="0">
                <a:ea typeface="ＭＳ Ｐゴシック" panose="020B0600070205080204" pitchFamily="34" charset="-128"/>
              </a:rPr>
              <a:t>Full offsetting possible</a:t>
            </a:r>
          </a:p>
          <a:p>
            <a:pPr lvl="2"/>
            <a:r>
              <a:rPr lang="en-GB" sz="1400" dirty="0" smtClean="0">
                <a:ea typeface="ＭＳ Ｐゴシック" panose="020B0600070205080204" pitchFamily="34" charset="-128"/>
              </a:rPr>
              <a:t>Commitment to consult on further improvements.</a:t>
            </a:r>
          </a:p>
          <a:p>
            <a:pPr marL="457200" lvl="1" indent="0">
              <a:buNone/>
            </a:pPr>
            <a:endParaRPr lang="en-GB" sz="1600" dirty="0" smtClean="0">
              <a:ea typeface="ＭＳ Ｐゴシック" panose="020B0600070205080204" pitchFamily="34" charset="-128"/>
            </a:endParaRPr>
          </a:p>
          <a:p>
            <a:pPr lvl="2"/>
            <a:endParaRPr lang="en-GB" dirty="0" smtClean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lvl="1"/>
            <a:endParaRPr lang="en-GB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dirty="0" smtClean="0">
              <a:ea typeface="ＭＳ Ｐゴシック" panose="020B0600070205080204" pitchFamily="34" charset="-128"/>
            </a:endParaRPr>
          </a:p>
          <a:p>
            <a:endParaRPr lang="en-GB" sz="2000" dirty="0" smtClean="0">
              <a:ea typeface="ＭＳ Ｐゴシック" panose="020B0600070205080204" pitchFamily="34" charset="-128"/>
            </a:endParaRPr>
          </a:p>
          <a:p>
            <a:endParaRPr lang="en-GB" sz="2000" dirty="0">
              <a:ea typeface="ＭＳ Ｐゴシック" panose="020B0600070205080204" pitchFamily="34" charset="-128"/>
            </a:endParaRP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Construction </a:t>
            </a:r>
            <a:r>
              <a:rPr lang="en-GB" dirty="0" smtClean="0">
                <a:ea typeface="ＭＳ Ｐゴシック" panose="020B0600070205080204" pitchFamily="34" charset="-128"/>
              </a:rPr>
              <a:t>Industry Scheme</a:t>
            </a:r>
            <a:r>
              <a:rPr lang="en-GB" dirty="0">
                <a:ea typeface="ＭＳ Ｐゴシック" panose="020B0600070205080204" pitchFamily="34" charset="-128"/>
              </a:rPr>
              <a:t/>
            </a:r>
            <a:br>
              <a:rPr lang="en-GB" dirty="0">
                <a:ea typeface="ＭＳ Ｐゴシック" panose="020B0600070205080204" pitchFamily="34" charset="-128"/>
              </a:rPr>
            </a:br>
            <a:r>
              <a:rPr lang="en-GB" dirty="0" smtClean="0">
                <a:ea typeface="ＭＳ Ｐゴシック" panose="020B0600070205080204" pitchFamily="34" charset="-128"/>
              </a:rPr>
              <a:t>Recovery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04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1693</Words>
  <Application>Microsoft Office PowerPoint</Application>
  <PresentationFormat>On-screen Show (4:3)</PresentationFormat>
  <Paragraphs>449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Office Theme</vt:lpstr>
      <vt:lpstr>1_Office Theme</vt:lpstr>
      <vt:lpstr>3_Office Theme</vt:lpstr>
      <vt:lpstr>AAT Webinar</vt:lpstr>
      <vt:lpstr>Construction Industry Scheme</vt:lpstr>
      <vt:lpstr>Construction Industry Scheme Agenda</vt:lpstr>
      <vt:lpstr>Construction Industry Scheme Basics of CIS</vt:lpstr>
      <vt:lpstr>Construction Industry Scheme Basics of CIS</vt:lpstr>
      <vt:lpstr>Construction Industry Scheme Basics of CIS</vt:lpstr>
      <vt:lpstr>Construction Industry Scheme Basics of CIS</vt:lpstr>
      <vt:lpstr>Construction Industry Scheme Basics of CIS</vt:lpstr>
      <vt:lpstr>Construction Industry Scheme Recovery</vt:lpstr>
      <vt:lpstr>Construction Industry Scheme Recovery</vt:lpstr>
      <vt:lpstr>Construction Industry Scheme Recovery</vt:lpstr>
      <vt:lpstr>Construction Industry Scheme Status</vt:lpstr>
      <vt:lpstr>Construction Industry Scheme Status</vt:lpstr>
      <vt:lpstr>Construction Industry Scheme Status</vt:lpstr>
      <vt:lpstr>Construction Industry Scheme Status</vt:lpstr>
      <vt:lpstr>Construction Industry Scheme Status</vt:lpstr>
      <vt:lpstr>Construction Industry Scheme Status</vt:lpstr>
      <vt:lpstr>Construction Industry Scheme Status</vt:lpstr>
      <vt:lpstr>Construction Industry Scheme Compliance</vt:lpstr>
      <vt:lpstr>Construction Industry Scheme Compliance</vt:lpstr>
      <vt:lpstr>Construction Industry Scheme Compliance</vt:lpstr>
      <vt:lpstr>Construction Industry Scheme Systems</vt:lpstr>
      <vt:lpstr>Construction Industry Scheme </vt:lpstr>
      <vt:lpstr>Construction Industry Scheme </vt:lpstr>
      <vt:lpstr>Construction Industry Scheme </vt:lpstr>
      <vt:lpstr>Construction Industry Scheme </vt:lpstr>
      <vt:lpstr>Construction Industry Scheme </vt:lpstr>
      <vt:lpstr>Construction Industry Scheme </vt:lpstr>
      <vt:lpstr>Construction Industry Scheme </vt:lpstr>
      <vt:lpstr>Construction Industry Scheme </vt:lpstr>
      <vt:lpstr>Construction Industry Scheme </vt:lpstr>
      <vt:lpstr>Webinar close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Dudding</dc:creator>
  <cp:lastModifiedBy>Master</cp:lastModifiedBy>
  <cp:revision>125</cp:revision>
  <dcterms:created xsi:type="dcterms:W3CDTF">2012-06-11T09:01:15Z</dcterms:created>
  <dcterms:modified xsi:type="dcterms:W3CDTF">2014-10-21T08:51:20Z</dcterms:modified>
</cp:coreProperties>
</file>